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56" r:id="rId7"/>
    <p:sldId id="257" r:id="rId8"/>
    <p:sldId id="277" r:id="rId9"/>
    <p:sldId id="258" r:id="rId10"/>
    <p:sldId id="266" r:id="rId11"/>
    <p:sldId id="259" r:id="rId12"/>
    <p:sldId id="260" r:id="rId13"/>
    <p:sldId id="261" r:id="rId14"/>
    <p:sldId id="262" r:id="rId15"/>
    <p:sldId id="267" r:id="rId16"/>
    <p:sldId id="268" r:id="rId17"/>
    <p:sldId id="278" r:id="rId18"/>
    <p:sldId id="276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c&#7845;p%20s&#7889;%20nh&#226;n\Ecoli-%20T&#225;c%20h&#7841;i%20v&#224;%20c&#225;ch%20ph&#242;ng%20ng&#7915;a%20-%20VTC1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c&#7845;p%20s&#7889;%20nh&#226;n\%5bT&#431;%20LI&#7878;U%20TO&#193;N%5d%20C&#194;U%20CHUY&#7878;N%20NH&#7918;NG%20H&#7840;T%20L&#218;A%20TR&#202;N%20B&#192;N%20C&#790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611188" y="5791200"/>
            <a:ext cx="1617662" cy="1046163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7200900" y="5791200"/>
            <a:ext cx="1524000" cy="10366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085850" y="59690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089025" y="595947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20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089025" y="596582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30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1076325" y="597535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40</a:t>
            </a: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1076325" y="59690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50</a:t>
            </a:r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1066800" y="59563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60</a:t>
            </a: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7620000" y="59436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10</a:t>
            </a:r>
          </a:p>
        </p:txBody>
      </p:sp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7639050" y="594677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20</a:t>
            </a: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7626350" y="59563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30</a:t>
            </a: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7613650" y="59436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40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7620000" y="592772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50</a:t>
            </a:r>
          </a:p>
        </p:txBody>
      </p:sp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7623175" y="591502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60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85800" y="5029200"/>
            <a:ext cx="1600200" cy="617538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Đội 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112000" y="5029200"/>
            <a:ext cx="1727200" cy="617538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Đội 2</a:t>
            </a:r>
          </a:p>
        </p:txBody>
      </p:sp>
      <p:sp>
        <p:nvSpPr>
          <p:cNvPr id="47122" name="WordArt 18"/>
          <p:cNvSpPr>
            <a:spLocks noChangeArrowheads="1" noChangeShapeType="1" noTextEdit="1"/>
          </p:cNvSpPr>
          <p:nvPr/>
        </p:nvSpPr>
        <p:spPr bwMode="auto">
          <a:xfrm>
            <a:off x="7620000" y="59309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70</a:t>
            </a:r>
          </a:p>
        </p:txBody>
      </p:sp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>
            <a:off x="7620000" y="59055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80</a:t>
            </a:r>
          </a:p>
        </p:txBody>
      </p:sp>
      <p:sp>
        <p:nvSpPr>
          <p:cNvPr id="47124" name="WordArt 20"/>
          <p:cNvSpPr>
            <a:spLocks noChangeArrowheads="1" noChangeShapeType="1" noTextEdit="1"/>
          </p:cNvSpPr>
          <p:nvPr/>
        </p:nvSpPr>
        <p:spPr bwMode="auto">
          <a:xfrm>
            <a:off x="7623175" y="591185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90</a:t>
            </a:r>
          </a:p>
        </p:txBody>
      </p:sp>
      <p:sp>
        <p:nvSpPr>
          <p:cNvPr id="47125" name="WordArt 21"/>
          <p:cNvSpPr>
            <a:spLocks noChangeArrowheads="1" noChangeShapeType="1" noTextEdit="1"/>
          </p:cNvSpPr>
          <p:nvPr/>
        </p:nvSpPr>
        <p:spPr bwMode="auto">
          <a:xfrm>
            <a:off x="7623175" y="59309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100</a:t>
            </a:r>
          </a:p>
        </p:txBody>
      </p:sp>
      <p:sp>
        <p:nvSpPr>
          <p:cNvPr id="47126" name="WordArt 22"/>
          <p:cNvSpPr>
            <a:spLocks noChangeArrowheads="1" noChangeShapeType="1" noTextEdit="1"/>
          </p:cNvSpPr>
          <p:nvPr/>
        </p:nvSpPr>
        <p:spPr bwMode="auto">
          <a:xfrm>
            <a:off x="1054100" y="595630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70</a:t>
            </a:r>
          </a:p>
        </p:txBody>
      </p:sp>
      <p:sp>
        <p:nvSpPr>
          <p:cNvPr id="47127" name="WordArt 23"/>
          <p:cNvSpPr>
            <a:spLocks noChangeArrowheads="1" noChangeShapeType="1" noTextEdit="1"/>
          </p:cNvSpPr>
          <p:nvPr/>
        </p:nvSpPr>
        <p:spPr bwMode="auto">
          <a:xfrm>
            <a:off x="1073150" y="591185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80</a:t>
            </a:r>
          </a:p>
        </p:txBody>
      </p:sp>
      <p:sp>
        <p:nvSpPr>
          <p:cNvPr id="47128" name="WordArt 24"/>
          <p:cNvSpPr>
            <a:spLocks noChangeArrowheads="1" noChangeShapeType="1" noTextEdit="1"/>
          </p:cNvSpPr>
          <p:nvPr/>
        </p:nvSpPr>
        <p:spPr bwMode="auto">
          <a:xfrm>
            <a:off x="1054100" y="5908675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90</a:t>
            </a:r>
          </a:p>
        </p:txBody>
      </p:sp>
      <p:sp>
        <p:nvSpPr>
          <p:cNvPr id="47129" name="WordArt 25"/>
          <p:cNvSpPr>
            <a:spLocks noChangeArrowheads="1" noChangeShapeType="1" noTextEdit="1"/>
          </p:cNvSpPr>
          <p:nvPr/>
        </p:nvSpPr>
        <p:spPr bwMode="auto">
          <a:xfrm>
            <a:off x="1035050" y="5924550"/>
            <a:ext cx="666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100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914400" y="45085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72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7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72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7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7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47131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36825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713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0" y="2514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713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2514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713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2514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>
            <a:off x="0" y="3657600"/>
            <a:ext cx="1447800" cy="12192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7848600" y="3200400"/>
            <a:ext cx="1295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 rot="-5400000">
            <a:off x="3924300" y="3848100"/>
            <a:ext cx="1219200" cy="1447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0" y="0"/>
            <a:ext cx="1143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 rot="2546740">
            <a:off x="3657600" y="1371600"/>
            <a:ext cx="1219200" cy="1371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 rot="-5400000">
            <a:off x="7886700" y="-38100"/>
            <a:ext cx="1371600" cy="1447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6019800"/>
            <a:ext cx="1143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7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47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92" decel="100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92" decel="100000"/>
                                        <p:tgtEl>
                                          <p:spTgt spid="47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92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92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92" decel="100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92" decel="100000"/>
                                        <p:tgtEl>
                                          <p:spTgt spid="47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192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92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92" decel="100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92" decel="100000"/>
                                        <p:tgtEl>
                                          <p:spTgt spid="47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192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92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92" decel="100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92" decel="100000"/>
                                        <p:tgtEl>
                                          <p:spTgt spid="47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192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92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92" decel="100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92" decel="100000"/>
                                        <p:tgtEl>
                                          <p:spTgt spid="47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192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192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92" decel="100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92" decel="100000"/>
                                        <p:tgtEl>
                                          <p:spTgt spid="47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192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192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92" decel="100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92" decel="100000"/>
                                        <p:tgtEl>
                                          <p:spTgt spid="47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192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192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decel="100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92" decel="100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192" decel="100000"/>
                                        <p:tgtEl>
                                          <p:spTgt spid="47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192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192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92" decel="100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92" decel="100000"/>
                                        <p:tgtEl>
                                          <p:spTgt spid="47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192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92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92" decel="100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192" decel="100000"/>
                                        <p:tgtEl>
                                          <p:spTgt spid="47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192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192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decel="1000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92" decel="100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192" decel="100000"/>
                                        <p:tgtEl>
                                          <p:spTgt spid="47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9" dur="192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1" dur="192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92" decel="100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192" decel="100000"/>
                                        <p:tgtEl>
                                          <p:spTgt spid="47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192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192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92" decel="100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192" decel="100000"/>
                                        <p:tgtEl>
                                          <p:spTgt spid="47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192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192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92" decel="100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192" decel="100000"/>
                                        <p:tgtEl>
                                          <p:spTgt spid="47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4" dur="192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6" dur="192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92" decel="100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192" decel="100000"/>
                                        <p:tgtEl>
                                          <p:spTgt spid="47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9" dur="192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1" dur="192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47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7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2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47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7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9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4"/>
                  </p:tgtEl>
                </p:cond>
              </p:nextCondLst>
            </p:seq>
          </p:childTnLst>
        </p:cTn>
      </p:par>
    </p:tnLst>
    <p:bldLst>
      <p:bldP spid="47108" grpId="0" animBg="1"/>
      <p:bldP spid="47108" grpId="1" animBg="1"/>
      <p:bldP spid="47109" grpId="0" animBg="1"/>
      <p:bldP spid="47109" grpId="1" animBg="1"/>
      <p:bldP spid="47110" grpId="0" animBg="1"/>
      <p:bldP spid="47110" grpId="1" animBg="1"/>
      <p:bldP spid="47111" grpId="0" animBg="1"/>
      <p:bldP spid="47111" grpId="1" animBg="1"/>
      <p:bldP spid="47112" grpId="0" animBg="1"/>
      <p:bldP spid="47112" grpId="1" animBg="1"/>
      <p:bldP spid="47113" grpId="0" animBg="1"/>
      <p:bldP spid="47113" grpId="1" animBg="1"/>
      <p:bldP spid="47114" grpId="0" animBg="1"/>
      <p:bldP spid="47114" grpId="1" animBg="1"/>
      <p:bldP spid="47115" grpId="0" animBg="1"/>
      <p:bldP spid="47115" grpId="1" animBg="1"/>
      <p:bldP spid="47116" grpId="0" animBg="1"/>
      <p:bldP spid="47116" grpId="1" animBg="1"/>
      <p:bldP spid="47117" grpId="0" animBg="1"/>
      <p:bldP spid="47117" grpId="1" animBg="1"/>
      <p:bldP spid="47118" grpId="0" animBg="1"/>
      <p:bldP spid="47118" grpId="1" animBg="1"/>
      <p:bldP spid="47119" grpId="0" animBg="1"/>
      <p:bldP spid="47119" grpId="1" animBg="1"/>
      <p:bldP spid="47122" grpId="0" animBg="1"/>
      <p:bldP spid="47122" grpId="1" animBg="1"/>
      <p:bldP spid="47123" grpId="0" animBg="1"/>
      <p:bldP spid="47123" grpId="1" animBg="1"/>
      <p:bldP spid="47124" grpId="0" animBg="1"/>
      <p:bldP spid="47124" grpId="1" animBg="1"/>
      <p:bldP spid="47125" grpId="0" animBg="1"/>
      <p:bldP spid="47126" grpId="0" animBg="1"/>
      <p:bldP spid="47126" grpId="1" animBg="1"/>
      <p:bldP spid="47127" grpId="0" animBg="1"/>
      <p:bldP spid="47127" grpId="1" animBg="1"/>
      <p:bldP spid="47128" grpId="0" animBg="1"/>
      <p:bldP spid="47128" grpId="1" animBg="1"/>
      <p:bldP spid="47129" grpId="0" animBg="1"/>
      <p:bldP spid="47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319088" y="0"/>
            <a:ext cx="8515350" cy="449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/>
              <a:t>Hãy</a:t>
            </a:r>
            <a:r>
              <a:rPr lang="en-US" sz="4800" dirty="0" smtClean="0"/>
              <a:t> </a:t>
            </a:r>
            <a:r>
              <a:rPr lang="en-US" sz="4800" dirty="0" err="1" smtClean="0"/>
              <a:t>quan</a:t>
            </a:r>
            <a:r>
              <a:rPr lang="en-US" sz="4800" dirty="0" smtClean="0"/>
              <a:t> </a:t>
            </a:r>
            <a:r>
              <a:rPr lang="en-US" sz="4800" dirty="0" err="1" smtClean="0"/>
              <a:t>sát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dãy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sau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cho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đặc</a:t>
            </a:r>
            <a:r>
              <a:rPr lang="en-US" sz="4800" dirty="0" smtClean="0"/>
              <a:t> </a:t>
            </a:r>
            <a:r>
              <a:rPr lang="en-US" sz="4800" dirty="0" err="1" smtClean="0"/>
              <a:t>điểm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mỗi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hạng</a:t>
            </a:r>
            <a:r>
              <a:rPr lang="en-US" sz="4800" dirty="0" smtClean="0"/>
              <a:t> </a:t>
            </a:r>
            <a:r>
              <a:rPr lang="en-US" sz="4800" dirty="0" err="1" smtClean="0"/>
              <a:t>trong</a:t>
            </a:r>
            <a:r>
              <a:rPr lang="en-US" sz="4800" dirty="0" smtClean="0"/>
              <a:t> </a:t>
            </a:r>
            <a:r>
              <a:rPr lang="en-US" sz="4800" dirty="0" err="1" smtClean="0"/>
              <a:t>từng</a:t>
            </a:r>
            <a:r>
              <a:rPr lang="en-US" sz="4800" dirty="0" smtClean="0"/>
              <a:t> </a:t>
            </a:r>
            <a:r>
              <a:rPr lang="en-US" sz="4800" dirty="0" err="1" smtClean="0"/>
              <a:t>dãy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đó</a:t>
            </a:r>
            <a:r>
              <a:rPr lang="en-US" sz="4800" dirty="0" smtClean="0"/>
              <a:t>? 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r>
              <a:rPr lang="en-US" sz="4800" dirty="0" smtClean="0"/>
              <a:t>2; 4; 8; 16; 32; ….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r>
              <a:rPr lang="en-US" sz="4800" dirty="0" smtClean="0"/>
              <a:t>1; 3; 9; 27;81…………..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r>
              <a:rPr lang="en-US" sz="4800" dirty="0" smtClean="0"/>
              <a:t>2,5,8,11,14,…..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en-US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57200" y="457200"/>
            <a:ext cx="82296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ĐỊNH NGHĨA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457200" y="1123950"/>
            <a:ext cx="8229600" cy="19050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/>
              <a:t>Cấp số nhân</a:t>
            </a:r>
            <a:r>
              <a:rPr lang="en-US" sz="2400"/>
              <a:t>, là một dãy số  (</a:t>
            </a:r>
            <a:r>
              <a:rPr lang="en-US" sz="2400" i="1"/>
              <a:t>hữu hạn hoặc vô hạn</a:t>
            </a:r>
            <a:r>
              <a:rPr lang="en-US" sz="2400"/>
              <a:t>), trong đó kể từ số hạng thứ hai, mỗi số hạng đều là tích của số hạng đứng ngay trước nó với một số không đổi </a:t>
            </a:r>
            <a:r>
              <a:rPr lang="en-US" sz="2400" b="1" i="1"/>
              <a:t>q</a:t>
            </a:r>
            <a:r>
              <a:rPr lang="en-US" sz="240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Số </a:t>
            </a:r>
            <a:r>
              <a:rPr lang="en-US" sz="2400" b="1" i="1"/>
              <a:t>q</a:t>
            </a:r>
            <a:r>
              <a:rPr lang="en-US" sz="2400"/>
              <a:t> được gọi là </a:t>
            </a:r>
            <a:r>
              <a:rPr lang="en-US" sz="2400" b="1" i="1"/>
              <a:t>công bội </a:t>
            </a:r>
            <a:r>
              <a:rPr lang="en-US" sz="2400"/>
              <a:t>của cấp số nhân.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9900" y="3338513"/>
            <a:ext cx="8229600" cy="519112"/>
            <a:chOff x="469900" y="3183501"/>
            <a:chExt cx="8229600" cy="520026"/>
          </a:xfrm>
        </p:grpSpPr>
        <p:sp>
          <p:nvSpPr>
            <p:cNvPr id="7" name="Flowchart: Process 6"/>
            <p:cNvSpPr/>
            <p:nvPr/>
          </p:nvSpPr>
          <p:spPr>
            <a:xfrm>
              <a:off x="469900" y="3200994"/>
              <a:ext cx="8229600" cy="456415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/>
                <a:t>Công thức truy hồi: 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3183501"/>
              <a:ext cx="3352800" cy="52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Flowchart: Process 8"/>
          <p:cNvSpPr/>
          <p:nvPr/>
        </p:nvSpPr>
        <p:spPr>
          <a:xfrm>
            <a:off x="469900" y="4038600"/>
            <a:ext cx="8229600" cy="19050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/>
              <a:t>Đặc</a:t>
            </a:r>
            <a:r>
              <a:rPr lang="en-US" sz="2400" b="1" i="1" dirty="0"/>
              <a:t> </a:t>
            </a:r>
            <a:r>
              <a:rPr lang="en-US" sz="2400" b="1" i="1" dirty="0" err="1"/>
              <a:t>biệt</a:t>
            </a:r>
            <a:r>
              <a:rPr lang="en-US" sz="2400" b="1" i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ym typeface="Wingdings 2"/>
              </a:rPr>
              <a:t> </a:t>
            </a:r>
            <a:r>
              <a:rPr lang="en-US" sz="2400" dirty="0" err="1"/>
              <a:t>Khi</a:t>
            </a:r>
            <a:r>
              <a:rPr lang="en-US" sz="2400" dirty="0"/>
              <a:t> q=0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(</a:t>
            </a:r>
            <a:r>
              <a:rPr lang="en-US" sz="2400" i="1" dirty="0"/>
              <a:t>u</a:t>
            </a:r>
            <a:r>
              <a:rPr lang="en-US" sz="2400" i="1" baseline="-25000" dirty="0"/>
              <a:t>n</a:t>
            </a:r>
            <a:r>
              <a:rPr lang="en-US" sz="2400" dirty="0"/>
              <a:t>): u</a:t>
            </a:r>
            <a:r>
              <a:rPr lang="en-US" sz="2400" baseline="-25000" dirty="0"/>
              <a:t>1</a:t>
            </a:r>
            <a:r>
              <a:rPr lang="en-US" sz="2400" dirty="0"/>
              <a:t>, 0, 0, … 0,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ym typeface="Wingdings 2"/>
              </a:rPr>
              <a:t> </a:t>
            </a:r>
            <a:r>
              <a:rPr lang="en-US" sz="2400" dirty="0" err="1"/>
              <a:t>Khi</a:t>
            </a:r>
            <a:r>
              <a:rPr lang="en-US" sz="2400" dirty="0"/>
              <a:t> q=1,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 (</a:t>
            </a:r>
            <a:r>
              <a:rPr lang="en-US" sz="2400" i="1" dirty="0"/>
              <a:t>u</a:t>
            </a:r>
            <a:r>
              <a:rPr lang="en-US" sz="2400" i="1" baseline="-25000" dirty="0"/>
              <a:t>n</a:t>
            </a:r>
            <a:r>
              <a:rPr lang="en-US" sz="2400" dirty="0"/>
              <a:t>): u</a:t>
            </a:r>
            <a:r>
              <a:rPr lang="en-US" sz="2400" baseline="-25000" dirty="0"/>
              <a:t>1</a:t>
            </a:r>
            <a:r>
              <a:rPr lang="en-US" sz="2400" dirty="0"/>
              <a:t>, u</a:t>
            </a:r>
            <a:r>
              <a:rPr lang="en-US" sz="2400" baseline="-25000" dirty="0"/>
              <a:t>1</a:t>
            </a:r>
            <a:r>
              <a:rPr lang="en-US" sz="2400" dirty="0"/>
              <a:t>, u</a:t>
            </a:r>
            <a:r>
              <a:rPr lang="en-US" sz="2400" baseline="-25000" dirty="0"/>
              <a:t>1</a:t>
            </a:r>
            <a:r>
              <a:rPr lang="en-US" sz="2400" dirty="0"/>
              <a:t>, … , u</a:t>
            </a:r>
            <a:r>
              <a:rPr lang="en-US" sz="2400" baseline="-25000" dirty="0"/>
              <a:t>1</a:t>
            </a:r>
            <a:r>
              <a:rPr lang="en-US" sz="2400" dirty="0"/>
              <a:t>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ym typeface="Wingdings 2"/>
              </a:rPr>
              <a:t> </a:t>
            </a:r>
            <a:r>
              <a:rPr lang="en-US" sz="2400" dirty="0" err="1"/>
              <a:t>Khi</a:t>
            </a:r>
            <a:r>
              <a:rPr lang="en-US" sz="2400" dirty="0"/>
              <a:t> u</a:t>
            </a:r>
            <a:r>
              <a:rPr lang="en-US" sz="2400" baseline="-25000" dirty="0"/>
              <a:t>1</a:t>
            </a:r>
            <a:r>
              <a:rPr lang="en-US" sz="2400" dirty="0"/>
              <a:t>= 0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: (</a:t>
            </a:r>
            <a:r>
              <a:rPr lang="en-US" sz="2400" i="1" dirty="0"/>
              <a:t>u</a:t>
            </a:r>
            <a:r>
              <a:rPr lang="en-US" sz="2400" i="1" baseline="-25000" dirty="0"/>
              <a:t>n</a:t>
            </a:r>
            <a:r>
              <a:rPr lang="en-US" sz="2400" dirty="0"/>
              <a:t>): 0, 0, 0,…,0,...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066800"/>
            <a:ext cx="8515349" cy="48768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Dãy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cấp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số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nhân</a:t>
            </a:r>
            <a:r>
              <a:rPr lang="en-US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  1, 3, 9, 27, 81,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 -6, 6, -6, 6, -6,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c)  9, 0, 0,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d)  2, 2, 2, …, 2,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e) 0, 0, 0,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f) 1, 2, 3, 4….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0"/>
            <a:ext cx="83820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b="1" i="1" u="sng" dirty="0" err="1"/>
              <a:t>Ví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dụ</a:t>
            </a:r>
            <a:r>
              <a:rPr lang="en-US" sz="2800" b="1" i="1" u="sng" dirty="0"/>
              <a:t> 1:</a:t>
            </a:r>
          </a:p>
          <a:p>
            <a:pPr>
              <a:defRPr/>
            </a:pPr>
            <a:r>
              <a:rPr lang="en-US" sz="2800" dirty="0" err="1" smtClean="0"/>
              <a:t>Chứng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dãy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(Un)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: </a:t>
            </a:r>
          </a:p>
          <a:p>
            <a:pPr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bội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305800" cy="4660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2800" b="1" i="1" dirty="0" err="1" smtClean="0"/>
              <a:t>Giải</a:t>
            </a:r>
            <a:r>
              <a:rPr lang="en-US" sz="2800" b="1" i="1" dirty="0" smtClean="0"/>
              <a:t>:</a:t>
            </a:r>
          </a:p>
          <a:p>
            <a:pPr algn="ctr">
              <a:lnSpc>
                <a:spcPct val="150000"/>
              </a:lnSpc>
              <a:defRPr/>
            </a:pPr>
            <a:endParaRPr lang="en-US" sz="2800" b="1" i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34200" y="304800"/>
          <a:ext cx="1600200" cy="685800"/>
        </p:xfrm>
        <a:graphic>
          <a:graphicData uri="http://schemas.openxmlformats.org/presentationml/2006/ole">
            <p:oleObj spid="_x0000_s1027" name="Equation" r:id="rId3" imgW="596880" imgH="2664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" y="2743200"/>
          <a:ext cx="4648200" cy="2514600"/>
        </p:xfrm>
        <a:graphic>
          <a:graphicData uri="http://schemas.openxmlformats.org/presentationml/2006/ole">
            <p:oleObj spid="_x0000_s1029" name="Equation" r:id="rId4" imgW="1091880" imgH="7365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5334000"/>
          <a:ext cx="2895600" cy="762000"/>
        </p:xfrm>
        <a:graphic>
          <a:graphicData uri="http://schemas.openxmlformats.org/presentationml/2006/ole">
            <p:oleObj spid="_x0000_s1030" name="Equation" r:id="rId5" imgW="660240" imgH="228600" progId="Equation.DSMT4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57200" y="457200"/>
            <a:ext cx="82296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Số hạng tổng quát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37305"/>
            <a:ext cx="8229600" cy="541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Dựa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vào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công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thức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hồi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n+1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Hãy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tính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</a:t>
            </a: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u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</a:t>
            </a: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u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</a:t>
            </a: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u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</a:t>
            </a: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…</a:t>
            </a:r>
          </a:p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u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1678861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53696" y="2349913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2364661"/>
            <a:ext cx="17870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.q.q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2385714"/>
            <a:ext cx="17870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921413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2936161"/>
            <a:ext cx="213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.q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2704" y="2957214"/>
            <a:ext cx="17870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3569113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13904" y="3583861"/>
            <a:ext cx="223929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42704" y="3604914"/>
            <a:ext cx="17870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u</a:t>
            </a:r>
            <a:r>
              <a:rPr lang="en-US" sz="40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0" y="4726861"/>
            <a:ext cx="17870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.q</a:t>
            </a:r>
            <a:r>
              <a:rPr lang="en-US" sz="4000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57200" y="1066800"/>
            <a:ext cx="8229600" cy="2133600"/>
            <a:chOff x="457200" y="1143000"/>
            <a:chExt cx="8229600" cy="2133600"/>
          </a:xfrm>
        </p:grpSpPr>
        <p:sp>
          <p:nvSpPr>
            <p:cNvPr id="5" name="Rectangle 4"/>
            <p:cNvSpPr/>
            <p:nvPr/>
          </p:nvSpPr>
          <p:spPr>
            <a:xfrm>
              <a:off x="457200" y="1143000"/>
              <a:ext cx="8229600" cy="2133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b="1" i="1"/>
                <a:t>Định lí 1:</a:t>
              </a:r>
            </a:p>
            <a:p>
              <a:pPr>
                <a:defRPr/>
              </a:pPr>
              <a:r>
                <a:rPr lang="en-US" sz="2800"/>
                <a:t>Nếu cấp số nhân có số hạng đầu </a:t>
              </a:r>
              <a:r>
                <a:rPr lang="en-US" sz="2800" i="1"/>
                <a:t>u</a:t>
              </a:r>
              <a:r>
                <a:rPr lang="en-US" sz="2800" i="1" baseline="-25000"/>
                <a:t>1</a:t>
              </a:r>
              <a:r>
                <a:rPr lang="en-US" sz="2800"/>
                <a:t> và công bội </a:t>
              </a:r>
              <a:r>
                <a:rPr lang="en-US" sz="2800" i="1"/>
                <a:t>q</a:t>
              </a:r>
              <a:r>
                <a:rPr lang="en-US" sz="2800"/>
                <a:t> thì số hạng tổng quát </a:t>
              </a:r>
              <a:r>
                <a:rPr lang="en-US" sz="2800" i="1"/>
                <a:t>u</a:t>
              </a:r>
              <a:r>
                <a:rPr lang="en-US" sz="2800" i="1" baseline="-25000"/>
                <a:t>n</a:t>
              </a:r>
              <a:r>
                <a:rPr lang="en-US" sz="2800"/>
                <a:t> được xác định bởi công thức:</a:t>
              </a:r>
            </a:p>
            <a:p>
              <a:pPr>
                <a:defRPr/>
              </a:pPr>
              <a:endParaRPr lang="en-US" sz="2800"/>
            </a:p>
            <a:p>
              <a:pPr>
                <a:defRPr/>
              </a:pPr>
              <a:endParaRPr lang="en-US" sz="280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2181" y="2511072"/>
              <a:ext cx="4719637" cy="76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Flowchart: Process 6"/>
          <p:cNvSpPr/>
          <p:nvPr/>
        </p:nvSpPr>
        <p:spPr>
          <a:xfrm>
            <a:off x="457200" y="457200"/>
            <a:ext cx="82296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Số hạng tổng quát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276600"/>
            <a:ext cx="8686800" cy="3048000"/>
            <a:chOff x="228600" y="3429000"/>
            <a:chExt cx="8686800" cy="3048000"/>
          </a:xfrm>
        </p:grpSpPr>
        <p:sp>
          <p:nvSpPr>
            <p:cNvPr id="9" name="Rectangle 8"/>
            <p:cNvSpPr/>
            <p:nvPr/>
          </p:nvSpPr>
          <p:spPr>
            <a:xfrm>
              <a:off x="228600" y="3429000"/>
              <a:ext cx="8686800" cy="304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2400" b="1" i="1" dirty="0" err="1"/>
                <a:t>Ví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dụ</a:t>
              </a:r>
              <a:r>
                <a:rPr lang="en-US" sz="2400" b="1" i="1" dirty="0"/>
                <a:t> 2:</a:t>
              </a:r>
            </a:p>
            <a:p>
              <a:pPr>
                <a:defRPr/>
              </a:pPr>
              <a:r>
                <a:rPr lang="en-US" sz="2400" i="1" dirty="0"/>
                <a:t>Cho </a:t>
              </a:r>
              <a:r>
                <a:rPr lang="en-US" sz="2400" i="1" dirty="0" err="1"/>
                <a:t>cấp</a:t>
              </a:r>
              <a:r>
                <a:rPr lang="en-US" sz="2400" i="1" dirty="0"/>
                <a:t> </a:t>
              </a:r>
              <a:r>
                <a:rPr lang="en-US" sz="2400" i="1" dirty="0" err="1"/>
                <a:t>số</a:t>
              </a:r>
              <a:r>
                <a:rPr lang="en-US" sz="2400" i="1" dirty="0"/>
                <a:t> </a:t>
              </a:r>
              <a:r>
                <a:rPr lang="en-US" sz="2400" i="1" dirty="0" err="1"/>
                <a:t>nhân</a:t>
              </a:r>
              <a:r>
                <a:rPr lang="en-US" sz="2400" i="1" dirty="0"/>
                <a:t> (u</a:t>
              </a:r>
              <a:r>
                <a:rPr lang="en-US" sz="2400" i="1" baseline="-25000" dirty="0"/>
                <a:t>n</a:t>
              </a:r>
              <a:r>
                <a:rPr lang="en-US" sz="2400" i="1" dirty="0"/>
                <a:t>) </a:t>
              </a:r>
              <a:r>
                <a:rPr lang="en-US" sz="2400" i="1" dirty="0" err="1"/>
                <a:t>với</a:t>
              </a:r>
              <a:r>
                <a:rPr lang="en-US" sz="2400" i="1" dirty="0"/>
                <a:t> u</a:t>
              </a:r>
              <a:r>
                <a:rPr lang="en-US" sz="2400" i="1" baseline="-25000" dirty="0"/>
                <a:t>1</a:t>
              </a:r>
              <a:r>
                <a:rPr lang="en-US" sz="2400" i="1" dirty="0"/>
                <a:t> = 3 </a:t>
              </a:r>
              <a:r>
                <a:rPr lang="en-US" sz="2400" i="1" dirty="0" err="1"/>
                <a:t>và</a:t>
              </a:r>
              <a:r>
                <a:rPr lang="en-US" sz="2400" i="1" dirty="0"/>
                <a:t> </a:t>
              </a:r>
            </a:p>
            <a:p>
              <a:pPr>
                <a:defRPr/>
              </a:pPr>
              <a:r>
                <a:rPr lang="en-US" sz="2400" i="1" dirty="0"/>
                <a:t>a) </a:t>
              </a:r>
              <a:r>
                <a:rPr lang="en-US" sz="2400" i="1" dirty="0" err="1"/>
                <a:t>Hãy</a:t>
              </a:r>
              <a:r>
                <a:rPr lang="en-US" sz="2400" i="1" dirty="0"/>
                <a:t> </a:t>
              </a:r>
              <a:r>
                <a:rPr lang="en-US" sz="2400" i="1" dirty="0" err="1"/>
                <a:t>tính</a:t>
              </a:r>
              <a:r>
                <a:rPr lang="en-US" sz="2400" i="1" dirty="0"/>
                <a:t> u</a:t>
              </a:r>
              <a:r>
                <a:rPr lang="en-US" sz="2400" i="1" baseline="-25000" dirty="0"/>
                <a:t>7</a:t>
              </a:r>
            </a:p>
            <a:p>
              <a:pPr>
                <a:defRPr/>
              </a:pPr>
              <a:r>
                <a:rPr lang="en-US" sz="2400" i="1" dirty="0"/>
                <a:t>b) </a:t>
              </a:r>
              <a:r>
                <a:rPr lang="en-US" sz="2400" i="1" dirty="0" err="1"/>
                <a:t>Hỏi</a:t>
              </a:r>
              <a:r>
                <a:rPr lang="en-US" sz="2400" i="1" dirty="0"/>
                <a:t>          </a:t>
              </a:r>
              <a:r>
                <a:rPr lang="en-US" sz="2400" i="1" dirty="0" err="1"/>
                <a:t>là</a:t>
              </a:r>
              <a:r>
                <a:rPr lang="en-US" sz="2400" i="1" dirty="0"/>
                <a:t> </a:t>
              </a:r>
              <a:r>
                <a:rPr lang="en-US" sz="2400" i="1" dirty="0" err="1"/>
                <a:t>số</a:t>
              </a:r>
              <a:r>
                <a:rPr lang="en-US" sz="2400" i="1" dirty="0"/>
                <a:t> </a:t>
              </a:r>
              <a:r>
                <a:rPr lang="en-US" sz="2400" i="1" dirty="0" err="1"/>
                <a:t>hạng</a:t>
              </a:r>
              <a:r>
                <a:rPr lang="en-US" sz="2400" i="1" dirty="0"/>
                <a:t> </a:t>
              </a:r>
              <a:r>
                <a:rPr lang="en-US" sz="2400" i="1" dirty="0" err="1"/>
                <a:t>thứ</a:t>
              </a:r>
              <a:r>
                <a:rPr lang="en-US" sz="2400" i="1" dirty="0"/>
                <a:t> </a:t>
              </a:r>
              <a:r>
                <a:rPr lang="en-US" sz="2400" i="1" dirty="0" err="1"/>
                <a:t>mấy</a:t>
              </a:r>
              <a:r>
                <a:rPr lang="en-US" sz="2400" i="1" dirty="0"/>
                <a:t> ?</a:t>
              </a:r>
            </a:p>
            <a:p>
              <a:pPr>
                <a:defRPr/>
              </a:pPr>
              <a:endParaRPr lang="en-US" sz="2400" b="1" i="1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57600"/>
              <a:ext cx="914400" cy="74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495800"/>
              <a:ext cx="457200" cy="59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5410200" y="3200400"/>
            <a:ext cx="37338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1" i="1"/>
              <a:t>Giải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3075" y="3975100"/>
            <a:ext cx="35147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5105400"/>
            <a:ext cx="8905875" cy="1524000"/>
            <a:chOff x="228600" y="5105399"/>
            <a:chExt cx="8905568" cy="1524001"/>
          </a:xfrm>
        </p:grpSpPr>
        <p:sp>
          <p:nvSpPr>
            <p:cNvPr id="15" name="Rectangle 14"/>
            <p:cNvSpPr/>
            <p:nvPr/>
          </p:nvSpPr>
          <p:spPr>
            <a:xfrm>
              <a:off x="228600" y="5105399"/>
              <a:ext cx="8905568" cy="15240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2800" b="1" i="1"/>
            </a:p>
          </p:txBody>
        </p:sp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079" y="5200758"/>
              <a:ext cx="3548921" cy="87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227638"/>
            <a:ext cx="3124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2925" y="5562600"/>
            <a:ext cx="215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7913" y="6075363"/>
            <a:ext cx="3417887" cy="592137"/>
            <a:chOff x="1077895" y="6074610"/>
            <a:chExt cx="3417905" cy="592531"/>
          </a:xfrm>
        </p:grpSpPr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1077895" y="6170821"/>
              <a:ext cx="34179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Vậy             là số hạng thứ 9</a:t>
              </a: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2646" y="6074610"/>
              <a:ext cx="457200" cy="59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670050" y="5243513"/>
            <a:ext cx="2016125" cy="623887"/>
            <a:chOff x="1669766" y="5243348"/>
            <a:chExt cx="2017095" cy="624052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1669766" y="5410079"/>
              <a:ext cx="378007" cy="457321"/>
              <a:chOff x="1669766" y="5410079"/>
              <a:chExt cx="378007" cy="45732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682472" y="5410079"/>
                <a:ext cx="352594" cy="4573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1"/>
              <p:cNvCxnSpPr/>
              <p:nvPr/>
            </p:nvCxnSpPr>
            <p:spPr>
              <a:xfrm flipH="1">
                <a:off x="1669766" y="5486299"/>
                <a:ext cx="378007" cy="3811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3308854" y="5243348"/>
              <a:ext cx="378007" cy="457321"/>
              <a:chOff x="1670488" y="5410200"/>
              <a:chExt cx="378007" cy="45732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683194" y="5410200"/>
                <a:ext cx="352594" cy="4573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670488" y="5486420"/>
                <a:ext cx="378007" cy="3811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457200" y="457200"/>
            <a:ext cx="82296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" y="1295400"/>
            <a:ext cx="8686800" cy="2362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Cho </a:t>
            </a:r>
            <a:r>
              <a:rPr lang="en-US" sz="2400" dirty="0" err="1" smtClean="0">
                <a:solidFill>
                  <a:schemeClr val="tx1"/>
                </a:solidFill>
              </a:rPr>
              <a:t>cấp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nhân</a:t>
            </a:r>
            <a:r>
              <a:rPr lang="en-US" sz="2400" dirty="0" smtClean="0">
                <a:solidFill>
                  <a:schemeClr val="tx1"/>
                </a:solidFill>
              </a:rPr>
              <a:t> (Un)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:     </a:t>
            </a:r>
          </a:p>
          <a:p>
            <a:pPr marL="457200" indent="-457200">
              <a:buAutoNum type="alphaLcPeriod"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tiên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lphaL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 </a:t>
            </a:r>
            <a:r>
              <a:rPr lang="en-US" sz="2400" dirty="0" err="1" smtClean="0">
                <a:solidFill>
                  <a:schemeClr val="tx1"/>
                </a:solidFill>
              </a:rPr>
              <a:t>sánh</a:t>
            </a:r>
            <a:r>
              <a:rPr lang="en-US" sz="2400" dirty="0" smtClean="0">
                <a:solidFill>
                  <a:schemeClr val="tx1"/>
                </a:solidFill>
              </a:rPr>
              <a:t>: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           </a:t>
            </a:r>
          </a:p>
          <a:p>
            <a:pPr marL="457200" indent="-457200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            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3429000" y="1371600"/>
          <a:ext cx="1676400" cy="806450"/>
        </p:xfrm>
        <a:graphic>
          <a:graphicData uri="http://schemas.openxmlformats.org/presentationml/2006/ole">
            <p:oleObj spid="_x0000_s2063" name="Equation" r:id="rId3" imgW="939600" imgH="393480" progId="Equation.DSMT4">
              <p:embed/>
            </p:oleObj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3683000" y="1917700"/>
          <a:ext cx="914400" cy="198438"/>
        </p:xfrm>
        <a:graphic>
          <a:graphicData uri="http://schemas.openxmlformats.org/presentationml/2006/ole">
            <p:oleObj spid="_x0000_s2064" name="Equation" r:id="rId4" imgW="914400" imgH="198720" progId="Equation.DSMT4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1752600" y="2209800"/>
          <a:ext cx="838200" cy="533400"/>
        </p:xfrm>
        <a:graphic>
          <a:graphicData uri="http://schemas.openxmlformats.org/presentationml/2006/ole">
            <p:oleObj spid="_x0000_s2065" name="Equation" r:id="rId5" imgW="317160" imgH="228600" progId="Equation.DSMT4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3276600" y="2209800"/>
          <a:ext cx="533400" cy="514350"/>
        </p:xfrm>
        <a:graphic>
          <a:graphicData uri="http://schemas.openxmlformats.org/presentationml/2006/ole">
            <p:oleObj spid="_x0000_s2066" name="Equation" r:id="rId6" imgW="190440" imgH="266400" progId="Equation.DSMT4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1371600" y="2971800"/>
          <a:ext cx="838200" cy="457200"/>
        </p:xfrm>
        <a:graphic>
          <a:graphicData uri="http://schemas.openxmlformats.org/presentationml/2006/ole">
            <p:oleObj spid="_x0000_s2067" name="Equation" r:id="rId7" imgW="355320" imgH="228600" progId="Equation.DSMT4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2819400" y="2895600"/>
          <a:ext cx="533400" cy="590550"/>
        </p:xfrm>
        <a:graphic>
          <a:graphicData uri="http://schemas.openxmlformats.org/presentationml/2006/ole">
            <p:oleObj spid="_x0000_s2068" name="Equation" r:id="rId8" imgW="190440" imgH="266400" progId="Equation.DSMT4">
              <p:embed/>
            </p:oleObj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2057400" y="4724400"/>
          <a:ext cx="2971800" cy="990600"/>
        </p:xfrm>
        <a:graphic>
          <a:graphicData uri="http://schemas.openxmlformats.org/presentationml/2006/ole">
            <p:oleObj spid="_x0000_s2070" name="Equation" r:id="rId9" imgW="800100" imgH="241300" progId="Equation.DSMT4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5867400" y="4953000"/>
          <a:ext cx="1295400" cy="685800"/>
        </p:xfrm>
        <a:graphic>
          <a:graphicData uri="http://schemas.openxmlformats.org/presentationml/2006/ole">
            <p:oleObj spid="_x0000_s2069" name="Equation" r:id="rId10" imgW="355138" imgH="177569" progId="Equation.DSMT4">
              <p:embed/>
            </p:oleObj>
          </a:graphicData>
        </a:graphic>
      </p:graphicFrame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2400" y="389563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105400" y="5103167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subSp spid="_x0000_s206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3">
                                            <p:subSp spid="_x0000_s206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subSp spid="_x0000_s206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5">
                                            <p:subSp spid="_x0000_s206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subSp spid="_x0000_s206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66">
                                            <p:subSp spid="_x0000_s206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subSp spid="_x0000_s206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67">
                                            <p:subSp spid="_x0000_s206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subSp spid="_x0000_s206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8">
                                            <p:subSp spid="_x0000_s206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7" grpId="0" animBg="1" autoUpdateAnimBg="0"/>
      <p:bldP spid="20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505200" y="838200"/>
          <a:ext cx="4343400" cy="581025"/>
        </p:xfrm>
        <a:graphic>
          <a:graphicData uri="http://schemas.openxmlformats.org/presentationml/2006/ole">
            <p:oleObj spid="_x0000_s25601" name="Equation" r:id="rId3" imgW="1054100" imgH="203200" progId="Equation.DSMT4">
              <p:embed/>
            </p:oleObj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8060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lang="en-US" sz="3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3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oli- Tác hại và cách phòng ngừa - VTC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8534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762000"/>
            <a:ext cx="86868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u="sng" dirty="0" err="1"/>
              <a:t>Ví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dụ</a:t>
            </a:r>
            <a:r>
              <a:rPr lang="en-US" sz="2400" b="1" i="1" u="sng" dirty="0"/>
              <a:t> </a:t>
            </a:r>
            <a:r>
              <a:rPr lang="en-US" sz="2400" b="1" i="1" u="sng" dirty="0" smtClean="0"/>
              <a:t>: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b="1" i="1" dirty="0"/>
              <a:t>E. Coli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cấy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20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i="1" dirty="0"/>
              <a:t>a)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?</a:t>
            </a:r>
          </a:p>
          <a:p>
            <a:pPr>
              <a:defRPr/>
            </a:pPr>
            <a:r>
              <a:rPr lang="en-US" sz="2400" i="1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/>
              <a:t>10</a:t>
            </a:r>
            <a:r>
              <a:rPr lang="en-US" sz="2400" i="1" baseline="30000" dirty="0"/>
              <a:t>5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5363" y="3554413"/>
            <a:ext cx="5576887" cy="3038475"/>
            <a:chOff x="990600" y="3554041"/>
            <a:chExt cx="5576509" cy="3039399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3554041"/>
              <a:ext cx="3976309" cy="303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990600" y="4810135"/>
              <a:ext cx="1600092" cy="527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2400" b="1" i="1"/>
                <a:t>E. Coli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4261683" y="235258"/>
            <a:ext cx="2057400" cy="99060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Giải</a:t>
            </a:r>
          </a:p>
        </p:txBody>
      </p:sp>
      <p:sp>
        <p:nvSpPr>
          <p:cNvPr id="6" name="Oval 5"/>
          <p:cNvSpPr/>
          <p:nvPr/>
        </p:nvSpPr>
        <p:spPr>
          <a:xfrm>
            <a:off x="365125" y="3660775"/>
            <a:ext cx="990600" cy="374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i="1"/>
              <a:t>E. Coli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150" y="990600"/>
            <a:ext cx="1044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>
                <a:solidFill>
                  <a:schemeClr val="tx1"/>
                </a:solidFill>
              </a:rPr>
              <a:t>Ban đầu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1263" y="990600"/>
            <a:ext cx="1182687" cy="4075113"/>
            <a:chOff x="1150330" y="1714500"/>
            <a:chExt cx="1182841" cy="4075792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150330" y="3276860"/>
              <a:ext cx="1182841" cy="2513432"/>
              <a:chOff x="1150330" y="3276860"/>
              <a:chExt cx="1182841" cy="251343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150330" y="3780182"/>
                <a:ext cx="496952" cy="6049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04312" y="4820167"/>
                <a:ext cx="522355" cy="5128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328153" y="3276860"/>
                <a:ext cx="990729" cy="37630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42442" y="5413991"/>
                <a:ext cx="990729" cy="37630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204312" y="1714500"/>
              <a:ext cx="852598" cy="6478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>
                  <a:solidFill>
                    <a:schemeClr val="tx1"/>
                  </a:solidFill>
                </a:rPr>
                <a:t>Lần 1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274888" y="990600"/>
            <a:ext cx="1389062" cy="4605338"/>
            <a:chOff x="2213448" y="1714500"/>
            <a:chExt cx="1389723" cy="4604658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2254742" y="2819237"/>
              <a:ext cx="1334135" cy="1361874"/>
              <a:chOff x="2254742" y="2819237"/>
              <a:chExt cx="1334135" cy="136187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2281742" y="3025582"/>
                <a:ext cx="262063" cy="3317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254742" y="3633505"/>
                <a:ext cx="273180" cy="2999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2583511" y="2819237"/>
                <a:ext cx="991072" cy="37618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597805" y="3804930"/>
                <a:ext cx="991072" cy="3761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2213448" y="4957284"/>
              <a:ext cx="1389723" cy="1361874"/>
              <a:chOff x="2213448" y="4957284"/>
              <a:chExt cx="1389723" cy="136187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213448" y="5774725"/>
                <a:ext cx="354180" cy="3968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280155" y="5184263"/>
                <a:ext cx="263650" cy="3317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597806" y="4957284"/>
                <a:ext cx="991071" cy="3761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12100" y="5942976"/>
                <a:ext cx="991071" cy="37618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537452" y="1714500"/>
              <a:ext cx="852893" cy="6476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>
                  <a:solidFill>
                    <a:schemeClr val="tx1"/>
                  </a:solidFill>
                </a:rPr>
                <a:t>Lần 2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3476625" y="990600"/>
            <a:ext cx="2184400" cy="4852988"/>
            <a:chOff x="3416300" y="1714500"/>
            <a:chExt cx="2184399" cy="4853214"/>
          </a:xfrm>
        </p:grpSpPr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3460750" y="2519401"/>
              <a:ext cx="1263649" cy="838239"/>
              <a:chOff x="3460750" y="2519401"/>
              <a:chExt cx="1263649" cy="838239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3460750" y="2598780"/>
                <a:ext cx="274638" cy="201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460750" y="3159193"/>
                <a:ext cx="320675" cy="198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733800" y="2519401"/>
                <a:ext cx="990599" cy="3762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733800" y="2971859"/>
                <a:ext cx="990599" cy="3746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3416300" y="3586250"/>
              <a:ext cx="1333499" cy="798549"/>
              <a:chOff x="3416300" y="3586250"/>
              <a:chExt cx="1333499" cy="79854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3433763" y="3632289"/>
                <a:ext cx="338137" cy="2079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416300" y="4197465"/>
                <a:ext cx="390525" cy="1873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3759200" y="3586250"/>
                <a:ext cx="990599" cy="37625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59200" y="4008545"/>
                <a:ext cx="990599" cy="37625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grpSp>
          <p:nvGrpSpPr>
            <p:cNvPr id="28" name="Group 69"/>
            <p:cNvGrpSpPr>
              <a:grpSpLocks/>
            </p:cNvGrpSpPr>
            <p:nvPr/>
          </p:nvGrpSpPr>
          <p:grpSpPr bwMode="auto">
            <a:xfrm>
              <a:off x="3433763" y="4689614"/>
              <a:ext cx="1338261" cy="866815"/>
              <a:chOff x="3433763" y="4689614"/>
              <a:chExt cx="1338261" cy="86681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3433763" y="4689614"/>
                <a:ext cx="360362" cy="261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475038" y="5302417"/>
                <a:ext cx="384175" cy="2540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3779838" y="4689614"/>
                <a:ext cx="992186" cy="3746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79838" y="5140485"/>
                <a:ext cx="992186" cy="3746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grpSp>
          <p:nvGrpSpPr>
            <p:cNvPr id="29" name="Group 68"/>
            <p:cNvGrpSpPr>
              <a:grpSpLocks/>
            </p:cNvGrpSpPr>
            <p:nvPr/>
          </p:nvGrpSpPr>
          <p:grpSpPr bwMode="auto">
            <a:xfrm>
              <a:off x="3475038" y="5756463"/>
              <a:ext cx="1322386" cy="811251"/>
              <a:chOff x="3475038" y="5756463"/>
              <a:chExt cx="1322386" cy="811251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475038" y="5797740"/>
                <a:ext cx="319087" cy="1460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475038" y="6366092"/>
                <a:ext cx="355600" cy="1873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3806825" y="5756463"/>
                <a:ext cx="990599" cy="3746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06825" y="6193046"/>
                <a:ext cx="990599" cy="3746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i="1"/>
                  <a:t>E. Coli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849688" y="1714500"/>
              <a:ext cx="1751011" cy="6477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>
                  <a:solidFill>
                    <a:schemeClr val="tx1"/>
                  </a:solidFill>
                </a:rPr>
                <a:t>Lần 3 …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11186" y="6019800"/>
            <a:ext cx="8528014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/>
              <a:t>  U</a:t>
            </a:r>
            <a:r>
              <a:rPr lang="en-US" sz="2400" baseline="-25000"/>
              <a:t>1</a:t>
            </a:r>
            <a:r>
              <a:rPr lang="en-US" sz="2400"/>
              <a:t>=1,      U</a:t>
            </a:r>
            <a:r>
              <a:rPr lang="en-US" sz="2400" baseline="-25000"/>
              <a:t>2</a:t>
            </a:r>
            <a:r>
              <a:rPr lang="en-US" sz="2400"/>
              <a:t>=2,         U</a:t>
            </a:r>
            <a:r>
              <a:rPr lang="en-US" sz="2400" baseline="-25000"/>
              <a:t>3</a:t>
            </a:r>
            <a:r>
              <a:rPr lang="en-US" sz="2400"/>
              <a:t>=4,          U</a:t>
            </a:r>
            <a:r>
              <a:rPr lang="en-US" sz="2400" baseline="-25000"/>
              <a:t>4</a:t>
            </a:r>
            <a:r>
              <a:rPr lang="en-US" sz="2400"/>
              <a:t>=8 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6796088" y="1108075"/>
            <a:ext cx="1600200" cy="5324475"/>
            <a:chOff x="6796314" y="1108229"/>
            <a:chExt cx="1600200" cy="5324013"/>
          </a:xfrm>
        </p:grpSpPr>
        <p:sp>
          <p:nvSpPr>
            <p:cNvPr id="51" name="Rectangle 50"/>
            <p:cNvSpPr/>
            <p:nvPr/>
          </p:nvSpPr>
          <p:spPr>
            <a:xfrm>
              <a:off x="6796314" y="1108229"/>
              <a:ext cx="1600200" cy="41244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i="1"/>
                <a:t>Lần 10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96314" y="6019800"/>
              <a:ext cx="1600200" cy="41244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i="1"/>
                <a:t>?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96314" y="6019800"/>
            <a:ext cx="1600200" cy="4124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/>
              <a:t>U</a:t>
            </a:r>
            <a:r>
              <a:rPr lang="en-US" sz="2800" b="1" i="1" baseline="-25000"/>
              <a:t>11</a:t>
            </a:r>
            <a:r>
              <a:rPr lang="en-US" sz="2800" b="1" i="1"/>
              <a:t>=?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58228" y="1943101"/>
            <a:ext cx="3810001" cy="172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Giải</a:t>
            </a:r>
          </a:p>
          <a:p>
            <a:pPr>
              <a:spcAft>
                <a:spcPts val="600"/>
              </a:spcAft>
              <a:defRPr/>
            </a:pP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 Ta thấy u</a:t>
            </a:r>
            <a:r>
              <a:rPr lang="en-US" sz="28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=1, q=2</a:t>
            </a:r>
          </a:p>
          <a:p>
            <a:pPr algn="ctr">
              <a:defRPr/>
            </a:pP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28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=1.2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11-1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=2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=1024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29199" y="3791120"/>
            <a:ext cx="3810001" cy="17714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 Ta thấy u</a:t>
            </a:r>
            <a:r>
              <a:rPr lang="en-US" sz="28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=10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q=2</a:t>
            </a:r>
          </a:p>
          <a:p>
            <a:pPr>
              <a:defRPr/>
            </a:pP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2800" i="1" baseline="-25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10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.2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7-1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=10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.2</a:t>
            </a: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  <a:p>
            <a:pPr>
              <a:defRPr/>
            </a:pPr>
            <a:r>
              <a:rPr lang="en-US" sz="2800" i="1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=</a:t>
            </a:r>
            <a:r>
              <a:rPr lang="en-US" sz="28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6 400 000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28600" y="1066800"/>
            <a:ext cx="8686800" cy="2362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u="sng" dirty="0" err="1"/>
              <a:t>Ví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dụ</a:t>
            </a:r>
            <a:r>
              <a:rPr lang="en-US" sz="2400" b="1" i="1" u="sng" dirty="0"/>
              <a:t> 3</a:t>
            </a:r>
            <a:r>
              <a:rPr lang="en-US" sz="2400" b="1" i="1" dirty="0"/>
              <a:t>:</a:t>
            </a:r>
          </a:p>
          <a:p>
            <a:pPr>
              <a:defRPr/>
            </a:pP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b="1" i="1" dirty="0"/>
              <a:t>E. Coli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cấy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20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i="1" dirty="0"/>
              <a:t>a)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?</a:t>
            </a:r>
          </a:p>
          <a:p>
            <a:pPr>
              <a:defRPr/>
            </a:pPr>
            <a:r>
              <a:rPr lang="en-US" sz="2400" i="1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/>
              <a:t>10</a:t>
            </a:r>
            <a:r>
              <a:rPr lang="en-US" sz="2400" i="1" baseline="30000" dirty="0"/>
              <a:t>5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059113" y="82550"/>
            <a:ext cx="280828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C©u 1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95513" y="6435725"/>
            <a:ext cx="1655762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Đáp án</a:t>
            </a:r>
          </a:p>
        </p:txBody>
      </p:sp>
      <p:sp>
        <p:nvSpPr>
          <p:cNvPr id="204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4663" y="6381750"/>
            <a:ext cx="1366837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48400" y="647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0" y="64262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/>
              <a:t>Start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663" y="898525"/>
            <a:ext cx="8499475" cy="593725"/>
            <a:chOff x="154" y="1175"/>
            <a:chExt cx="5186" cy="374"/>
          </a:xfrm>
        </p:grpSpPr>
        <p:sp>
          <p:nvSpPr>
            <p:cNvPr id="20516" name="Rectangle 8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7" name="AutoShape 9"/>
            <p:cNvSpPr>
              <a:spLocks noChangeArrowheads="1"/>
            </p:cNvSpPr>
            <p:nvPr/>
          </p:nvSpPr>
          <p:spPr bwMode="auto">
            <a:xfrm>
              <a:off x="154" y="1175"/>
              <a:ext cx="4745" cy="37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800" b="1">
                  <a:solidFill>
                    <a:srgbClr val="FF3300"/>
                  </a:solidFill>
                </a:rPr>
                <a:t>Dãy số (u</a:t>
              </a:r>
              <a:r>
                <a:rPr lang="en-US" sz="2800" b="1" baseline="-25000">
                  <a:solidFill>
                    <a:srgbClr val="FF3300"/>
                  </a:solidFill>
                </a:rPr>
                <a:t>n</a:t>
              </a:r>
              <a:r>
                <a:rPr lang="en-US" sz="2800" b="1">
                  <a:solidFill>
                    <a:srgbClr val="FF3300"/>
                  </a:solidFill>
                </a:rPr>
                <a:t>) là cấp số cộng khi: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388" y="2844800"/>
            <a:ext cx="8496300" cy="898525"/>
            <a:chOff x="138" y="1833"/>
            <a:chExt cx="5146" cy="566"/>
          </a:xfrm>
        </p:grpSpPr>
        <p:sp>
          <p:nvSpPr>
            <p:cNvPr id="20514" name="Rectangle 11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5" name="AutoShape 12"/>
            <p:cNvSpPr>
              <a:spLocks noChangeArrowheads="1"/>
            </p:cNvSpPr>
            <p:nvPr/>
          </p:nvSpPr>
          <p:spPr bwMode="auto">
            <a:xfrm>
              <a:off x="138" y="1833"/>
              <a:ext cx="4765" cy="5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2300" b="1">
                  <a:solidFill>
                    <a:srgbClr val="0000FF"/>
                  </a:solidFill>
                </a:rPr>
                <a:t>B.</a:t>
              </a:r>
              <a:r>
                <a:rPr lang="vi-VN" sz="2300" b="1"/>
                <a:t> </a:t>
              </a:r>
              <a:r>
                <a:rPr lang="en-US" sz="2300" b="1">
                  <a:solidFill>
                    <a:srgbClr val="FF00FF"/>
                  </a:solidFill>
                </a:rPr>
                <a:t>Kể từ số hạng thứ hai mỗi số hạng đều bằng số hạng đứng trước ngay nó cộng với 4.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7800" y="3929063"/>
            <a:ext cx="8497888" cy="914400"/>
            <a:chOff x="137" y="1825"/>
            <a:chExt cx="5147" cy="576"/>
          </a:xfrm>
        </p:grpSpPr>
        <p:sp>
          <p:nvSpPr>
            <p:cNvPr id="20512" name="Rectangle 14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3" name="AutoShape 15"/>
            <p:cNvSpPr>
              <a:spLocks noChangeArrowheads="1"/>
            </p:cNvSpPr>
            <p:nvPr/>
          </p:nvSpPr>
          <p:spPr bwMode="auto">
            <a:xfrm>
              <a:off x="137" y="1825"/>
              <a:ext cx="4765" cy="57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2300" b="1">
                  <a:solidFill>
                    <a:srgbClr val="0000FF"/>
                  </a:solidFill>
                </a:rPr>
                <a:t>C.</a:t>
              </a:r>
              <a:r>
                <a:rPr lang="vi-VN" sz="2300" b="1"/>
                <a:t> </a:t>
              </a:r>
              <a:r>
                <a:rPr lang="en-US" sz="2300" b="1">
                  <a:solidFill>
                    <a:srgbClr val="FF00FF"/>
                  </a:solidFill>
                </a:rPr>
                <a:t>Kể từ số hạng thứ hai mỗi số hạng đều bằng số hạng đứng ngay trước nó cộng với một số không đổi.</a:t>
              </a:r>
              <a:r>
                <a:rPr lang="vi-VN">
                  <a:solidFill>
                    <a:srgbClr val="FF00FF"/>
                  </a:solidFill>
                </a:rPr>
                <a:t> </a:t>
              </a: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9238" y="5734050"/>
            <a:ext cx="8154987" cy="593725"/>
            <a:chOff x="147" y="1928"/>
            <a:chExt cx="5137" cy="374"/>
          </a:xfrm>
        </p:grpSpPr>
        <p:sp>
          <p:nvSpPr>
            <p:cNvPr id="20510" name="Rectangle 1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1" name="AutoShape 18"/>
            <p:cNvSpPr>
              <a:spLocks noChangeArrowheads="1"/>
            </p:cNvSpPr>
            <p:nvPr/>
          </p:nvSpPr>
          <p:spPr bwMode="auto">
            <a:xfrm>
              <a:off x="147" y="1928"/>
              <a:ext cx="4744" cy="37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79388" y="1692275"/>
            <a:ext cx="8496300" cy="898525"/>
            <a:chOff x="139" y="1834"/>
            <a:chExt cx="5145" cy="566"/>
          </a:xfrm>
        </p:grpSpPr>
        <p:sp>
          <p:nvSpPr>
            <p:cNvPr id="20508" name="Rectangle 20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9" name="AutoShape 21"/>
            <p:cNvSpPr>
              <a:spLocks noChangeArrowheads="1"/>
            </p:cNvSpPr>
            <p:nvPr/>
          </p:nvSpPr>
          <p:spPr bwMode="auto">
            <a:xfrm>
              <a:off x="139" y="1834"/>
              <a:ext cx="4764" cy="5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2300" b="1">
                  <a:solidFill>
                    <a:srgbClr val="0000FF"/>
                  </a:solidFill>
                </a:rPr>
                <a:t>A.</a:t>
              </a:r>
              <a:r>
                <a:rPr lang="vi-VN" sz="2300" b="1">
                  <a:solidFill>
                    <a:srgbClr val="FF00FF"/>
                  </a:solidFill>
                </a:rPr>
                <a:t> </a:t>
              </a:r>
              <a:r>
                <a:rPr lang="en-US" sz="2300" b="1">
                  <a:solidFill>
                    <a:srgbClr val="FF00FF"/>
                  </a:solidFill>
                </a:rPr>
                <a:t>Kể từ số hạng thứ hai mỗi số hạng đều bằng số hạng đứng ngay trước nó cộng với - 4.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09550" y="5083175"/>
            <a:ext cx="8496300" cy="509588"/>
            <a:chOff x="151" y="1955"/>
            <a:chExt cx="5133" cy="321"/>
          </a:xfrm>
        </p:grpSpPr>
        <p:sp>
          <p:nvSpPr>
            <p:cNvPr id="20506" name="Rectangle 23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7" name="AutoShape 24"/>
            <p:cNvSpPr>
              <a:spLocks noChangeArrowheads="1"/>
            </p:cNvSpPr>
            <p:nvPr/>
          </p:nvSpPr>
          <p:spPr bwMode="auto">
            <a:xfrm>
              <a:off x="151" y="1955"/>
              <a:ext cx="4739" cy="3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2300" b="1">
                  <a:solidFill>
                    <a:srgbClr val="0000FF"/>
                  </a:solidFill>
                </a:rPr>
                <a:t>D.</a:t>
              </a:r>
              <a:r>
                <a:rPr lang="vi-VN" sz="2300" b="1"/>
                <a:t> </a:t>
              </a:r>
              <a:r>
                <a:rPr lang="en-US" sz="2300" b="1">
                  <a:solidFill>
                    <a:srgbClr val="FF00FF"/>
                  </a:solidFill>
                </a:rPr>
                <a:t>Cả ba phương án trên đều sai.</a:t>
              </a:r>
            </a:p>
          </p:txBody>
        </p:sp>
      </p:grpSp>
      <p:sp>
        <p:nvSpPr>
          <p:cNvPr id="20493" name="Rectangle 25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4" name="Oval 26"/>
          <p:cNvSpPr>
            <a:spLocks noChangeArrowheads="1"/>
          </p:cNvSpPr>
          <p:nvPr/>
        </p:nvSpPr>
        <p:spPr bwMode="auto">
          <a:xfrm>
            <a:off x="7893050" y="254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WordArt 27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0</a:t>
            </a:r>
          </a:p>
        </p:txBody>
      </p:sp>
      <p:sp>
        <p:nvSpPr>
          <p:cNvPr id="42012" name="WordArt 28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</a:t>
            </a:r>
          </a:p>
        </p:txBody>
      </p:sp>
      <p:sp>
        <p:nvSpPr>
          <p:cNvPr id="42013" name="WordArt 29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17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42014" name="WordArt 30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42015" name="WordArt 31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42016" name="WordArt 32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</a:p>
        </p:txBody>
      </p:sp>
      <p:sp>
        <p:nvSpPr>
          <p:cNvPr id="42017" name="WordArt 33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</a:t>
            </a:r>
          </a:p>
        </p:txBody>
      </p:sp>
      <p:sp>
        <p:nvSpPr>
          <p:cNvPr id="42018" name="WordArt 34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316913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sp>
        <p:nvSpPr>
          <p:cNvPr id="42019" name="WordArt 35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42020" name="WordArt 36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</a:p>
        </p:txBody>
      </p:sp>
      <p:sp>
        <p:nvSpPr>
          <p:cNvPr id="42021" name="WordArt 37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153400" y="3190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</p:childTnLst>
        </p:cTn>
      </p:par>
    </p:tnLst>
    <p:bldLst>
      <p:bldP spid="42011" grpId="0" animBg="1"/>
      <p:bldP spid="42012" grpId="0" animBg="1"/>
      <p:bldP spid="42012" grpId="1" animBg="1"/>
      <p:bldP spid="42013" grpId="0" animBg="1"/>
      <p:bldP spid="42013" grpId="1" animBg="1"/>
      <p:bldP spid="42014" grpId="0" animBg="1"/>
      <p:bldP spid="42014" grpId="1" animBg="1"/>
      <p:bldP spid="42015" grpId="0" animBg="1"/>
      <p:bldP spid="42015" grpId="1" animBg="1"/>
      <p:bldP spid="42016" grpId="0" animBg="1"/>
      <p:bldP spid="42016" grpId="1" animBg="1"/>
      <p:bldP spid="42017" grpId="0" animBg="1"/>
      <p:bldP spid="42017" grpId="1" animBg="1"/>
      <p:bldP spid="42018" grpId="0" animBg="1"/>
      <p:bldP spid="42018" grpId="1" animBg="1"/>
      <p:bldP spid="42019" grpId="0" animBg="1"/>
      <p:bldP spid="42019" grpId="1" animBg="1"/>
      <p:bldP spid="42020" grpId="0" animBg="1"/>
      <p:bldP spid="42020" grpId="1" animBg="1"/>
      <p:bldP spid="42021" grpId="0" animBg="1"/>
      <p:bldP spid="420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52950"/>
            <a:ext cx="2895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0"/>
            <a:ext cx="1371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210343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43000" y="746800"/>
            <a:ext cx="708719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lid"/>
              </a:rPr>
              <a:t>BÀI TẬP VỀ NHÀ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495800" y="2438400"/>
            <a:ext cx="3200400" cy="1950492"/>
          </a:xfrm>
          <a:prstGeom prst="wedgeEllipseCallout">
            <a:avLst>
              <a:gd name="adj1" fmla="val -118837"/>
              <a:gd name="adj2" fmla="val -74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2,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132138" y="115888"/>
            <a:ext cx="27368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C©u 2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95513" y="6435725"/>
            <a:ext cx="1655762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Đáp án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096000" y="64262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/>
              <a:t>Start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3050" y="973138"/>
            <a:ext cx="8231188" cy="593725"/>
            <a:chOff x="155" y="1175"/>
            <a:chExt cx="5185" cy="374"/>
          </a:xfrm>
        </p:grpSpPr>
        <p:sp>
          <p:nvSpPr>
            <p:cNvPr id="21539" name="Rectangle 6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0" name="AutoShape 7"/>
            <p:cNvSpPr>
              <a:spLocks noChangeArrowheads="1"/>
            </p:cNvSpPr>
            <p:nvPr/>
          </p:nvSpPr>
          <p:spPr bwMode="auto">
            <a:xfrm>
              <a:off x="155" y="1175"/>
              <a:ext cx="4744" cy="37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sz="2800" b="1">
                  <a:solidFill>
                    <a:srgbClr val="FF3300"/>
                  </a:solidFill>
                </a:rPr>
                <a:t>Cho cấp số cộng: 6, x, - 4. Khi đó: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2263" y="2698750"/>
            <a:ext cx="8072437" cy="660400"/>
            <a:chOff x="145" y="1907"/>
            <a:chExt cx="5139" cy="416"/>
          </a:xfrm>
        </p:grpSpPr>
        <p:sp>
          <p:nvSpPr>
            <p:cNvPr id="21537" name="Rectangle 9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8" name="AutoShape 10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</a:rPr>
                <a:t>B.</a:t>
              </a:r>
              <a:r>
                <a:rPr lang="en-US" sz="3200" b="1">
                  <a:solidFill>
                    <a:srgbClr val="FF00FF"/>
                  </a:solidFill>
                </a:rPr>
                <a:t> x = 2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9088" y="3635375"/>
            <a:ext cx="8085137" cy="660400"/>
            <a:chOff x="145" y="1907"/>
            <a:chExt cx="5139" cy="416"/>
          </a:xfrm>
        </p:grpSpPr>
        <p:sp>
          <p:nvSpPr>
            <p:cNvPr id="21535" name="Rectangle 12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6" name="AutoShape 13"/>
            <p:cNvSpPr>
              <a:spLocks noChangeArrowheads="1"/>
            </p:cNvSpPr>
            <p:nvPr/>
          </p:nvSpPr>
          <p:spPr bwMode="auto">
            <a:xfrm>
              <a:off x="145" y="1907"/>
              <a:ext cx="4749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</a:rPr>
                <a:t>C.</a:t>
              </a:r>
              <a:r>
                <a:rPr lang="en-US" sz="3200" b="1">
                  <a:solidFill>
                    <a:srgbClr val="FF00FF"/>
                  </a:solidFill>
                </a:rPr>
                <a:t> x = 5</a:t>
              </a:r>
              <a:endParaRPr lang="en-US" sz="3200" b="1" baseline="-25000">
                <a:solidFill>
                  <a:srgbClr val="FF00FF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49238" y="5518150"/>
            <a:ext cx="8154987" cy="593725"/>
            <a:chOff x="147" y="1927"/>
            <a:chExt cx="5137" cy="374"/>
          </a:xfrm>
        </p:grpSpPr>
        <p:sp>
          <p:nvSpPr>
            <p:cNvPr id="21533" name="Rectangle 15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4" name="AutoShape 16"/>
            <p:cNvSpPr>
              <a:spLocks noChangeArrowheads="1"/>
            </p:cNvSpPr>
            <p:nvPr/>
          </p:nvSpPr>
          <p:spPr bwMode="auto">
            <a:xfrm>
              <a:off x="147" y="1927"/>
              <a:ext cx="4744" cy="37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Đáp án: A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19088" y="1763713"/>
            <a:ext cx="8069262" cy="660400"/>
            <a:chOff x="145" y="1907"/>
            <a:chExt cx="5139" cy="416"/>
          </a:xfrm>
        </p:grpSpPr>
        <p:sp>
          <p:nvSpPr>
            <p:cNvPr id="21531" name="Rectangle 18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2" name="AutoShape 19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</a:rPr>
                <a:t>A.</a:t>
              </a:r>
              <a:r>
                <a:rPr lang="en-US" sz="3200" b="1">
                  <a:solidFill>
                    <a:srgbClr val="FF00FF"/>
                  </a:solidFill>
                </a:rPr>
                <a:t> x = 1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19088" y="4611688"/>
            <a:ext cx="8069262" cy="660400"/>
            <a:chOff x="145" y="1907"/>
            <a:chExt cx="5139" cy="416"/>
          </a:xfrm>
        </p:grpSpPr>
        <p:sp>
          <p:nvSpPr>
            <p:cNvPr id="21529" name="Rectangle 21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0" name="AutoShape 22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3200" b="1">
                  <a:solidFill>
                    <a:srgbClr val="0000FF"/>
                  </a:solidFill>
                </a:rPr>
                <a:t>D.</a:t>
              </a:r>
              <a:r>
                <a:rPr lang="en-US" sz="3200" b="1">
                  <a:solidFill>
                    <a:srgbClr val="FF00FF"/>
                  </a:solidFill>
                </a:rPr>
                <a:t> x = -1</a:t>
              </a:r>
            </a:p>
          </p:txBody>
        </p:sp>
      </p:grp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6" name="Oval 24"/>
          <p:cNvSpPr>
            <a:spLocks noChangeArrowheads="1"/>
          </p:cNvSpPr>
          <p:nvPr/>
        </p:nvSpPr>
        <p:spPr bwMode="auto">
          <a:xfrm>
            <a:off x="7893050" y="254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WordArt 25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0</a:t>
            </a:r>
          </a:p>
        </p:txBody>
      </p:sp>
      <p:sp>
        <p:nvSpPr>
          <p:cNvPr id="43034" name="WordArt 26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</a:t>
            </a:r>
          </a:p>
        </p:txBody>
      </p:sp>
      <p:sp>
        <p:nvSpPr>
          <p:cNvPr id="43035" name="WordArt 27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17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43036" name="WordArt 28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43037" name="WordArt 29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43038" name="WordArt 30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</a:p>
        </p:txBody>
      </p:sp>
      <p:sp>
        <p:nvSpPr>
          <p:cNvPr id="43039" name="WordArt 31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</a:t>
            </a:r>
          </a:p>
        </p:txBody>
      </p:sp>
      <p:sp>
        <p:nvSpPr>
          <p:cNvPr id="43040" name="WordArt 32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316913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sp>
        <p:nvSpPr>
          <p:cNvPr id="43041" name="WordArt 33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43042" name="WordArt 34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</a:p>
        </p:txBody>
      </p:sp>
      <p:sp>
        <p:nvSpPr>
          <p:cNvPr id="43043" name="WordArt 35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153400" y="3190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</a:p>
        </p:txBody>
      </p:sp>
      <p:sp>
        <p:nvSpPr>
          <p:cNvPr id="2152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381750"/>
            <a:ext cx="1366838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33" grpId="0" animBg="1"/>
      <p:bldP spid="43034" grpId="0" animBg="1"/>
      <p:bldP spid="43034" grpId="1" animBg="1"/>
      <p:bldP spid="43035" grpId="0" animBg="1"/>
      <p:bldP spid="43035" grpId="1" animBg="1"/>
      <p:bldP spid="43036" grpId="0" animBg="1"/>
      <p:bldP spid="43036" grpId="1" animBg="1"/>
      <p:bldP spid="43037" grpId="0" animBg="1"/>
      <p:bldP spid="43037" grpId="1" animBg="1"/>
      <p:bldP spid="43038" grpId="0" animBg="1"/>
      <p:bldP spid="43038" grpId="1" animBg="1"/>
      <p:bldP spid="43039" grpId="0" animBg="1"/>
      <p:bldP spid="43039" grpId="1" animBg="1"/>
      <p:bldP spid="43040" grpId="0" animBg="1"/>
      <p:bldP spid="43040" grpId="1" animBg="1"/>
      <p:bldP spid="43041" grpId="0" animBg="1"/>
      <p:bldP spid="43041" grpId="1" animBg="1"/>
      <p:bldP spid="43042" grpId="0" animBg="1"/>
      <p:bldP spid="43042" grpId="1" animBg="1"/>
      <p:bldP spid="43043" grpId="0" animBg="1"/>
      <p:bldP spid="430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987675" y="188913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C©u 3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95513" y="6435725"/>
            <a:ext cx="1655762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Đáp án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0" y="64262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/>
              <a:t>Start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38" y="1193800"/>
            <a:ext cx="8718550" cy="593725"/>
            <a:chOff x="154" y="1174"/>
            <a:chExt cx="5186" cy="374"/>
          </a:xfrm>
        </p:grpSpPr>
        <p:sp>
          <p:nvSpPr>
            <p:cNvPr id="22563" name="Rectangle 6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64" name="AutoShape 7"/>
            <p:cNvSpPr>
              <a:spLocks noChangeArrowheads="1"/>
            </p:cNvSpPr>
            <p:nvPr/>
          </p:nvSpPr>
          <p:spPr bwMode="auto">
            <a:xfrm>
              <a:off x="154" y="1174"/>
              <a:ext cx="4746" cy="37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3300"/>
                  </a:solidFill>
                </a:rPr>
                <a:t>Cho (u</a:t>
              </a:r>
              <a:r>
                <a:rPr lang="en-US" sz="2800" b="1" baseline="-25000">
                  <a:solidFill>
                    <a:srgbClr val="FF3300"/>
                  </a:solidFill>
                </a:rPr>
                <a:t>n</a:t>
              </a:r>
              <a:r>
                <a:rPr lang="en-US" sz="2800" b="1">
                  <a:solidFill>
                    <a:srgbClr val="FF3300"/>
                  </a:solidFill>
                </a:rPr>
                <a:t>) là cấp số cộng có công sai d, khi đó: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1488" y="3105150"/>
            <a:ext cx="8132762" cy="660400"/>
            <a:chOff x="145" y="1907"/>
            <a:chExt cx="5139" cy="416"/>
          </a:xfrm>
        </p:grpSpPr>
        <p:sp>
          <p:nvSpPr>
            <p:cNvPr id="22561" name="Rectangle 9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62" name="AutoShape 10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  <a:latin typeface=".VnTime" pitchFamily="34" charset="0"/>
                </a:rPr>
                <a:t>B.</a:t>
              </a:r>
              <a:r>
                <a:rPr lang="en-US" sz="3200" b="1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3200" b="1">
                  <a:solidFill>
                    <a:srgbClr val="FF00FF"/>
                  </a:solidFill>
                </a:rPr>
                <a:t>S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 = 30(u</a:t>
              </a:r>
              <a:r>
                <a:rPr lang="en-US" sz="3200" b="1" baseline="-25000">
                  <a:solidFill>
                    <a:srgbClr val="FF00FF"/>
                  </a:solidFill>
                </a:rPr>
                <a:t>1</a:t>
              </a:r>
              <a:r>
                <a:rPr lang="en-US" sz="3200" b="1">
                  <a:solidFill>
                    <a:srgbClr val="FF00FF"/>
                  </a:solidFill>
                </a:rPr>
                <a:t> + u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) : 2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1488" y="3929063"/>
            <a:ext cx="8132762" cy="660400"/>
            <a:chOff x="145" y="1907"/>
            <a:chExt cx="5139" cy="416"/>
          </a:xfrm>
        </p:grpSpPr>
        <p:sp>
          <p:nvSpPr>
            <p:cNvPr id="22559" name="Rectangle 12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60" name="AutoShape 13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  <a:latin typeface=".VnTime" pitchFamily="34" charset="0"/>
                </a:rPr>
                <a:t>C.</a:t>
              </a:r>
              <a:r>
                <a:rPr lang="en-US" sz="3200" b="1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3200" b="1">
                  <a:solidFill>
                    <a:srgbClr val="FF00FF"/>
                  </a:solidFill>
                  <a:latin typeface=".VnTime" pitchFamily="34" charset="0"/>
                </a:rPr>
                <a:t>S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 = (u</a:t>
              </a:r>
              <a:r>
                <a:rPr lang="en-US" sz="3200" b="1" baseline="-25000">
                  <a:solidFill>
                    <a:srgbClr val="FF00FF"/>
                  </a:solidFill>
                </a:rPr>
                <a:t>29</a:t>
              </a:r>
              <a:r>
                <a:rPr lang="en-US" sz="3200" b="1">
                  <a:solidFill>
                    <a:srgbClr val="FF00FF"/>
                  </a:solidFill>
                </a:rPr>
                <a:t> + u</a:t>
              </a:r>
              <a:r>
                <a:rPr lang="en-US" sz="3200" b="1" baseline="-25000">
                  <a:solidFill>
                    <a:srgbClr val="FF00FF"/>
                  </a:solidFill>
                </a:rPr>
                <a:t>31</a:t>
              </a:r>
              <a:r>
                <a:rPr lang="en-US" sz="3200" b="1">
                  <a:solidFill>
                    <a:srgbClr val="FF00FF"/>
                  </a:solidFill>
                </a:rPr>
                <a:t>) : 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1638" y="5621338"/>
            <a:ext cx="8154987" cy="593725"/>
            <a:chOff x="147" y="1927"/>
            <a:chExt cx="5137" cy="374"/>
          </a:xfrm>
        </p:grpSpPr>
        <p:sp>
          <p:nvSpPr>
            <p:cNvPr id="22557" name="Rectangle 15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8" name="AutoShape 16"/>
            <p:cNvSpPr>
              <a:spLocks noChangeArrowheads="1"/>
            </p:cNvSpPr>
            <p:nvPr/>
          </p:nvSpPr>
          <p:spPr bwMode="auto">
            <a:xfrm>
              <a:off x="147" y="1927"/>
              <a:ext cx="4744" cy="37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Đáp án: B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71488" y="2303463"/>
            <a:ext cx="8132762" cy="660400"/>
            <a:chOff x="145" y="1907"/>
            <a:chExt cx="5139" cy="416"/>
          </a:xfrm>
        </p:grpSpPr>
        <p:sp>
          <p:nvSpPr>
            <p:cNvPr id="22555" name="Rectangle 18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6" name="AutoShape 19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  <a:latin typeface=".VnTime" pitchFamily="34" charset="0"/>
                </a:rPr>
                <a:t>A.</a:t>
              </a:r>
              <a:r>
                <a:rPr lang="en-US" sz="3200" b="1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3200" b="1">
                  <a:solidFill>
                    <a:srgbClr val="FF00FF"/>
                  </a:solidFill>
                </a:rPr>
                <a:t>S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 = 30(u</a:t>
              </a:r>
              <a:r>
                <a:rPr lang="en-US" sz="3200" b="1" baseline="-25000">
                  <a:solidFill>
                    <a:srgbClr val="FF00FF"/>
                  </a:solidFill>
                </a:rPr>
                <a:t>1</a:t>
              </a:r>
              <a:r>
                <a:rPr lang="en-US" sz="3200" b="1">
                  <a:solidFill>
                    <a:srgbClr val="FF00FF"/>
                  </a:solidFill>
                </a:rPr>
                <a:t> – u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) : 2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1488" y="4764088"/>
            <a:ext cx="8132762" cy="660400"/>
            <a:chOff x="145" y="1907"/>
            <a:chExt cx="5139" cy="416"/>
          </a:xfrm>
        </p:grpSpPr>
        <p:sp>
          <p:nvSpPr>
            <p:cNvPr id="22553" name="Rectangle 21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4" name="AutoShape 22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33CC"/>
                  </a:solidFill>
                  <a:latin typeface=".VnTime" pitchFamily="34" charset="0"/>
                </a:rPr>
                <a:t>D. </a:t>
              </a:r>
              <a:r>
                <a:rPr lang="en-US" sz="3200" b="1">
                  <a:solidFill>
                    <a:srgbClr val="FF00FF"/>
                  </a:solidFill>
                </a:rPr>
                <a:t>S</a:t>
              </a:r>
              <a:r>
                <a:rPr lang="en-US" sz="3200" b="1" baseline="-25000">
                  <a:solidFill>
                    <a:srgbClr val="FF00FF"/>
                  </a:solidFill>
                </a:rPr>
                <a:t>30</a:t>
              </a:r>
              <a:r>
                <a:rPr lang="en-US" sz="3200" b="1">
                  <a:solidFill>
                    <a:srgbClr val="FF00FF"/>
                  </a:solidFill>
                </a:rPr>
                <a:t> = 30(u</a:t>
              </a:r>
              <a:r>
                <a:rPr lang="en-US" sz="3200" b="1" baseline="-25000">
                  <a:solidFill>
                    <a:srgbClr val="FF00FF"/>
                  </a:solidFill>
                </a:rPr>
                <a:t>1</a:t>
              </a:r>
              <a:r>
                <a:rPr lang="en-US" sz="3200" b="1">
                  <a:solidFill>
                    <a:srgbClr val="FF00FF"/>
                  </a:solidFill>
                </a:rPr>
                <a:t> + 29d) : 2</a:t>
              </a: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0" name="Oval 24"/>
          <p:cNvSpPr>
            <a:spLocks noChangeArrowheads="1"/>
          </p:cNvSpPr>
          <p:nvPr/>
        </p:nvSpPr>
        <p:spPr bwMode="auto">
          <a:xfrm>
            <a:off x="7893050" y="254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WordArt 25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0</a:t>
            </a:r>
          </a:p>
        </p:txBody>
      </p:sp>
      <p:sp>
        <p:nvSpPr>
          <p:cNvPr id="44058" name="WordArt 26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</a:t>
            </a:r>
          </a:p>
        </p:txBody>
      </p:sp>
      <p:sp>
        <p:nvSpPr>
          <p:cNvPr id="44059" name="WordArt 27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17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44060" name="WordArt 28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44061" name="WordArt 29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44062" name="WordArt 30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</a:p>
        </p:txBody>
      </p:sp>
      <p:sp>
        <p:nvSpPr>
          <p:cNvPr id="44063" name="WordArt 31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</a:t>
            </a:r>
          </a:p>
        </p:txBody>
      </p:sp>
      <p:sp>
        <p:nvSpPr>
          <p:cNvPr id="44064" name="WordArt 32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316913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sp>
        <p:nvSpPr>
          <p:cNvPr id="44065" name="WordArt 33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44066" name="WordArt 34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</a:p>
        </p:txBody>
      </p:sp>
      <p:sp>
        <p:nvSpPr>
          <p:cNvPr id="44067" name="WordArt 35">
            <a:hlinkClick r:id="rId6" action="ppaction://hlinksldjump" highlightClick="1">
              <a:snd r:embed="rId7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153400" y="3190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</a:p>
        </p:txBody>
      </p:sp>
      <p:sp>
        <p:nvSpPr>
          <p:cNvPr id="2255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381750"/>
            <a:ext cx="1366838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  <p:bldLst>
      <p:bldP spid="44057" grpId="0" animBg="1"/>
      <p:bldP spid="44058" grpId="0" animBg="1"/>
      <p:bldP spid="44058" grpId="1" animBg="1"/>
      <p:bldP spid="44059" grpId="0" animBg="1"/>
      <p:bldP spid="44059" grpId="1" animBg="1"/>
      <p:bldP spid="44060" grpId="0" animBg="1"/>
      <p:bldP spid="44060" grpId="1" animBg="1"/>
      <p:bldP spid="44061" grpId="0" animBg="1"/>
      <p:bldP spid="44061" grpId="1" animBg="1"/>
      <p:bldP spid="44062" grpId="0" animBg="1"/>
      <p:bldP spid="44062" grpId="1" animBg="1"/>
      <p:bldP spid="44063" grpId="0" animBg="1"/>
      <p:bldP spid="44063" grpId="1" animBg="1"/>
      <p:bldP spid="44064" grpId="0" animBg="1"/>
      <p:bldP spid="44064" grpId="1" animBg="1"/>
      <p:bldP spid="44065" grpId="0" animBg="1"/>
      <p:bldP spid="44065" grpId="1" animBg="1"/>
      <p:bldP spid="44066" grpId="0" animBg="1"/>
      <p:bldP spid="44066" grpId="1" animBg="1"/>
      <p:bldP spid="44067" grpId="0" animBg="1"/>
      <p:bldP spid="440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26654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C©u 4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95513" y="6435725"/>
            <a:ext cx="1655762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Đáp án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248400" y="647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096000" y="64262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i="1"/>
              <a:t>Start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338" y="1062038"/>
            <a:ext cx="8764587" cy="593725"/>
            <a:chOff x="153" y="1175"/>
            <a:chExt cx="5187" cy="374"/>
          </a:xfrm>
        </p:grpSpPr>
        <p:sp>
          <p:nvSpPr>
            <p:cNvPr id="23588" name="Rectangle 7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9" name="AutoShape 8"/>
            <p:cNvSpPr>
              <a:spLocks noChangeArrowheads="1"/>
            </p:cNvSpPr>
            <p:nvPr/>
          </p:nvSpPr>
          <p:spPr bwMode="auto">
            <a:xfrm>
              <a:off x="153" y="1175"/>
              <a:ext cx="4747" cy="37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3300"/>
                  </a:solidFill>
                </a:rPr>
                <a:t>Cho (u</a:t>
              </a:r>
              <a:r>
                <a:rPr lang="en-US" sz="2800" b="1" baseline="-25000">
                  <a:solidFill>
                    <a:srgbClr val="FF3300"/>
                  </a:solidFill>
                </a:rPr>
                <a:t>n</a:t>
              </a:r>
              <a:r>
                <a:rPr lang="en-US" sz="2800" b="1">
                  <a:solidFill>
                    <a:srgbClr val="FF3300"/>
                  </a:solidFill>
                </a:rPr>
                <a:t>) là cấp số cộng có công sai d, khi đó: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2952750"/>
            <a:ext cx="7926388" cy="660400"/>
            <a:chOff x="145" y="1907"/>
            <a:chExt cx="5139" cy="416"/>
          </a:xfrm>
        </p:grpSpPr>
        <p:sp>
          <p:nvSpPr>
            <p:cNvPr id="23586" name="Rectangle 10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7" name="AutoShape 11"/>
            <p:cNvSpPr>
              <a:spLocks noChangeArrowheads="1"/>
            </p:cNvSpPr>
            <p:nvPr/>
          </p:nvSpPr>
          <p:spPr bwMode="auto">
            <a:xfrm>
              <a:off x="145" y="1907"/>
              <a:ext cx="4749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3200" b="1">
                  <a:solidFill>
                    <a:srgbClr val="0000FF"/>
                  </a:solidFill>
                </a:rPr>
                <a:t>B.</a:t>
              </a:r>
              <a:r>
                <a:rPr lang="vi-VN" sz="3200" b="1">
                  <a:solidFill>
                    <a:srgbClr val="FF0000"/>
                  </a:solidFill>
                </a:rPr>
                <a:t> </a:t>
              </a:r>
              <a:r>
                <a:rPr lang="en-US" sz="3200" b="1">
                  <a:solidFill>
                    <a:srgbClr val="FF00FF"/>
                  </a:solidFill>
                </a:rPr>
                <a:t>u</a:t>
              </a:r>
              <a:r>
                <a:rPr lang="en-US" sz="3200" b="1" baseline="-25000">
                  <a:solidFill>
                    <a:srgbClr val="FF00FF"/>
                  </a:solidFill>
                </a:rPr>
                <a:t>15</a:t>
              </a:r>
              <a:r>
                <a:rPr lang="en-US" sz="3200" b="1">
                  <a:solidFill>
                    <a:srgbClr val="FF00FF"/>
                  </a:solidFill>
                </a:rPr>
                <a:t> = u</a:t>
              </a:r>
              <a:r>
                <a:rPr lang="en-US" sz="3200" b="1" baseline="-25000">
                  <a:solidFill>
                    <a:srgbClr val="FF00FF"/>
                  </a:solidFill>
                </a:rPr>
                <a:t>14</a:t>
              </a:r>
              <a:r>
                <a:rPr lang="en-US" sz="3200" b="1">
                  <a:solidFill>
                    <a:srgbClr val="FF00FF"/>
                  </a:solidFill>
                </a:rPr>
                <a:t> + d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3400" y="3776663"/>
            <a:ext cx="7926388" cy="660400"/>
            <a:chOff x="145" y="1907"/>
            <a:chExt cx="5139" cy="416"/>
          </a:xfrm>
        </p:grpSpPr>
        <p:sp>
          <p:nvSpPr>
            <p:cNvPr id="23584" name="Rectangle 13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5" name="AutoShape 14"/>
            <p:cNvSpPr>
              <a:spLocks noChangeArrowheads="1"/>
            </p:cNvSpPr>
            <p:nvPr/>
          </p:nvSpPr>
          <p:spPr bwMode="auto">
            <a:xfrm>
              <a:off x="145" y="1907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00FF"/>
                  </a:solidFill>
                </a:rPr>
                <a:t>C.</a:t>
              </a:r>
              <a:r>
                <a:rPr lang="en-US" sz="3200" b="1">
                  <a:solidFill>
                    <a:srgbClr val="FF00FF"/>
                  </a:solidFill>
                </a:rPr>
                <a:t> u</a:t>
              </a:r>
              <a:r>
                <a:rPr lang="en-US" sz="3200" b="1" baseline="-25000">
                  <a:solidFill>
                    <a:srgbClr val="FF00FF"/>
                  </a:solidFill>
                </a:rPr>
                <a:t>15 </a:t>
              </a:r>
              <a:r>
                <a:rPr lang="en-US" sz="3200" b="1">
                  <a:solidFill>
                    <a:srgbClr val="FF00FF"/>
                  </a:solidFill>
                </a:rPr>
                <a:t>= u</a:t>
              </a:r>
              <a:r>
                <a:rPr lang="en-US" sz="3200" b="1" baseline="-25000">
                  <a:solidFill>
                    <a:srgbClr val="FF00FF"/>
                  </a:solidFill>
                </a:rPr>
                <a:t>2</a:t>
              </a:r>
              <a:r>
                <a:rPr lang="en-US" sz="3200" b="1">
                  <a:solidFill>
                    <a:srgbClr val="FF00FF"/>
                  </a:solidFill>
                </a:rPr>
                <a:t> + 13d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49238" y="5518150"/>
            <a:ext cx="8154987" cy="593725"/>
            <a:chOff x="147" y="1927"/>
            <a:chExt cx="5137" cy="374"/>
          </a:xfrm>
        </p:grpSpPr>
        <p:sp>
          <p:nvSpPr>
            <p:cNvPr id="23582" name="Rectangle 16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3" name="AutoShape 17"/>
            <p:cNvSpPr>
              <a:spLocks noChangeArrowheads="1"/>
            </p:cNvSpPr>
            <p:nvPr/>
          </p:nvSpPr>
          <p:spPr bwMode="auto">
            <a:xfrm>
              <a:off x="147" y="1927"/>
              <a:ext cx="4744" cy="37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Đáp án: 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34988" y="2151063"/>
            <a:ext cx="7942262" cy="660400"/>
            <a:chOff x="145" y="1907"/>
            <a:chExt cx="5139" cy="416"/>
          </a:xfrm>
        </p:grpSpPr>
        <p:sp>
          <p:nvSpPr>
            <p:cNvPr id="23580" name="Rectangle 19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1" name="AutoShape 20"/>
            <p:cNvSpPr>
              <a:spLocks noChangeArrowheads="1"/>
            </p:cNvSpPr>
            <p:nvPr/>
          </p:nvSpPr>
          <p:spPr bwMode="auto">
            <a:xfrm>
              <a:off x="145" y="1907"/>
              <a:ext cx="4749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sz="3200" b="1">
                  <a:solidFill>
                    <a:srgbClr val="0000FF"/>
                  </a:solidFill>
                </a:rPr>
                <a:t>A.</a:t>
              </a:r>
              <a:r>
                <a:rPr lang="en-US" sz="3200" b="1">
                  <a:solidFill>
                    <a:srgbClr val="FF0000"/>
                  </a:solidFill>
                </a:rPr>
                <a:t> </a:t>
              </a:r>
              <a:r>
                <a:rPr lang="en-US" sz="3200" b="1">
                  <a:solidFill>
                    <a:srgbClr val="FF00FF"/>
                  </a:solidFill>
                </a:rPr>
                <a:t>u</a:t>
              </a:r>
              <a:r>
                <a:rPr lang="en-US" sz="3200" b="1" baseline="-25000">
                  <a:solidFill>
                    <a:srgbClr val="FF00FF"/>
                  </a:solidFill>
                </a:rPr>
                <a:t>15</a:t>
              </a:r>
              <a:r>
                <a:rPr lang="en-US" sz="3200" b="1">
                  <a:solidFill>
                    <a:srgbClr val="FF00FF"/>
                  </a:solidFill>
                </a:rPr>
                <a:t> = u</a:t>
              </a:r>
              <a:r>
                <a:rPr lang="en-US" sz="3200" b="1" baseline="-25000">
                  <a:solidFill>
                    <a:srgbClr val="FF00FF"/>
                  </a:solidFill>
                </a:rPr>
                <a:t>1</a:t>
              </a:r>
              <a:r>
                <a:rPr lang="en-US" sz="3200" b="1">
                  <a:solidFill>
                    <a:srgbClr val="FF00FF"/>
                  </a:solidFill>
                </a:rPr>
                <a:t> + 14d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7213" y="4610100"/>
            <a:ext cx="7902575" cy="660400"/>
            <a:chOff x="145" y="1906"/>
            <a:chExt cx="5139" cy="416"/>
          </a:xfrm>
        </p:grpSpPr>
        <p:sp>
          <p:nvSpPr>
            <p:cNvPr id="23578" name="Rectangle 22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9" name="AutoShape 23"/>
            <p:cNvSpPr>
              <a:spLocks noChangeArrowheads="1"/>
            </p:cNvSpPr>
            <p:nvPr/>
          </p:nvSpPr>
          <p:spPr bwMode="auto">
            <a:xfrm>
              <a:off x="145" y="1906"/>
              <a:ext cx="4748" cy="4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0033CC"/>
                  </a:solidFill>
                </a:rPr>
                <a:t>D.</a:t>
              </a:r>
              <a:r>
                <a:rPr lang="en-US" sz="3200" b="1">
                  <a:solidFill>
                    <a:srgbClr val="FF00FF"/>
                  </a:solidFill>
                </a:rPr>
                <a:t> Cả ba phương án trên đều đúng.</a:t>
              </a:r>
            </a:p>
          </p:txBody>
        </p:sp>
      </p:grpSp>
      <p:sp>
        <p:nvSpPr>
          <p:cNvPr id="23564" name="Rectangle 24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5" name="Oval 25"/>
          <p:cNvSpPr>
            <a:spLocks noChangeArrowheads="1"/>
          </p:cNvSpPr>
          <p:nvPr/>
        </p:nvSpPr>
        <p:spPr bwMode="auto">
          <a:xfrm>
            <a:off x="7893050" y="2540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WordArt 26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0</a:t>
            </a:r>
          </a:p>
        </p:txBody>
      </p:sp>
      <p:sp>
        <p:nvSpPr>
          <p:cNvPr id="45083" name="WordArt 27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</a:t>
            </a:r>
          </a:p>
        </p:txBody>
      </p:sp>
      <p:sp>
        <p:nvSpPr>
          <p:cNvPr id="45084" name="WordArt 28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17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45085" name="WordArt 29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45086" name="WordArt 30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45087" name="WordArt 31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</a:p>
        </p:txBody>
      </p:sp>
      <p:sp>
        <p:nvSpPr>
          <p:cNvPr id="45088" name="WordArt 32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</a:t>
            </a:r>
          </a:p>
        </p:txBody>
      </p:sp>
      <p:sp>
        <p:nvSpPr>
          <p:cNvPr id="45089" name="WordArt 33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316913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sp>
        <p:nvSpPr>
          <p:cNvPr id="45090" name="WordArt 34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45091" name="WordArt 35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243888" y="33337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9</a:t>
            </a:r>
          </a:p>
        </p:txBody>
      </p:sp>
      <p:sp>
        <p:nvSpPr>
          <p:cNvPr id="45092" name="WordArt 36">
            <a:hlinkClick r:id="rId7" action="ppaction://hlinksldjump" highlightClick="1">
              <a:snd r:embed="rId8" name="click.wav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8153400" y="3190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</a:p>
        </p:txBody>
      </p:sp>
      <p:sp>
        <p:nvSpPr>
          <p:cNvPr id="2357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381750"/>
            <a:ext cx="1366838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</p:childTnLst>
        </p:cTn>
      </p:par>
    </p:tnLst>
    <p:bldLst>
      <p:bldP spid="45082" grpId="0" animBg="1"/>
      <p:bldP spid="45083" grpId="0" animBg="1"/>
      <p:bldP spid="45083" grpId="1" animBg="1"/>
      <p:bldP spid="45084" grpId="0" animBg="1"/>
      <p:bldP spid="45084" grpId="1" animBg="1"/>
      <p:bldP spid="45085" grpId="0" animBg="1"/>
      <p:bldP spid="45085" grpId="1" animBg="1"/>
      <p:bldP spid="45086" grpId="0" animBg="1"/>
      <p:bldP spid="45086" grpId="1" animBg="1"/>
      <p:bldP spid="45087" grpId="0" animBg="1"/>
      <p:bldP spid="45087" grpId="1" animBg="1"/>
      <p:bldP spid="45088" grpId="0" animBg="1"/>
      <p:bldP spid="45088" grpId="1" animBg="1"/>
      <p:bldP spid="45089" grpId="0" animBg="1"/>
      <p:bldP spid="45089" grpId="1" animBg="1"/>
      <p:bldP spid="45090" grpId="0" animBg="1"/>
      <p:bldP spid="45090" grpId="1" animBg="1"/>
      <p:bldP spid="45091" grpId="0" animBg="1"/>
      <p:bldP spid="45091" grpId="1" animBg="1"/>
      <p:bldP spid="45092" grpId="0" animBg="1"/>
      <p:bldP spid="450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1380636"/>
            <a:ext cx="631615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lid"/>
              </a:rPr>
              <a:t>§4.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Cấp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3388"/>
            <a:ext cx="4230688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238" y="2809875"/>
            <a:ext cx="213042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5" y="3229396"/>
            <a:ext cx="3211818" cy="1111783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4572000" cy="315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40335" y="990600"/>
            <a:ext cx="84777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 CHUYỆN VỀ BÀN CỜ VUA</a:t>
            </a: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4777"/>
            <a:ext cx="3484105" cy="269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TƯ LIỆU TOÁN] CÂU CHUYỆN NHỮNG HẠT LÚA TRÊN BÀN CỜ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8305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533400"/>
            <a:ext cx="1304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029200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2438401" y="685800"/>
            <a:ext cx="6019800" cy="1371600"/>
          </a:xfrm>
          <a:prstGeom prst="wedgeRoundRectCallout">
            <a:avLst>
              <a:gd name="adj1" fmla="val -63104"/>
              <a:gd name="adj2" fmla="val -258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lắm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minh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cờ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ngươi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bất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thưởng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tùy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sở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2514600"/>
            <a:ext cx="4037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464193" y="2677700"/>
            <a:ext cx="4375007" cy="1513299"/>
          </a:xfrm>
          <a:prstGeom prst="wedgeRoundRectCallout">
            <a:avLst>
              <a:gd name="adj1" fmla="val 20587"/>
              <a:gd name="adj2" fmla="val 9347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Đội ơn bệ hạ đã ban thưởng. Thần chỉ muốn xin thóc để lên bàn cờ thôi.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" y="2728913"/>
            <a:ext cx="3651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84238" y="2671763"/>
            <a:ext cx="379412" cy="273050"/>
            <a:chOff x="991985" y="2545893"/>
            <a:chExt cx="379615" cy="273507"/>
          </a:xfrm>
        </p:grpSpPr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1005840" y="2545893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991985" y="2663658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74775" y="2563813"/>
            <a:ext cx="420688" cy="460375"/>
            <a:chOff x="1481571" y="2438400"/>
            <a:chExt cx="422044" cy="460542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1537855" y="2438400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1524000" y="2528455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1509281" y="2618510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1481571" y="2743200"/>
              <a:ext cx="365760" cy="155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4724400" y="4648200"/>
            <a:ext cx="20522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thứ nhất 1 hạt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80077" y="5109820"/>
            <a:ext cx="188545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thứ hai 2 hạt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4928" y="5600850"/>
            <a:ext cx="18165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thứ ba 4 hạt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5347" y="6076890"/>
            <a:ext cx="17956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thứ tư 8 hạt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816100" y="2559050"/>
            <a:ext cx="546100" cy="492125"/>
            <a:chOff x="1815466" y="2558511"/>
            <a:chExt cx="546213" cy="492831"/>
          </a:xfrm>
        </p:grpSpPr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1815466" y="2558511"/>
              <a:ext cx="422044" cy="460542"/>
              <a:chOff x="1481571" y="2438400"/>
              <a:chExt cx="422044" cy="460542"/>
            </a:xfrm>
          </p:grpSpPr>
          <p:pic>
            <p:nvPicPr>
              <p:cNvPr id="29" name="Picture 25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537855" y="243840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6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524000" y="2528455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7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509281" y="261851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8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481571" y="274320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1939635" y="2590800"/>
              <a:ext cx="422044" cy="460542"/>
              <a:chOff x="1481571" y="2438400"/>
              <a:chExt cx="422044" cy="460542"/>
            </a:xfrm>
          </p:grpSpPr>
          <p:pic>
            <p:nvPicPr>
              <p:cNvPr id="25" name="Picture 30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537855" y="243840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1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524000" y="2528455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V="1">
                <a:off x="1509281" y="261851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3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V="1">
                <a:off x="1481571" y="2743200"/>
                <a:ext cx="365760" cy="15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393950" y="2476500"/>
            <a:ext cx="1870075" cy="668338"/>
            <a:chOff x="2393172" y="2475883"/>
            <a:chExt cx="1871637" cy="669652"/>
          </a:xfrm>
        </p:grpSpPr>
        <p:sp>
          <p:nvSpPr>
            <p:cNvPr id="34" name="Rectangle 33"/>
            <p:cNvSpPr/>
            <p:nvPr/>
          </p:nvSpPr>
          <p:spPr>
            <a:xfrm>
              <a:off x="2393172" y="2499204"/>
              <a:ext cx="397866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5600" y="2477869"/>
              <a:ext cx="397866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48886" y="2484725"/>
              <a:ext cx="397866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66943" y="2475883"/>
              <a:ext cx="397866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746400" y="5972062"/>
            <a:ext cx="6097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9" name="Rectangle 20"/>
          <p:cNvSpPr/>
          <p:nvPr/>
        </p:nvSpPr>
        <p:spPr>
          <a:xfrm>
            <a:off x="319088" y="2171550"/>
            <a:ext cx="8515350" cy="34672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Dãy</a:t>
            </a:r>
            <a:r>
              <a:rPr lang="en-US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số</a:t>
            </a:r>
            <a:r>
              <a:rPr lang="en-US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1, 2, 4, 8, 16, . . . . , 2</a:t>
            </a:r>
            <a:r>
              <a:rPr lang="en-US" sz="4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n-1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. . . 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cấp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số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nhân</a:t>
            </a:r>
            <a:endParaRPr lang="en-US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1182</Words>
  <Application>Microsoft Office PowerPoint</Application>
  <PresentationFormat>On-screen Show (4:3)</PresentationFormat>
  <Paragraphs>226</Paragraphs>
  <Slides>20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16</cp:revision>
  <dcterms:created xsi:type="dcterms:W3CDTF">2006-08-16T00:00:00Z</dcterms:created>
  <dcterms:modified xsi:type="dcterms:W3CDTF">2019-12-16T03:14:48Z</dcterms:modified>
</cp:coreProperties>
</file>