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3" r:id="rId3"/>
    <p:sldId id="260" r:id="rId4"/>
    <p:sldId id="261" r:id="rId5"/>
    <p:sldId id="278" r:id="rId6"/>
    <p:sldId id="263" r:id="rId7"/>
    <p:sldId id="284" r:id="rId8"/>
    <p:sldId id="262" r:id="rId9"/>
    <p:sldId id="265" r:id="rId10"/>
    <p:sldId id="271" r:id="rId11"/>
    <p:sldId id="266" r:id="rId12"/>
    <p:sldId id="268" r:id="rId13"/>
    <p:sldId id="281" r:id="rId14"/>
    <p:sldId id="282" r:id="rId15"/>
    <p:sldId id="276" r:id="rId16"/>
    <p:sldId id="277" r:id="rId17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FF9999"/>
    <a:srgbClr val="66CCFF"/>
    <a:srgbClr val="FFFFFF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4.wmf"/><Relationship Id="rId7" Type="http://schemas.openxmlformats.org/officeDocument/2006/relationships/image" Target="../media/image19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3416B-A16D-4670-BA54-2AB4565A2D7B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692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7737E-63BB-4F49-863F-ADF2891350FA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735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CDBBC-69A9-4A82-A236-791BE7D607D0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57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253690-3FAA-4EEE-9AC0-769AD04A6C3C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247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</p:grpSp>
      </p:grpSp>
      <p:sp>
        <p:nvSpPr>
          <p:cNvPr id="768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620E1-4E3B-4181-BCD4-27E882D7F6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9508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9716-3099-48FF-980D-1648E8FFAD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7830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50BC6-A3EB-42F4-923B-F0F86A4C2A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886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BCD01-373E-4BDC-A1A7-0A4A5B6D9C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1879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4B31-196B-4E0C-9555-0357EF9623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543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E99FC-5860-4F31-BE87-D2EB03959C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4552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EB854-257F-4EDE-8171-95D51B238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69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B2A28-9C45-4299-9003-A0390E75A93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0110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23AEA-C3CF-4406-AA24-9732FB97FB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505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E18A0-4FB2-40AD-BFEC-D27335A598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4275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BD3AB-6802-4380-9B67-970F6CFA11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6680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C392E-8773-43AF-91BA-AFB166BAC8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9818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27B3-98A3-4955-92E2-40F1F296FE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453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23E5D-3DFD-4F2B-A0FB-53413CDB605E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849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2C93F-416D-498E-A430-F2293B7EA40E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289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32BA4-96B0-44ED-AF96-0E2FC9A04B25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134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1C1BD-9CB4-4AAA-BEC6-20A5D2E5804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057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D9E05-454B-498D-B8FC-4D37FC6E11B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987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97340-C8EF-4528-9DEB-878F42B65046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38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834FE-13A2-4DE9-90C7-A75C1DFC6857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113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879179-4A2D-4936-81EF-25DA22FD3A66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DFDCB"/>
            </a:gs>
            <a:gs pos="50000">
              <a:srgbClr val="FFFFFF"/>
            </a:gs>
            <a:gs pos="100000">
              <a:srgbClr val="9DFD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57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DE43E8AA-C588-4A42-A73C-A684BC2E73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00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1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hyperlink" Target="file:///C:\Users\Admin\Documents\Presentation1.pptx" TargetMode="External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0.wmf"/><Relationship Id="rId3" Type="http://schemas.openxmlformats.org/officeDocument/2006/relationships/hyperlink" Target="dthii.grf" TargetMode="Externa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6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\Desktop\Untitled.gsp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6.bin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8.wmf"/><Relationship Id="rId22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/>
        </p:nvSpPr>
        <p:spPr>
          <a:xfrm>
            <a:off x="2404544" y="870538"/>
            <a:ext cx="420120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VNI-Times" pitchFamily="2" charset="0"/>
              </a:rPr>
              <a:t>Chöông</a:t>
            </a:r>
            <a:r>
              <a:rPr lang="en-US" sz="32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VNI-Times" pitchFamily="2" charset="0"/>
              </a:rPr>
              <a:t> I: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966" y="2131737"/>
            <a:ext cx="862374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600" b="1" dirty="0">
                <a:ln w="12700">
                  <a:solidFill>
                    <a:srgbClr val="330033">
                      <a:satMod val="155000"/>
                    </a:srgbClr>
                  </a:solidFill>
                  <a:prstDash val="solid"/>
                </a:ln>
                <a:solidFill>
                  <a:srgbClr val="33003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Times" pitchFamily="2" charset="0"/>
              </a:rPr>
              <a:t>HAØM SOÁ LUÕY THÖØA, HAØM SOÁ MUÕ VAØ</a:t>
            </a:r>
          </a:p>
          <a:p>
            <a:pPr algn="r">
              <a:defRPr/>
            </a:pPr>
            <a:r>
              <a:rPr lang="en-US" sz="3600" b="1" dirty="0">
                <a:ln w="12700">
                  <a:solidFill>
                    <a:srgbClr val="330033">
                      <a:satMod val="155000"/>
                    </a:srgbClr>
                  </a:solidFill>
                  <a:prstDash val="solid"/>
                </a:ln>
                <a:solidFill>
                  <a:srgbClr val="33003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Times" pitchFamily="2" charset="0"/>
              </a:rPr>
              <a:t>HAØM SOÁ LOÂGARIT</a:t>
            </a: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150938" y="3861048"/>
            <a:ext cx="7239000" cy="4189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8"/>
              </a:avLst>
            </a:prstTxWarp>
            <a:scene3d>
              <a:camera prst="legacyPerspectiveFront">
                <a:rot lat="20099991" lon="0" rev="0"/>
              </a:camera>
              <a:lightRig rig="legacyFlat2" dir="t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330033"/>
                </a:solidFill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330033"/>
                </a:solidFill>
                <a:latin typeface="Arial"/>
                <a:cs typeface="Arial"/>
              </a:rPr>
              <a:t>Bài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330033"/>
                </a:solidFill>
                <a:latin typeface="Arial"/>
                <a:cs typeface="Arial"/>
              </a:rPr>
              <a:t> 2: HÀM SỐ LUỸ THỪA</a:t>
            </a:r>
          </a:p>
        </p:txBody>
      </p:sp>
    </p:spTree>
    <p:extLst>
      <p:ext uri="{BB962C8B-B14F-4D97-AF65-F5344CB8AC3E}">
        <p14:creationId xmlns:p14="http://schemas.microsoft.com/office/powerpoint/2010/main" val="135775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5905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ĐẠO HÀM CỦA HÀM SỐ LŨY THỪA.</a:t>
            </a: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609600" y="981075"/>
            <a:ext cx="8138864" cy="1295400"/>
            <a:chOff x="0" y="2256"/>
            <a:chExt cx="5760" cy="1632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0" y="2256"/>
              <a:ext cx="5760" cy="1632"/>
            </a:xfrm>
            <a:prstGeom prst="flowChartPunchedCard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813274"/>
                </p:ext>
              </p:extLst>
            </p:nvPr>
          </p:nvGraphicFramePr>
          <p:xfrm>
            <a:off x="771" y="2364"/>
            <a:ext cx="4027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41" name="Equation" r:id="rId3" imgW="1726920" imgH="342720" progId="Equation.DSMT4">
                    <p:embed/>
                  </p:oleObj>
                </mc:Choice>
                <mc:Fallback>
                  <p:oleObj name="Equation" r:id="rId3" imgW="1726920" imgH="3427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" y="2364"/>
                          <a:ext cx="4027" cy="1080"/>
                        </a:xfrm>
                        <a:prstGeom prst="rect">
                          <a:avLst/>
                        </a:prstGeom>
                        <a:noFill/>
                        <a:ln w="3175">
                          <a:solidFill>
                            <a:schemeClr val="tx1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7" name="Rectangle 11"/>
          <p:cNvSpPr>
            <a:spLocks noGrp="1" noChangeArrowheads="1"/>
          </p:cNvSpPr>
          <p:nvPr>
            <p:ph type="title"/>
          </p:nvPr>
        </p:nvSpPr>
        <p:spPr>
          <a:xfrm>
            <a:off x="395536" y="1773238"/>
            <a:ext cx="7128792" cy="1143000"/>
          </a:xfrm>
          <a:noFill/>
          <a:ln/>
        </p:spPr>
        <p:txBody>
          <a:bodyPr/>
          <a:lstStyle/>
          <a:p>
            <a:pPr algn="l"/>
            <a:r>
              <a:rPr lang="en-US" sz="2800" dirty="0">
                <a:latin typeface="VNI-Times" pitchFamily="2" charset="0"/>
              </a:rPr>
              <a:t>VD: </a:t>
            </a:r>
            <a:r>
              <a:rPr lang="en-US" sz="2800" dirty="0" err="1">
                <a:latin typeface="VNI-Times" pitchFamily="2" charset="0"/>
              </a:rPr>
              <a:t>Tính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ñaïo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haøm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caùc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haøm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soá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sau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với</a:t>
            </a:r>
            <a:r>
              <a:rPr lang="en-US" sz="2800" dirty="0">
                <a:latin typeface="VNI-Times" pitchFamily="2" charset="0"/>
              </a:rPr>
              <a:t> </a:t>
            </a:r>
          </a:p>
        </p:txBody>
      </p:sp>
      <p:graphicFrame>
        <p:nvGraphicFramePr>
          <p:cNvPr id="19471" name="Object 1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27763" y="2133600"/>
          <a:ext cx="9350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42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133600"/>
                        <a:ext cx="93503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3635896" y="3284984"/>
            <a:ext cx="1066800" cy="457200"/>
          </a:xfrm>
          <a:prstGeom prst="homePlate">
            <a:avLst>
              <a:gd name="adj" fmla="val 58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1408187" y="4769376"/>
            <a:ext cx="9144000" cy="2016125"/>
            <a:chOff x="1158" y="1146"/>
            <a:chExt cx="4490" cy="1270"/>
          </a:xfrm>
          <a:solidFill>
            <a:srgbClr val="00B050"/>
          </a:solidFill>
        </p:grpSpPr>
        <p:sp>
          <p:nvSpPr>
            <p:cNvPr id="19479" name="AutoShape 57"/>
            <p:cNvSpPr>
              <a:spLocks noChangeArrowheads="1"/>
            </p:cNvSpPr>
            <p:nvPr/>
          </p:nvSpPr>
          <p:spPr bwMode="auto">
            <a:xfrm>
              <a:off x="1158" y="1146"/>
              <a:ext cx="4490" cy="1270"/>
            </a:xfrm>
            <a:prstGeom prst="cloudCallout">
              <a:avLst>
                <a:gd name="adj1" fmla="val -36949"/>
                <a:gd name="adj2" fmla="val 8575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onstantia" pitchFamily="18" charset="0"/>
              </a:endParaRPr>
            </a:p>
            <a:p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Coâng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thöùc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tính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ñaïo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haøm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cuûa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haøm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hôïp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ñoái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vôùi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haøm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VNI-Times" pitchFamily="2" charset="0"/>
                </a:rPr>
                <a:t>soá</a:t>
              </a:r>
              <a:r>
                <a:rPr lang="en-US" sz="3600" dirty="0">
                  <a:solidFill>
                    <a:schemeClr val="bg1"/>
                  </a:solidFill>
                  <a:latin typeface="VNI-Times" pitchFamily="2" charset="0"/>
                </a:rPr>
                <a:t>  </a:t>
              </a:r>
            </a:p>
          </p:txBody>
        </p:sp>
        <p:graphicFrame>
          <p:nvGraphicFramePr>
            <p:cNvPr id="19480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8445573"/>
                </p:ext>
              </p:extLst>
            </p:nvPr>
          </p:nvGraphicFramePr>
          <p:xfrm>
            <a:off x="4079" y="1841"/>
            <a:ext cx="1010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43" name="Equation" r:id="rId7" imgW="571320" imgH="228600" progId="Equation.DSMT4">
                    <p:embed/>
                  </p:oleObj>
                </mc:Choice>
                <mc:Fallback>
                  <p:oleObj name="Equation" r:id="rId7" imgW="571320" imgH="228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9" y="1841"/>
                          <a:ext cx="1010" cy="4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148134"/>
              </p:ext>
            </p:extLst>
          </p:nvPr>
        </p:nvGraphicFramePr>
        <p:xfrm>
          <a:off x="971600" y="2564905"/>
          <a:ext cx="6408712" cy="86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44" name="Equation" r:id="rId9" imgW="2082600" imgH="330120" progId="Equation.DSMT4">
                  <p:embed/>
                </p:oleObj>
              </mc:Choice>
              <mc:Fallback>
                <p:oleObj name="Equation" r:id="rId9" imgW="2082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1600" y="2564905"/>
                        <a:ext cx="6408712" cy="864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876727"/>
              </p:ext>
            </p:extLst>
          </p:nvPr>
        </p:nvGraphicFramePr>
        <p:xfrm>
          <a:off x="791152" y="3777113"/>
          <a:ext cx="7597198" cy="102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45" name="Equation" r:id="rId11" imgW="3238200" imgH="520560" progId="Equation.DSMT4">
                  <p:embed/>
                </p:oleObj>
              </mc:Choice>
              <mc:Fallback>
                <p:oleObj name="Equation" r:id="rId11" imgW="32382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1152" y="3777113"/>
                        <a:ext cx="7597198" cy="1020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056963"/>
              </p:ext>
            </p:extLst>
          </p:nvPr>
        </p:nvGraphicFramePr>
        <p:xfrm>
          <a:off x="827584" y="4748311"/>
          <a:ext cx="569118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46" name="Equation" r:id="rId13" imgW="2425680" imgH="355320" progId="Equation.DSMT4">
                  <p:embed/>
                </p:oleObj>
              </mc:Choice>
              <mc:Fallback>
                <p:oleObj name="Equation" r:id="rId13" imgW="2425680" imgH="355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48311"/>
                        <a:ext cx="5691188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9"/>
          <p:cNvSpPr txBox="1"/>
          <p:nvPr/>
        </p:nvSpPr>
        <p:spPr>
          <a:xfrm>
            <a:off x="383119" y="5013176"/>
            <a:ext cx="2180765" cy="1557640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  <a:sym typeface="Wingdings"/>
              </a:rPr>
              <a:t>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2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62589" y="5427590"/>
            <a:ext cx="327026" cy="788747"/>
            <a:chOff x="0" y="0"/>
            <a:chExt cx="176977" cy="415385"/>
          </a:xfrm>
          <a:solidFill>
            <a:schemeClr val="tx1"/>
          </a:solidFill>
        </p:grpSpPr>
        <p:sp>
          <p:nvSpPr>
            <p:cNvPr id="17" name="Diagonal Stripe 16"/>
            <p:cNvSpPr/>
            <p:nvPr/>
          </p:nvSpPr>
          <p:spPr>
            <a:xfrm flipH="1">
              <a:off x="88711" y="184245"/>
              <a:ext cx="88266" cy="231140"/>
            </a:xfrm>
            <a:prstGeom prst="diagStripe">
              <a:avLst/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Diagonal Stripe 17"/>
            <p:cNvSpPr/>
            <p:nvPr/>
          </p:nvSpPr>
          <p:spPr>
            <a:xfrm>
              <a:off x="0" y="184245"/>
              <a:ext cx="67945" cy="231140"/>
            </a:xfrm>
            <a:prstGeom prst="diagStripe">
              <a:avLst/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-Shape 18"/>
            <p:cNvSpPr/>
            <p:nvPr/>
          </p:nvSpPr>
          <p:spPr>
            <a:xfrm rot="19265343">
              <a:off x="20472" y="129654"/>
              <a:ext cx="133803" cy="119010"/>
            </a:xfrm>
            <a:prstGeom prst="corner">
              <a:avLst>
                <a:gd name="adj1" fmla="val 6864"/>
                <a:gd name="adj2" fmla="val 7440"/>
              </a:avLst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threePt" dir="t">
                <a:rot lat="0" lon="0" rev="3000000"/>
              </a:lightRig>
            </a:scene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Parallelogram 19"/>
            <p:cNvSpPr/>
            <p:nvPr/>
          </p:nvSpPr>
          <p:spPr>
            <a:xfrm>
              <a:off x="61415" y="0"/>
              <a:ext cx="36000" cy="57600"/>
            </a:xfrm>
            <a:prstGeom prst="parallelogram">
              <a:avLst>
                <a:gd name="adj" fmla="val 0"/>
              </a:avLst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59632" y="562120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15" action="ppaction://hlinkpres?slideindex=1&amp;slidetitle="/>
              </a:rPr>
              <a:t>HĐ2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7" grpId="0"/>
      <p:bldP spid="19470" grpId="0" animBg="1"/>
      <p:bldP spid="15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93304"/>
            <a:ext cx="6408737" cy="1371600"/>
          </a:xfrm>
        </p:spPr>
        <p:txBody>
          <a:bodyPr/>
          <a:lstStyle/>
          <a:p>
            <a:r>
              <a:rPr lang="en-US" sz="2800" b="1" u="sng" dirty="0">
                <a:latin typeface="VNI-Times" pitchFamily="2" charset="0"/>
              </a:rPr>
              <a:t>VD 2 </a:t>
            </a:r>
            <a:r>
              <a:rPr lang="en-US" sz="2800" dirty="0">
                <a:latin typeface="VNI-Times" pitchFamily="2" charset="0"/>
              </a:rPr>
              <a:t>:</a:t>
            </a:r>
            <a:r>
              <a:rPr lang="en-US" sz="2800" dirty="0" err="1">
                <a:latin typeface="VNI-Times" pitchFamily="2" charset="0"/>
              </a:rPr>
              <a:t>Tính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ñaïo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haøm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cuûa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haøm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soá</a:t>
            </a:r>
            <a:r>
              <a:rPr lang="en-US" sz="2800" dirty="0">
                <a:latin typeface="VNI-Times" pitchFamily="2" charset="0"/>
              </a:rPr>
              <a:t> </a:t>
            </a:r>
            <a:r>
              <a:rPr lang="en-US" sz="2800" dirty="0" err="1">
                <a:latin typeface="VNI-Times" pitchFamily="2" charset="0"/>
              </a:rPr>
              <a:t>sau</a:t>
            </a:r>
            <a:endParaRPr lang="en-US" sz="2800" dirty="0">
              <a:latin typeface="VNI-Times" pitchFamily="2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492845"/>
              </p:ext>
            </p:extLst>
          </p:nvPr>
        </p:nvGraphicFramePr>
        <p:xfrm>
          <a:off x="2556570" y="2420887"/>
          <a:ext cx="3383582" cy="792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6" name="Equation" r:id="rId3" imgW="1079280" imgH="368280" progId="Equation.DSMT4">
                  <p:embed/>
                </p:oleObj>
              </mc:Choice>
              <mc:Fallback>
                <p:oleObj name="Equation" r:id="rId3" imgW="107928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6570" y="2420887"/>
                        <a:ext cx="3383582" cy="792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367867"/>
              </p:ext>
            </p:extLst>
          </p:nvPr>
        </p:nvGraphicFramePr>
        <p:xfrm>
          <a:off x="1250950" y="3933825"/>
          <a:ext cx="54927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7" name="Equation" r:id="rId5" imgW="2120760" imgH="419040" progId="Equation.DSMT4">
                  <p:embed/>
                </p:oleObj>
              </mc:Choice>
              <mc:Fallback>
                <p:oleObj name="Equation" r:id="rId5" imgW="21207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933825"/>
                        <a:ext cx="54927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02257" y="188640"/>
            <a:ext cx="8282880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535970"/>
              </p:ext>
            </p:extLst>
          </p:nvPr>
        </p:nvGraphicFramePr>
        <p:xfrm>
          <a:off x="3551238" y="692150"/>
          <a:ext cx="21621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8" name="Equation" r:id="rId7" imgW="1002960" imgH="228600" progId="Equation.DSMT4">
                  <p:embed/>
                </p:oleObj>
              </mc:Choice>
              <mc:Fallback>
                <p:oleObj name="Equation" r:id="rId7" imgW="100296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692150"/>
                        <a:ext cx="2162175" cy="576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687565"/>
              </p:ext>
            </p:extLst>
          </p:nvPr>
        </p:nvGraphicFramePr>
        <p:xfrm>
          <a:off x="1716261" y="4777010"/>
          <a:ext cx="40798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9" name="Equation" r:id="rId9" imgW="1574640" imgH="419040" progId="Equation.DSMT4">
                  <p:embed/>
                </p:oleObj>
              </mc:Choice>
              <mc:Fallback>
                <p:oleObj name="Equation" r:id="rId9" imgW="15746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261" y="4777010"/>
                        <a:ext cx="40798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3907" y="3356992"/>
            <a:ext cx="99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11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8"/>
          <p:cNvSpPr txBox="1">
            <a:spLocks noChangeArrowheads="1"/>
          </p:cNvSpPr>
          <p:nvPr/>
        </p:nvSpPr>
        <p:spPr bwMode="auto">
          <a:xfrm>
            <a:off x="0" y="69215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Tính đạo hàm các hàm số: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68313" y="155733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68313" y="263683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8313" y="36449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539750" y="4724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2868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908869"/>
              </p:ext>
            </p:extLst>
          </p:nvPr>
        </p:nvGraphicFramePr>
        <p:xfrm>
          <a:off x="4260800" y="1078862"/>
          <a:ext cx="39116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68" name="Equation" r:id="rId3" imgW="3911400" imgH="1130040" progId="Equation.DSMT4">
                  <p:embed/>
                </p:oleObj>
              </mc:Choice>
              <mc:Fallback>
                <p:oleObj name="Equation" r:id="rId3" imgW="3911400" imgH="1130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00" y="1078862"/>
                        <a:ext cx="39116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139660"/>
              </p:ext>
            </p:extLst>
          </p:nvPr>
        </p:nvGraphicFramePr>
        <p:xfrm>
          <a:off x="4239592" y="2276872"/>
          <a:ext cx="3860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69" name="Equation" r:id="rId5" imgW="3860640" imgH="876240" progId="Equation.DSMT4">
                  <p:embed/>
                </p:oleObj>
              </mc:Choice>
              <mc:Fallback>
                <p:oleObj name="Equation" r:id="rId5" imgW="3860640" imgH="876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592" y="2276872"/>
                        <a:ext cx="38608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027925"/>
              </p:ext>
            </p:extLst>
          </p:nvPr>
        </p:nvGraphicFramePr>
        <p:xfrm>
          <a:off x="4211861" y="3378696"/>
          <a:ext cx="25923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0" name="Equation" r:id="rId7" imgW="2184120" imgH="838080" progId="Equation.DSMT4">
                  <p:embed/>
                </p:oleObj>
              </mc:Choice>
              <mc:Fallback>
                <p:oleObj name="Equation" r:id="rId7" imgW="2184120" imgH="838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861" y="3378696"/>
                        <a:ext cx="25923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031261"/>
              </p:ext>
            </p:extLst>
          </p:nvPr>
        </p:nvGraphicFramePr>
        <p:xfrm>
          <a:off x="4212679" y="4447807"/>
          <a:ext cx="3095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1" name="Equation" r:id="rId9" imgW="2387520" imgH="596880" progId="Equation.DSMT4">
                  <p:embed/>
                </p:oleObj>
              </mc:Choice>
              <mc:Fallback>
                <p:oleObj name="Equation" r:id="rId9" imgW="2387520" imgH="596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679" y="4447807"/>
                        <a:ext cx="30956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900113" y="1052513"/>
          <a:ext cx="293211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2" name="Equation" r:id="rId11" imgW="1307880" imgH="520560" progId="Equation.DSMT4">
                  <p:embed/>
                </p:oleObj>
              </mc:Choice>
              <mc:Fallback>
                <p:oleObj name="Equation" r:id="rId11" imgW="1307880" imgH="5205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052513"/>
                        <a:ext cx="2932112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1979613" y="206057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3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06057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2" name="Object 20"/>
          <p:cNvGraphicFramePr>
            <a:graphicFrameLocks noChangeAspect="1"/>
          </p:cNvGraphicFramePr>
          <p:nvPr/>
        </p:nvGraphicFramePr>
        <p:xfrm>
          <a:off x="827088" y="2133600"/>
          <a:ext cx="33845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4" name="Equation" r:id="rId15" imgW="1206360" imgH="368280" progId="Equation.DSMT4">
                  <p:embed/>
                </p:oleObj>
              </mc:Choice>
              <mc:Fallback>
                <p:oleObj name="Equation" r:id="rId15" imgW="1206360" imgH="3682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33600"/>
                        <a:ext cx="338455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3" name="Object 21"/>
          <p:cNvGraphicFramePr>
            <a:graphicFrameLocks noChangeAspect="1"/>
          </p:cNvGraphicFramePr>
          <p:nvPr/>
        </p:nvGraphicFramePr>
        <p:xfrm>
          <a:off x="971550" y="3284538"/>
          <a:ext cx="29527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5" name="Equation" r:id="rId17" imgW="977760" imgH="330120" progId="Equation.DSMT4">
                  <p:embed/>
                </p:oleObj>
              </mc:Choice>
              <mc:Fallback>
                <p:oleObj name="Equation" r:id="rId17" imgW="977760" imgH="3301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284538"/>
                        <a:ext cx="29527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4" name="Object 22"/>
          <p:cNvGraphicFramePr>
            <a:graphicFrameLocks noChangeAspect="1"/>
          </p:cNvGraphicFramePr>
          <p:nvPr/>
        </p:nvGraphicFramePr>
        <p:xfrm>
          <a:off x="971550" y="4437063"/>
          <a:ext cx="266382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6" name="Equation" r:id="rId19" imgW="977760" imgH="304560" progId="Equation.DSMT4">
                  <p:embed/>
                </p:oleObj>
              </mc:Choice>
              <mc:Fallback>
                <p:oleObj name="Equation" r:id="rId19" imgW="977760" imgH="3045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37063"/>
                        <a:ext cx="266382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476375" y="0"/>
            <a:ext cx="597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00"/>
                </a:solidFill>
              </a:rPr>
              <a:t>Ví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dụ</a:t>
            </a:r>
            <a:r>
              <a:rPr lang="en-US" sz="3600" dirty="0">
                <a:solidFill>
                  <a:srgbClr val="FF0000"/>
                </a:solidFill>
              </a:rPr>
              <a:t> :</a:t>
            </a:r>
            <a:endParaRPr lang="vi-V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8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8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5"/>
                  </p:tgtEl>
                </p:cond>
              </p:nextCondLst>
            </p:seq>
          </p:childTnLst>
        </p:cTn>
      </p:par>
    </p:tnLst>
    <p:bldLst>
      <p:bldP spid="28682" grpId="0" animBg="1"/>
      <p:bldP spid="28683" grpId="0" animBg="1"/>
      <p:bldP spid="28684" grpId="0" animBg="1"/>
      <p:bldP spid="286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68313" y="476250"/>
            <a:ext cx="6840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KHẢO SÁT HÀM SỐ LŨY THỪA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944" name="Object 8">
            <a:hlinkClick r:id="rId3" action="ppaction://hlinkfile"/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666011"/>
              </p:ext>
            </p:extLst>
          </p:nvPr>
        </p:nvGraphicFramePr>
        <p:xfrm>
          <a:off x="6588968" y="366936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10" name="Equation" r:id="rId4" imgW="431640" imgH="228600" progId="Equation.DSMT4">
                  <p:embed/>
                </p:oleObj>
              </mc:Choice>
              <mc:Fallback>
                <p:oleObj name="Equation" r:id="rId4" imgW="43164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968" y="366936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35169" y="1195388"/>
            <a:ext cx="813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Bảng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tóm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tắt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hàm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lũy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thừa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947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1414304"/>
              </p:ext>
            </p:extLst>
          </p:nvPr>
        </p:nvGraphicFramePr>
        <p:xfrm>
          <a:off x="6372225" y="1079989"/>
          <a:ext cx="11525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11" name="Equation" r:id="rId6" imgW="431640" imgH="228600" progId="Equation.DSMT4">
                  <p:embed/>
                </p:oleObj>
              </mc:Choice>
              <mc:Fallback>
                <p:oleObj name="Equation" r:id="rId6" imgW="43164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079989"/>
                        <a:ext cx="115252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3203575" y="2205038"/>
          <a:ext cx="10795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12" name="Equation" r:id="rId8" imgW="380880" imgH="177480" progId="Equation.DSMT4">
                  <p:embed/>
                </p:oleObj>
              </mc:Choice>
              <mc:Fallback>
                <p:oleObj name="Equation" r:id="rId8" imgW="38088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205038"/>
                        <a:ext cx="107950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6877050" y="2205038"/>
          <a:ext cx="10795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13" name="Equation" r:id="rId10" imgW="368280" imgH="177480" progId="Equation.DSMT4">
                  <p:embed/>
                </p:oleObj>
              </mc:Choice>
              <mc:Fallback>
                <p:oleObj name="Equation" r:id="rId10" imgW="3682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205038"/>
                        <a:ext cx="107950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3059113" y="2781300"/>
          <a:ext cx="18716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14" name="Equation" r:id="rId12" imgW="647700" imgH="228600" progId="Equation.DSMT4">
                  <p:embed/>
                </p:oleObj>
              </mc:Choice>
              <mc:Fallback>
                <p:oleObj name="Equation" r:id="rId12" imgW="6477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781300"/>
                        <a:ext cx="187166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6372225" y="2852738"/>
          <a:ext cx="1655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15" name="Equation" r:id="rId14" imgW="647700" imgH="228600" progId="Equation.DSMT4">
                  <p:embed/>
                </p:oleObj>
              </mc:Choice>
              <mc:Fallback>
                <p:oleObj name="Equation" r:id="rId14" imgW="6477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852738"/>
                        <a:ext cx="16557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10044113" y="2349500"/>
            <a:ext cx="264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9901238" y="2060575"/>
            <a:ext cx="24225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9972675" y="1844675"/>
            <a:ext cx="264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3419475" y="2349500"/>
            <a:ext cx="24225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40054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86420"/>
              </p:ext>
            </p:extLst>
          </p:nvPr>
        </p:nvGraphicFramePr>
        <p:xfrm>
          <a:off x="323850" y="2205038"/>
          <a:ext cx="8424863" cy="3599209"/>
        </p:xfrm>
        <a:graphic>
          <a:graphicData uri="http://schemas.openxmlformats.org/drawingml/2006/table">
            <a:tbl>
              <a:tblPr/>
              <a:tblGrid>
                <a:gridCol w="19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Đạo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hàm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Chiều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biến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Hàm số luôn đồng biến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Hàm số luôn nghịch biến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Tiệm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cận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 có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Tiệm cận ngang là Ox</a:t>
                      </a: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tiệm cận đứng là Oy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Đô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̀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̣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Đô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̀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̣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luôn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điểm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(1;1)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952750" y="180975"/>
            <a:ext cx="318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.VnTimeH" pitchFamily="34" charset="0"/>
              </a:rPr>
              <a:t>Tæng kÕt bµi häc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5588" y="804863"/>
            <a:ext cx="288412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thừa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77565"/>
              </p:ext>
            </p:extLst>
          </p:nvPr>
        </p:nvGraphicFramePr>
        <p:xfrm>
          <a:off x="3092885" y="752610"/>
          <a:ext cx="117132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0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885" y="752610"/>
                        <a:ext cx="117132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92175" y="2054225"/>
            <a:ext cx="2584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2710498" y="1712913"/>
            <a:ext cx="904240" cy="669653"/>
          </a:xfrm>
          <a:custGeom>
            <a:avLst/>
            <a:gdLst>
              <a:gd name="connsiteX0" fmla="*/ 0 w 812800"/>
              <a:gd name="connsiteY0" fmla="*/ 0 h 565150"/>
              <a:gd name="connsiteX1" fmla="*/ 812800 w 812800"/>
              <a:gd name="connsiteY1" fmla="*/ 565150 h 565150"/>
              <a:gd name="connsiteX0" fmla="*/ 0 w 904240"/>
              <a:gd name="connsiteY0" fmla="*/ 0 h 669653"/>
              <a:gd name="connsiteX1" fmla="*/ 904240 w 904240"/>
              <a:gd name="connsiteY1" fmla="*/ 669653 h 66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4240" h="669653">
                <a:moveTo>
                  <a:pt x="0" y="0"/>
                </a:moveTo>
                <a:cubicBezTo>
                  <a:pt x="270933" y="188383"/>
                  <a:pt x="633307" y="481270"/>
                  <a:pt x="904240" y="6696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594100" y="1431925"/>
            <a:ext cx="4448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=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753358" y="2450239"/>
            <a:ext cx="86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22675" y="2212975"/>
            <a:ext cx="46474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=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697435" y="2482397"/>
            <a:ext cx="901428" cy="930728"/>
          </a:xfrm>
          <a:custGeom>
            <a:avLst/>
            <a:gdLst>
              <a:gd name="connsiteX0" fmla="*/ 0 w 796925"/>
              <a:gd name="connsiteY0" fmla="*/ 0 h 800100"/>
              <a:gd name="connsiteX1" fmla="*/ 796925 w 796925"/>
              <a:gd name="connsiteY1" fmla="*/ 800100 h 800100"/>
              <a:gd name="connsiteX0" fmla="*/ 0 w 901428"/>
              <a:gd name="connsiteY0" fmla="*/ 0 h 930728"/>
              <a:gd name="connsiteX1" fmla="*/ 901428 w 901428"/>
              <a:gd name="connsiteY1" fmla="*/ 930728 h 93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1428" h="930728">
                <a:moveTo>
                  <a:pt x="0" y="0"/>
                </a:moveTo>
                <a:cubicBezTo>
                  <a:pt x="265642" y="266700"/>
                  <a:pt x="635786" y="664028"/>
                  <a:pt x="901428" y="930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638550" y="3179763"/>
            <a:ext cx="4459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= (0; +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50155" y="4106998"/>
            <a:ext cx="19623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07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53188"/>
              </p:ext>
            </p:extLst>
          </p:nvPr>
        </p:nvGraphicFramePr>
        <p:xfrm>
          <a:off x="2415654" y="4119563"/>
          <a:ext cx="30924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1" name="Equation" r:id="rId5" imgW="1168200" imgH="253800" progId="Equation.DSMT4">
                  <p:embed/>
                </p:oleObj>
              </mc:Choice>
              <mc:Fallback>
                <p:oleObj name="Equation" r:id="rId5" imgW="116820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5654" y="4119563"/>
                        <a:ext cx="3092450" cy="603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23802" y="5668735"/>
            <a:ext cx="26068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2814638" y="5573712"/>
            <a:ext cx="96623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622675" y="5307013"/>
            <a:ext cx="36711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: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816225" y="6003043"/>
            <a:ext cx="964643" cy="249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780868" y="6021288"/>
            <a:ext cx="36615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952566" y="801325"/>
            <a:ext cx="95410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0000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382324"/>
              </p:ext>
            </p:extLst>
          </p:nvPr>
        </p:nvGraphicFramePr>
        <p:xfrm>
          <a:off x="5625994" y="2326468"/>
          <a:ext cx="357194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2" name="Equation" r:id="rId7" imgW="152280" imgH="139680" progId="Equation.DSMT4">
                  <p:embed/>
                </p:oleObj>
              </mc:Choice>
              <mc:Fallback>
                <p:oleObj name="Equation" r:id="rId7" imgW="152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25994" y="2326468"/>
                        <a:ext cx="357194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72080"/>
              </p:ext>
            </p:extLst>
          </p:nvPr>
        </p:nvGraphicFramePr>
        <p:xfrm>
          <a:off x="5150917" y="1534380"/>
          <a:ext cx="3571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3" name="Equation" r:id="rId9" imgW="152280" imgH="139680" progId="Equation.DSMT4">
                  <p:embed/>
                </p:oleObj>
              </mc:Choice>
              <mc:Fallback>
                <p:oleObj name="Equation" r:id="rId9" imgW="152280" imgH="139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917" y="1534380"/>
                        <a:ext cx="35718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051536"/>
              </p:ext>
            </p:extLst>
          </p:nvPr>
        </p:nvGraphicFramePr>
        <p:xfrm>
          <a:off x="5798989" y="3284984"/>
          <a:ext cx="3571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4" name="Equation" r:id="rId11" imgW="152280" imgH="139680" progId="Equation.DSMT4">
                  <p:embed/>
                </p:oleObj>
              </mc:Choice>
              <mc:Fallback>
                <p:oleObj name="Equation" r:id="rId11" imgW="152280" imgH="139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8989" y="3284984"/>
                        <a:ext cx="35718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65968"/>
              </p:ext>
            </p:extLst>
          </p:nvPr>
        </p:nvGraphicFramePr>
        <p:xfrm>
          <a:off x="4211959" y="1498074"/>
          <a:ext cx="576065" cy="32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5" name="Equation" r:id="rId13" imgW="164880" imgH="164880" progId="Equation.DSMT4">
                  <p:embed/>
                </p:oleObj>
              </mc:Choice>
              <mc:Fallback>
                <p:oleObj name="Equation" r:id="rId13" imgW="164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11959" y="1498074"/>
                        <a:ext cx="576065" cy="329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114217"/>
              </p:ext>
            </p:extLst>
          </p:nvPr>
        </p:nvGraphicFramePr>
        <p:xfrm>
          <a:off x="4277275" y="2235326"/>
          <a:ext cx="772319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6" name="Equation" r:id="rId15" imgW="457200" imgH="253800" progId="Equation.DSMT4">
                  <p:embed/>
                </p:oleObj>
              </mc:Choice>
              <mc:Fallback>
                <p:oleObj name="Equation" r:id="rId15" imgW="457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7275" y="2235326"/>
                        <a:ext cx="772319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994144"/>
              </p:ext>
            </p:extLst>
          </p:nvPr>
        </p:nvGraphicFramePr>
        <p:xfrm>
          <a:off x="3871676" y="5290108"/>
          <a:ext cx="804836" cy="45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7"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871676" y="5290108"/>
                        <a:ext cx="804836" cy="452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587338"/>
              </p:ext>
            </p:extLst>
          </p:nvPr>
        </p:nvGraphicFramePr>
        <p:xfrm>
          <a:off x="3884739" y="6001532"/>
          <a:ext cx="7778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8" name="Equation" r:id="rId19" imgW="368280" imgH="177480" progId="Equation.DSMT4">
                  <p:embed/>
                </p:oleObj>
              </mc:Choice>
              <mc:Fallback>
                <p:oleObj name="Equation" r:id="rId19" imgW="36828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739" y="6001532"/>
                        <a:ext cx="7778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138647"/>
              </p:ext>
            </p:extLst>
          </p:nvPr>
        </p:nvGraphicFramePr>
        <p:xfrm>
          <a:off x="4859355" y="777767"/>
          <a:ext cx="936781" cy="485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9" name="Equation" r:id="rId21" imgW="406080" imgH="177480" progId="Equation.DSMT4">
                  <p:embed/>
                </p:oleObj>
              </mc:Choice>
              <mc:Fallback>
                <p:oleObj name="Equation" r:id="rId21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859355" y="777767"/>
                        <a:ext cx="936781" cy="485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5" grpId="0"/>
      <p:bldP spid="30726" grpId="0" animBg="1"/>
      <p:bldP spid="30727" grpId="0"/>
      <p:bldP spid="30728" grpId="0" animBg="1"/>
      <p:bldP spid="30729" grpId="0"/>
      <p:bldP spid="30730" grpId="0" animBg="1"/>
      <p:bldP spid="30731" grpId="0"/>
      <p:bldP spid="30732" grpId="0"/>
      <p:bldP spid="30734" grpId="0"/>
      <p:bldP spid="30735" grpId="0" animBg="1"/>
      <p:bldP spid="30736" grpId="0"/>
      <p:bldP spid="30737" grpId="0" animBg="1"/>
      <p:bldP spid="30738" grpId="0"/>
      <p:bldP spid="307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309938" y="2667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.VnTimeH" pitchFamily="34" charset="0"/>
              </a:rPr>
              <a:t>Bµi tËp vÒ nhµ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79463" y="1168400"/>
            <a:ext cx="4494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+) Bài tập số 1,2,4,5/60,61 SGK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20725" y="1747838"/>
            <a:ext cx="291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+) Bài tập làm thêm: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50900" y="2300288"/>
            <a:ext cx="358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 So sánh các cặp số sau</a:t>
            </a:r>
            <a:r>
              <a:rPr lang="en-US" sz="2400"/>
              <a:t>: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611231"/>
              </p:ext>
            </p:extLst>
          </p:nvPr>
        </p:nvGraphicFramePr>
        <p:xfrm>
          <a:off x="1619250" y="2924944"/>
          <a:ext cx="4410075" cy="169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Equation" r:id="rId3" imgW="1447560" imgH="977760" progId="Equation.DSMT4">
                  <p:embed/>
                </p:oleObj>
              </mc:Choice>
              <mc:Fallback>
                <p:oleObj name="Equation" r:id="rId3" imgW="1447560" imgH="977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24944"/>
                        <a:ext cx="4410075" cy="169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2555776" y="188913"/>
            <a:ext cx="3733800" cy="8382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27088" y="1557338"/>
            <a:ext cx="75612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 dirty="0">
                <a:solidFill>
                  <a:schemeClr val="tx2"/>
                </a:solidFill>
                <a:latin typeface="VNI-Times" pitchFamily="2" charset="0"/>
              </a:rPr>
              <a:t>CH1:</a:t>
            </a:r>
            <a:r>
              <a:rPr lang="en-US" sz="24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N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</a:rPr>
              <a:t>êu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chaát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cuûa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luõy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thöøa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vôùi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soá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muõ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thöïc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u="sng" dirty="0">
                <a:latin typeface="VNI-Times" pitchFamily="2" charset="0"/>
              </a:rPr>
              <a:t>CH2:</a:t>
            </a:r>
            <a:r>
              <a:rPr lang="en-US" sz="2400" b="1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AÙp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duïng</a:t>
            </a:r>
            <a:r>
              <a:rPr lang="en-US" sz="2400" dirty="0">
                <a:latin typeface="VNI-Times" pitchFamily="2" charset="0"/>
              </a:rPr>
              <a:t>: </a:t>
            </a:r>
            <a:r>
              <a:rPr lang="en-US" sz="2400" dirty="0" err="1">
                <a:latin typeface="VNI-Times" pitchFamily="2" charset="0"/>
              </a:rPr>
              <a:t>Ruùt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goïn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bieåu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thöùc</a:t>
            </a:r>
            <a:r>
              <a:rPr lang="en-US" sz="2400" dirty="0">
                <a:latin typeface="VNI-Times" pitchFamily="2" charset="0"/>
              </a:rPr>
              <a:t>: 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002021"/>
              </p:ext>
            </p:extLst>
          </p:nvPr>
        </p:nvGraphicFramePr>
        <p:xfrm>
          <a:off x="2093913" y="2813050"/>
          <a:ext cx="3446462" cy="1047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9" name="Equation" r:id="rId3" imgW="1396800" imgH="457200" progId="Equation.DSMT4">
                  <p:embed/>
                </p:oleObj>
              </mc:Choice>
              <mc:Fallback>
                <p:oleObj name="Equation" r:id="rId3" imgW="1396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2813050"/>
                        <a:ext cx="3446462" cy="1047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0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1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c¸c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tÝnh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chÊt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cña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lòy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thõa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víi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sè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mò</a:t>
            </a:r>
            <a:r>
              <a:rPr lang="en-US" sz="2400" u="sng" dirty="0">
                <a:solidFill>
                  <a:srgbClr val="0000CC"/>
                </a:solidFill>
                <a:latin typeface=".VnCentury SchoolbookH" pitchFamily="34" charset="0"/>
              </a:rPr>
              <a:t> </a:t>
            </a:r>
            <a:r>
              <a:rPr lang="en-US" sz="2400" u="sng" dirty="0" err="1">
                <a:solidFill>
                  <a:srgbClr val="0000CC"/>
                </a:solidFill>
                <a:latin typeface=".VnCentury SchoolbookH" pitchFamily="34" charset="0"/>
              </a:rPr>
              <a:t>thùc</a:t>
            </a:r>
            <a:endParaRPr lang="en-US" sz="2400" u="sng" dirty="0">
              <a:solidFill>
                <a:srgbClr val="0000CC"/>
              </a:solidFill>
              <a:latin typeface=".VnCentury SchoolbookH" pitchFamily="34" charset="0"/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698356"/>
              </p:ext>
            </p:extLst>
          </p:nvPr>
        </p:nvGraphicFramePr>
        <p:xfrm>
          <a:off x="251520" y="1078954"/>
          <a:ext cx="8378825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3" imgW="3098520" imgH="1930320" progId="Equation.DSMT4">
                  <p:embed/>
                </p:oleObj>
              </mc:Choice>
              <mc:Fallback>
                <p:oleObj name="Equation" r:id="rId3" imgW="3098520" imgH="1930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78954"/>
                        <a:ext cx="8378825" cy="50863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7088" y="1557338"/>
            <a:ext cx="756126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N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</a:rPr>
              <a:t>êu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chaát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cuûa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luõy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thöøa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vôùi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soá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muõ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thöïc</a:t>
            </a:r>
            <a:endParaRPr lang="en-US" sz="2400" dirty="0">
              <a:solidFill>
                <a:schemeClr val="tx2"/>
              </a:solidFill>
              <a:latin typeface="VNI-Times" pitchFamily="2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VNI-Times" pitchFamily="2" charset="0"/>
              </a:rPr>
              <a:t>AÙp</a:t>
            </a:r>
            <a:r>
              <a:rPr lang="en-US" sz="24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Times" pitchFamily="2" charset="0"/>
              </a:rPr>
              <a:t>duïng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: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Ruùt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goïn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bieåu</a:t>
            </a:r>
            <a:r>
              <a:rPr lang="en-US" sz="24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VNI-Times" pitchFamily="2" charset="0"/>
              </a:rPr>
              <a:t>thöùc</a:t>
            </a:r>
            <a:r>
              <a:rPr lang="en-US" sz="2400" dirty="0">
                <a:solidFill>
                  <a:schemeClr val="hlink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1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2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357718"/>
              </p:ext>
            </p:extLst>
          </p:nvPr>
        </p:nvGraphicFramePr>
        <p:xfrm>
          <a:off x="2697311" y="3959225"/>
          <a:ext cx="48990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3" name="Equation" r:id="rId6" imgW="1917360" imgH="431640" progId="Equation.DSMT4">
                  <p:embed/>
                </p:oleObj>
              </mc:Choice>
              <mc:Fallback>
                <p:oleObj name="Equation" r:id="rId6" imgW="191736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311" y="3959225"/>
                        <a:ext cx="489902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555776" y="358552"/>
            <a:ext cx="3733800" cy="8382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538"/>
              </p:ext>
            </p:extLst>
          </p:nvPr>
        </p:nvGraphicFramePr>
        <p:xfrm>
          <a:off x="2093913" y="2813050"/>
          <a:ext cx="3446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4" name="Equation" r:id="rId8" imgW="1396800" imgH="457200" progId="Equation.DSMT4">
                  <p:embed/>
                </p:oleObj>
              </mc:Choice>
              <mc:Fallback>
                <p:oleObj name="Equation" r:id="rId8" imgW="1396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2813050"/>
                        <a:ext cx="3446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650" y="476250"/>
            <a:ext cx="7488238" cy="504825"/>
          </a:xfrm>
        </p:spPr>
        <p:txBody>
          <a:bodyPr/>
          <a:lstStyle/>
          <a:p>
            <a:pPr marL="273050" indent="-273050"/>
            <a:r>
              <a:rPr lang="en-US" sz="3000" dirty="0">
                <a:solidFill>
                  <a:srgbClr val="FF0000"/>
                </a:solidFill>
                <a:latin typeface="VNI-Times" pitchFamily="2" charset="0"/>
              </a:rPr>
              <a:t>Ta </a:t>
            </a:r>
            <a:r>
              <a:rPr lang="en-US" sz="3000" dirty="0" err="1">
                <a:solidFill>
                  <a:srgbClr val="FF0000"/>
                </a:solidFill>
                <a:latin typeface="VNI-Times" pitchFamily="2" charset="0"/>
              </a:rPr>
              <a:t>ñaõ</a:t>
            </a:r>
            <a:r>
              <a:rPr lang="en-US" sz="3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VNI-Times" pitchFamily="2" charset="0"/>
              </a:rPr>
              <a:t>bieát</a:t>
            </a:r>
            <a:r>
              <a:rPr lang="en-US" sz="3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VNI-Times" pitchFamily="2" charset="0"/>
              </a:rPr>
              <a:t>caùc</a:t>
            </a:r>
            <a:r>
              <a:rPr lang="en-US" sz="3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VNI-Times" pitchFamily="2" charset="0"/>
              </a:rPr>
              <a:t>haøm</a:t>
            </a:r>
            <a:r>
              <a:rPr lang="en-US" sz="3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3000" dirty="0">
                <a:solidFill>
                  <a:srgbClr val="FF0000"/>
                </a:solidFill>
                <a:latin typeface="VNI-Times" pitchFamily="2" charset="0"/>
              </a:rPr>
              <a:t> :</a:t>
            </a:r>
            <a:r>
              <a:rPr lang="en-US" sz="3000" dirty="0">
                <a:solidFill>
                  <a:schemeClr val="accent1"/>
                </a:solidFill>
                <a:latin typeface="VNI-Times" pitchFamily="2" charset="0"/>
              </a:rPr>
              <a:t>  </a:t>
            </a:r>
          </a:p>
          <a:p>
            <a:pPr marL="273050" indent="-273050">
              <a:buFontTx/>
              <a:buNone/>
            </a:pPr>
            <a:r>
              <a:rPr lang="en-US" sz="3000" dirty="0">
                <a:solidFill>
                  <a:schemeClr val="accent1"/>
                </a:solidFill>
                <a:latin typeface="VNI-Times" pitchFamily="2" charset="0"/>
              </a:rPr>
              <a:t>   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87450" y="1700213"/>
          <a:ext cx="10556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8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1055688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63938" y="1916113"/>
          <a:ext cx="122396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9" name="Equation" r:id="rId5" imgW="457200" imgH="228600" progId="Equation.DSMT4">
                  <p:embed/>
                </p:oleObj>
              </mc:Choice>
              <mc:Fallback>
                <p:oleObj name="Equation" r:id="rId5" imgW="457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916113"/>
                        <a:ext cx="1223962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16013" y="2924175"/>
          <a:ext cx="11525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0" name="Equation" r:id="rId7" imgW="482400" imgH="241200" progId="Equation.DSMT4">
                  <p:embed/>
                </p:oleObj>
              </mc:Choice>
              <mc:Fallback>
                <p:oleObj name="Equation" r:id="rId7" imgW="48240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924175"/>
                        <a:ext cx="115252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19475" y="2636838"/>
          <a:ext cx="11525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1" name="Equation" r:id="rId9" imgW="431640" imgH="330120" progId="Equation.DSMT4">
                  <p:embed/>
                </p:oleObj>
              </mc:Choice>
              <mc:Fallback>
                <p:oleObj name="Equation" r:id="rId9" imgW="43164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636838"/>
                        <a:ext cx="115252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110"/>
          <p:cNvSpPr>
            <a:spLocks noChangeArrowheads="1"/>
          </p:cNvSpPr>
          <p:nvPr/>
        </p:nvSpPr>
        <p:spPr bwMode="auto">
          <a:xfrm>
            <a:off x="2987675" y="3860800"/>
            <a:ext cx="5538788" cy="1366838"/>
          </a:xfrm>
          <a:prstGeom prst="cloudCallout">
            <a:avLst>
              <a:gd name="adj1" fmla="val -6694"/>
              <a:gd name="adj2" fmla="val -156389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i="1">
                <a:solidFill>
                  <a:srgbClr val="CC0000"/>
                </a:solidFill>
                <a:latin typeface="Times New Roman" pitchFamily="18" charset="0"/>
              </a:rPr>
              <a:t>Hãy viết dạng tổng quát của các hàm số trên?</a:t>
            </a:r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611188" y="4076700"/>
            <a:ext cx="6096000" cy="533400"/>
            <a:chOff x="428" y="2467"/>
            <a:chExt cx="3840" cy="336"/>
          </a:xfrm>
        </p:grpSpPr>
        <p:sp>
          <p:nvSpPr>
            <p:cNvPr id="12299" name="Text Box 107"/>
            <p:cNvSpPr txBox="1">
              <a:spLocks noChangeArrowheads="1"/>
            </p:cNvSpPr>
            <p:nvPr/>
          </p:nvSpPr>
          <p:spPr bwMode="auto">
            <a:xfrm>
              <a:off x="428" y="2515"/>
              <a:ext cx="34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Các hàm số trên đều có dạng:</a:t>
              </a:r>
            </a:p>
          </p:txBody>
        </p:sp>
        <p:graphicFrame>
          <p:nvGraphicFramePr>
            <p:cNvPr id="12300" name="Object 12"/>
            <p:cNvGraphicFramePr>
              <a:graphicFrameLocks noChangeAspect="1"/>
            </p:cNvGraphicFramePr>
            <p:nvPr/>
          </p:nvGraphicFramePr>
          <p:xfrm>
            <a:off x="2924" y="2467"/>
            <a:ext cx="134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62" name="Equation" r:id="rId11" imgW="914400" imgH="228600" progId="Equation.DSMT4">
                    <p:embed/>
                  </p:oleObj>
                </mc:Choice>
                <mc:Fallback>
                  <p:oleObj name="Equation" r:id="rId11" imgW="91440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4" y="2467"/>
                          <a:ext cx="1344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05" name="Object 16"/>
          <p:cNvGraphicFramePr>
            <a:graphicFrameLocks noChangeAspect="1"/>
          </p:cNvGraphicFramePr>
          <p:nvPr/>
        </p:nvGraphicFramePr>
        <p:xfrm>
          <a:off x="1476375" y="1196975"/>
          <a:ext cx="40322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3" name="Equation" r:id="rId13" imgW="1536480" imgH="228600" progId="Equation.DSMT4">
                  <p:embed/>
                </p:oleObj>
              </mc:Choice>
              <mc:Fallback>
                <p:oleObj name="Equation" r:id="rId13" imgW="153648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96975"/>
                        <a:ext cx="40322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39975" y="2997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  <a:latin typeface="VNI-Times" pitchFamily="2" charset="0"/>
              </a:rPr>
              <a:t>vieát laïi</a:t>
            </a:r>
          </a:p>
        </p:txBody>
      </p:sp>
      <p:sp>
        <p:nvSpPr>
          <p:cNvPr id="2" name="TextBox 18"/>
          <p:cNvSpPr txBox="1">
            <a:spLocks noChangeArrowheads="1"/>
          </p:cNvSpPr>
          <p:nvPr/>
        </p:nvSpPr>
        <p:spPr bwMode="auto">
          <a:xfrm>
            <a:off x="2339975" y="198913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  <a:latin typeface="VNI-Times" pitchFamily="2" charset="0"/>
              </a:rPr>
              <a:t>vieát laïi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0" grpId="1" animBg="1"/>
      <p:bldP spid="1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KHÁI NIỆM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51941"/>
              </p:ext>
            </p:extLst>
          </p:nvPr>
        </p:nvGraphicFramePr>
        <p:xfrm>
          <a:off x="1619920" y="1672344"/>
          <a:ext cx="10078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3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920" y="1672344"/>
                        <a:ext cx="100786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539055"/>
              </p:ext>
            </p:extLst>
          </p:nvPr>
        </p:nvGraphicFramePr>
        <p:xfrm>
          <a:off x="3116276" y="1769535"/>
          <a:ext cx="787896" cy="40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4" name="Equation" r:id="rId5" imgW="406080" imgH="177480" progId="Equation.DSMT4">
                  <p:embed/>
                </p:oleObj>
              </mc:Choice>
              <mc:Fallback>
                <p:oleObj name="Equation" r:id="rId5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6276" y="1769535"/>
                        <a:ext cx="787896" cy="409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850" y="2420888"/>
            <a:ext cx="83526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733421"/>
              </p:ext>
            </p:extLst>
          </p:nvPr>
        </p:nvGraphicFramePr>
        <p:xfrm>
          <a:off x="2703807" y="2204864"/>
          <a:ext cx="6083846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5" name="Equation" r:id="rId7" imgW="2641320" imgH="419040" progId="Equation.DSMT4">
                  <p:embed/>
                </p:oleObj>
              </mc:Choice>
              <mc:Fallback>
                <p:oleObj name="Equation" r:id="rId7" imgW="2641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3807" y="2204864"/>
                        <a:ext cx="6083846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11560" y="188640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600" b="1" dirty="0" err="1">
                <a:ln w="12700">
                  <a:solidFill>
                    <a:srgbClr val="330033">
                      <a:satMod val="155000"/>
                    </a:srgbClr>
                  </a:solidFill>
                  <a:prstDash val="solid"/>
                </a:ln>
                <a:solidFill>
                  <a:srgbClr val="33003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Times" pitchFamily="2" charset="0"/>
              </a:rPr>
              <a:t>Baøi</a:t>
            </a:r>
            <a:r>
              <a:rPr lang="en-US" sz="3600" b="1" dirty="0">
                <a:ln w="12700">
                  <a:solidFill>
                    <a:srgbClr val="330033">
                      <a:satMod val="155000"/>
                    </a:srgbClr>
                  </a:solidFill>
                  <a:prstDash val="solid"/>
                </a:ln>
                <a:solidFill>
                  <a:srgbClr val="33003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Times" pitchFamily="2" charset="0"/>
              </a:rPr>
              <a:t> 2: HAØM SOÁ LUÕY THÖØA</a:t>
            </a:r>
          </a:p>
        </p:txBody>
      </p:sp>
    </p:spTree>
    <p:extLst>
      <p:ext uri="{BB962C8B-B14F-4D97-AF65-F5344CB8AC3E}">
        <p14:creationId xmlns:p14="http://schemas.microsoft.com/office/powerpoint/2010/main" val="237153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0" name="Object 6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594266"/>
              </p:ext>
            </p:extLst>
          </p:nvPr>
        </p:nvGraphicFramePr>
        <p:xfrm>
          <a:off x="2737519" y="1557338"/>
          <a:ext cx="392271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4" imgW="1676160" imgH="330120" progId="Equation.DSMT4">
                  <p:embed/>
                </p:oleObj>
              </mc:Choice>
              <mc:Fallback>
                <p:oleObj name="Equation" r:id="rId4" imgW="167616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519" y="1557338"/>
                        <a:ext cx="3922713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9"/>
          <p:cNvSpPr txBox="1"/>
          <p:nvPr/>
        </p:nvSpPr>
        <p:spPr>
          <a:xfrm>
            <a:off x="323528" y="287184"/>
            <a:ext cx="2180765" cy="1557640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  <a:sym typeface="Wingdings"/>
              </a:rPr>
              <a:t>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1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02998" y="701598"/>
            <a:ext cx="327026" cy="788747"/>
            <a:chOff x="0" y="0"/>
            <a:chExt cx="176977" cy="415385"/>
          </a:xfrm>
          <a:solidFill>
            <a:schemeClr val="tx1"/>
          </a:solidFill>
        </p:grpSpPr>
        <p:sp>
          <p:nvSpPr>
            <p:cNvPr id="26" name="Diagonal Stripe 25"/>
            <p:cNvSpPr/>
            <p:nvPr/>
          </p:nvSpPr>
          <p:spPr>
            <a:xfrm flipH="1">
              <a:off x="88711" y="184245"/>
              <a:ext cx="88266" cy="231140"/>
            </a:xfrm>
            <a:prstGeom prst="diagStripe">
              <a:avLst/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Diagonal Stripe 26"/>
            <p:cNvSpPr/>
            <p:nvPr/>
          </p:nvSpPr>
          <p:spPr>
            <a:xfrm>
              <a:off x="0" y="184245"/>
              <a:ext cx="67945" cy="231140"/>
            </a:xfrm>
            <a:prstGeom prst="diagStripe">
              <a:avLst/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-Shape 27"/>
            <p:cNvSpPr/>
            <p:nvPr/>
          </p:nvSpPr>
          <p:spPr>
            <a:xfrm rot="19265343">
              <a:off x="20472" y="129654"/>
              <a:ext cx="133803" cy="119010"/>
            </a:xfrm>
            <a:prstGeom prst="corner">
              <a:avLst>
                <a:gd name="adj1" fmla="val 6864"/>
                <a:gd name="adj2" fmla="val 7440"/>
              </a:avLst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threePt" dir="t">
                <a:rot lat="0" lon="0" rev="3000000"/>
              </a:lightRig>
            </a:scene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Parallelogram 28"/>
            <p:cNvSpPr/>
            <p:nvPr/>
          </p:nvSpPr>
          <p:spPr>
            <a:xfrm>
              <a:off x="61415" y="0"/>
              <a:ext cx="36000" cy="57600"/>
            </a:xfrm>
            <a:prstGeom prst="parallelogram">
              <a:avLst>
                <a:gd name="adj" fmla="val 0"/>
              </a:avLst>
            </a:prstGeom>
            <a:grpFill/>
            <a:ln w="15875" cap="flat" cmpd="dbl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94317" y="690969"/>
            <a:ext cx="752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94317" y="690969"/>
            <a:ext cx="0" cy="165791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41742" y="686613"/>
            <a:ext cx="0" cy="165791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KHÁI NIỆM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403513"/>
              </p:ext>
            </p:extLst>
          </p:nvPr>
        </p:nvGraphicFramePr>
        <p:xfrm>
          <a:off x="1619920" y="1672344"/>
          <a:ext cx="10078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0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920" y="1672344"/>
                        <a:ext cx="100786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385931"/>
              </p:ext>
            </p:extLst>
          </p:nvPr>
        </p:nvGraphicFramePr>
        <p:xfrm>
          <a:off x="3116276" y="1769535"/>
          <a:ext cx="787896" cy="40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1" name="Equation" r:id="rId5" imgW="406080" imgH="177480" progId="Equation.DSMT4">
                  <p:embed/>
                </p:oleObj>
              </mc:Choice>
              <mc:Fallback>
                <p:oleObj name="Equation" r:id="rId5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6276" y="1769535"/>
                        <a:ext cx="787896" cy="409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850" y="2420888"/>
            <a:ext cx="83526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802142"/>
              </p:ext>
            </p:extLst>
          </p:nvPr>
        </p:nvGraphicFramePr>
        <p:xfrm>
          <a:off x="2703807" y="2204864"/>
          <a:ext cx="6083846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2" name="Equation" r:id="rId7" imgW="2641320" imgH="419040" progId="Equation.DSMT4">
                  <p:embed/>
                </p:oleObj>
              </mc:Choice>
              <mc:Fallback>
                <p:oleObj name="Equation" r:id="rId7" imgW="2641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3807" y="2204864"/>
                        <a:ext cx="6083846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850" y="3356992"/>
            <a:ext cx="84597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  <a:sym typeface="Wingdings"/>
              </a:rPr>
              <a:t>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CHÚ Ý: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25208"/>
              </p:ext>
            </p:extLst>
          </p:nvPr>
        </p:nvGraphicFramePr>
        <p:xfrm>
          <a:off x="4932040" y="3717032"/>
          <a:ext cx="10080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" name="Equation" r:id="rId9" imgW="431640" imgH="228600" progId="Equation.DSMT4">
                  <p:embed/>
                </p:oleObj>
              </mc:Choice>
              <mc:Fallback>
                <p:oleObj name="Equation" r:id="rId9" imgW="4316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717032"/>
                        <a:ext cx="10080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699828"/>
              </p:ext>
            </p:extLst>
          </p:nvPr>
        </p:nvGraphicFramePr>
        <p:xfrm>
          <a:off x="964357" y="4287883"/>
          <a:ext cx="2952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4" name="Equation" r:id="rId11" imgW="152280" imgH="139680" progId="Equation.DSMT4">
                  <p:embed/>
                </p:oleObj>
              </mc:Choice>
              <mc:Fallback>
                <p:oleObj name="Equation" r:id="rId11" imgW="152280" imgH="139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357" y="4287883"/>
                        <a:ext cx="2952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43608" y="4725144"/>
            <a:ext cx="72728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301229"/>
              </p:ext>
            </p:extLst>
          </p:nvPr>
        </p:nvGraphicFramePr>
        <p:xfrm>
          <a:off x="1926587" y="4855170"/>
          <a:ext cx="2952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5" name="Equation" r:id="rId13" imgW="152280" imgH="139680" progId="Equation.DSMT4">
                  <p:embed/>
                </p:oleObj>
              </mc:Choice>
              <mc:Fallback>
                <p:oleObj name="Equation" r:id="rId13" imgW="152280" imgH="1396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6587" y="4855170"/>
                        <a:ext cx="2952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689811"/>
              </p:ext>
            </p:extLst>
          </p:nvPr>
        </p:nvGraphicFramePr>
        <p:xfrm>
          <a:off x="1914397" y="5249399"/>
          <a:ext cx="2952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6" name="Equation" r:id="rId15" imgW="152280" imgH="139680" progId="Equation.DSMT4">
                  <p:embed/>
                </p:oleObj>
              </mc:Choice>
              <mc:Fallback>
                <p:oleObj name="Equation" r:id="rId15" imgW="152280" imgH="1396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397" y="5249399"/>
                        <a:ext cx="2952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890568"/>
              </p:ext>
            </p:extLst>
          </p:nvPr>
        </p:nvGraphicFramePr>
        <p:xfrm>
          <a:off x="1927460" y="5647258"/>
          <a:ext cx="2952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7" name="Equation" r:id="rId16" imgW="152280" imgH="139680" progId="Equation.DSMT4">
                  <p:embed/>
                </p:oleObj>
              </mc:Choice>
              <mc:Fallback>
                <p:oleObj name="Equation" r:id="rId16" imgW="152280" imgH="1396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460" y="5647258"/>
                        <a:ext cx="2952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326876"/>
              </p:ext>
            </p:extLst>
          </p:nvPr>
        </p:nvGraphicFramePr>
        <p:xfrm>
          <a:off x="6367270" y="4751270"/>
          <a:ext cx="3190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8" name="Equation" r:id="rId17" imgW="164880" imgH="164880" progId="Equation.DSMT4">
                  <p:embed/>
                </p:oleObj>
              </mc:Choice>
              <mc:Fallback>
                <p:oleObj name="Equation" r:id="rId17" imgW="16488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270" y="4751270"/>
                        <a:ext cx="3190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727473"/>
              </p:ext>
            </p:extLst>
          </p:nvPr>
        </p:nvGraphicFramePr>
        <p:xfrm>
          <a:off x="7603627" y="5104920"/>
          <a:ext cx="9842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9" name="Equation" r:id="rId19" imgW="507960" imgH="253800" progId="Equation.DSMT4">
                  <p:embed/>
                </p:oleObj>
              </mc:Choice>
              <mc:Fallback>
                <p:oleObj name="Equation" r:id="rId19" imgW="5079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3627" y="5104920"/>
                        <a:ext cx="9842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41530"/>
              </p:ext>
            </p:extLst>
          </p:nvPr>
        </p:nvGraphicFramePr>
        <p:xfrm>
          <a:off x="6369641" y="5495445"/>
          <a:ext cx="1252537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80" name="Equation" r:id="rId21" imgW="558720" imgH="253800" progId="Equation.DSMT4">
                  <p:embed/>
                </p:oleObj>
              </mc:Choice>
              <mc:Fallback>
                <p:oleObj name="Equation" r:id="rId21" imgW="5587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641" y="5495445"/>
                        <a:ext cx="1252537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683568" y="334397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600" b="1" dirty="0" err="1">
                <a:ln w="12700">
                  <a:solidFill>
                    <a:srgbClr val="330033">
                      <a:satMod val="155000"/>
                    </a:srgbClr>
                  </a:solidFill>
                  <a:prstDash val="solid"/>
                </a:ln>
                <a:solidFill>
                  <a:srgbClr val="33003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Times" pitchFamily="2" charset="0"/>
              </a:rPr>
              <a:t>Baøi</a:t>
            </a:r>
            <a:r>
              <a:rPr lang="en-US" sz="3600" b="1" dirty="0">
                <a:ln w="12700">
                  <a:solidFill>
                    <a:srgbClr val="330033">
                      <a:satMod val="155000"/>
                    </a:srgbClr>
                  </a:solidFill>
                  <a:prstDash val="solid"/>
                </a:ln>
                <a:solidFill>
                  <a:srgbClr val="33003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Times" pitchFamily="2" charset="0"/>
              </a:rPr>
              <a:t> 2: HAØM SOÁ LUÕY THÖØA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783638" y="404813"/>
            <a:ext cx="360362" cy="6264275"/>
          </a:xfrm>
          <a:prstGeom prst="rect">
            <a:avLst/>
          </a:prstGeom>
          <a:solidFill>
            <a:srgbClr val="FFCC00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323850" y="6669088"/>
            <a:ext cx="8462963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  <a:latin typeface=".VnCentury Schoolbook" pitchFamily="34" charset="0"/>
              </a:rPr>
              <a:t>Nh¾c l¹i ®¹o </a:t>
            </a:r>
            <a:r>
              <a:rPr lang="en-US" sz="2400" b="1" i="1" dirty="0" err="1">
                <a:solidFill>
                  <a:srgbClr val="FF0000"/>
                </a:solidFill>
                <a:latin typeface=".VnCentury Schoolbook" pitchFamily="34" charset="0"/>
              </a:rPr>
              <a:t>hµm</a:t>
            </a:r>
            <a:r>
              <a:rPr lang="en-US" sz="2400" b="1" i="1" dirty="0">
                <a:solidFill>
                  <a:srgbClr val="FF0000"/>
                </a:solidFill>
                <a:latin typeface=".VnCentury Schoolbook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Century Schoolbook" pitchFamily="34" charset="0"/>
              </a:rPr>
              <a:t>cña</a:t>
            </a:r>
            <a:r>
              <a:rPr lang="en-US" sz="2400" b="1" i="1" dirty="0">
                <a:solidFill>
                  <a:srgbClr val="FF0000"/>
                </a:solidFill>
                <a:latin typeface=".VnCentury Schoolbook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Century Schoolbook" pitchFamily="34" charset="0"/>
              </a:rPr>
              <a:t>c¸c</a:t>
            </a:r>
            <a:r>
              <a:rPr lang="en-US" sz="2400" b="1" i="1" dirty="0">
                <a:solidFill>
                  <a:srgbClr val="FF0000"/>
                </a:solidFill>
                <a:latin typeface=".VnCentury Schoolbook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Century Schoolbook" pitchFamily="34" charset="0"/>
              </a:rPr>
              <a:t>hµm</a:t>
            </a:r>
            <a:r>
              <a:rPr lang="en-US" sz="2400" b="1" i="1" dirty="0">
                <a:solidFill>
                  <a:srgbClr val="FF0000"/>
                </a:solidFill>
                <a:latin typeface=".VnCentury Schoolbook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Century Schoolbook" pitchFamily="34" charset="0"/>
              </a:rPr>
              <a:t>sè</a:t>
            </a:r>
            <a:r>
              <a:rPr lang="en-US" sz="2400" b="1" i="1" dirty="0">
                <a:solidFill>
                  <a:srgbClr val="FF0000"/>
                </a:solidFill>
                <a:latin typeface=".VnCentury Schoolbook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Century Schoolbook" pitchFamily="34" charset="0"/>
              </a:rPr>
              <a:t>sau</a:t>
            </a:r>
            <a:r>
              <a:rPr lang="en-US" sz="2400" b="1" i="1" dirty="0">
                <a:solidFill>
                  <a:srgbClr val="FF0000"/>
                </a:solidFill>
                <a:latin typeface=".VnCentury Schoolbook" pitchFamily="34" charset="0"/>
              </a:rPr>
              <a:t>:</a:t>
            </a:r>
            <a:endParaRPr lang="en-US" sz="2400" dirty="0">
              <a:solidFill>
                <a:srgbClr val="FF0000"/>
              </a:solidFill>
              <a:latin typeface=".VnCentury Schoolbook" pitchFamily="34" charset="0"/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95288" y="1412875"/>
          <a:ext cx="83518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" name="Equation" r:id="rId3" imgW="3568680" imgH="393480" progId="Equation.3">
                  <p:embed/>
                </p:oleObj>
              </mc:Choice>
              <mc:Fallback>
                <p:oleObj name="Equation" r:id="rId3" imgW="35686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8351837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23850" y="2420938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u="sng" dirty="0">
                <a:solidFill>
                  <a:srgbClr val="FF0000"/>
                </a:solidFill>
                <a:latin typeface=".VnCentury Schoolbook" pitchFamily="34" charset="0"/>
              </a:rPr>
              <a:t>TL :</a:t>
            </a:r>
            <a:endParaRPr lang="en-US" sz="2400" u="sng" dirty="0">
              <a:solidFill>
                <a:srgbClr val="FF0000"/>
              </a:solidFill>
              <a:latin typeface=".VnCentury Schoolbook" pitchFamily="34" charset="0"/>
            </a:endParaRP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257675" y="3914775"/>
          <a:ext cx="6270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9" name="Equation" r:id="rId5" imgW="279360" imgH="126720" progId="Equation.DSMT4">
                  <p:embed/>
                </p:oleObj>
              </mc:Choice>
              <mc:Fallback>
                <p:oleObj name="Equation" r:id="rId5" imgW="279360" imgH="126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3914775"/>
                        <a:ext cx="627063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11188" y="2924175"/>
          <a:ext cx="24495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0" name="Equation" r:id="rId7" imgW="927000" imgH="393480" progId="Equation.DSMT4">
                  <p:embed/>
                </p:oleObj>
              </mc:Choice>
              <mc:Fallback>
                <p:oleObj name="Equation" r:id="rId7" imgW="9270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924175"/>
                        <a:ext cx="244951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4067175" y="2924175"/>
          <a:ext cx="29511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1" name="Equation" r:id="rId9" imgW="1180800" imgH="419040" progId="Equation.DSMT4">
                  <p:embed/>
                </p:oleObj>
              </mc:Choice>
              <mc:Fallback>
                <p:oleObj name="Equation" r:id="rId9" imgW="118080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924175"/>
                        <a:ext cx="2951163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2051050" y="4437063"/>
          <a:ext cx="40322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" name="Equation" r:id="rId11" imgW="1498320" imgH="228600" progId="Equation.DSMT4">
                  <p:embed/>
                </p:oleObj>
              </mc:Choice>
              <mc:Fallback>
                <p:oleObj name="Equation" r:id="rId11" imgW="149832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437063"/>
                        <a:ext cx="403225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683567" y="1149350"/>
            <a:ext cx="7993707" cy="4223866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547665" y="2708275"/>
            <a:ext cx="64803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thì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Đạo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hàm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của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hàm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sô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́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lũy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thừa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được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tính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thê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́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</a:rPr>
              <a:t>nào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?</a:t>
            </a:r>
            <a:endParaRPr lang="vi-VN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/>
      <p:bldP spid="25611" grpId="0" animBg="1"/>
      <p:bldP spid="25612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525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.VnCentury Schoolbook</vt:lpstr>
      <vt:lpstr>.VnCentury SchoolbookH</vt:lpstr>
      <vt:lpstr>.VnTimeH</vt:lpstr>
      <vt:lpstr>Arial</vt:lpstr>
      <vt:lpstr>Calibri</vt:lpstr>
      <vt:lpstr>Constantia</vt:lpstr>
      <vt:lpstr>Times New Roman</vt:lpstr>
      <vt:lpstr>VNI-Times</vt:lpstr>
      <vt:lpstr>Wingdings</vt:lpstr>
      <vt:lpstr>Default Design</vt:lpstr>
      <vt:lpstr>Layers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VD: Tính ñaïo haøm caùc haøm soá sau với </vt:lpstr>
      <vt:lpstr>VD 2 :Tính ñaïo haøm cuûa haøm soá sau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Van Tien</dc:creator>
  <cp:lastModifiedBy>Administrator</cp:lastModifiedBy>
  <cp:revision>96</cp:revision>
  <dcterms:created xsi:type="dcterms:W3CDTF">2012-10-17T13:23:35Z</dcterms:created>
  <dcterms:modified xsi:type="dcterms:W3CDTF">2020-11-12T13:56:15Z</dcterms:modified>
</cp:coreProperties>
</file>