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8" r:id="rId2"/>
    <p:sldId id="259" r:id="rId3"/>
    <p:sldId id="260" r:id="rId4"/>
    <p:sldId id="261" r:id="rId5"/>
    <p:sldId id="293" r:id="rId6"/>
    <p:sldId id="263" r:id="rId7"/>
    <p:sldId id="264" r:id="rId8"/>
    <p:sldId id="277" r:id="rId9"/>
    <p:sldId id="279" r:id="rId10"/>
    <p:sldId id="280" r:id="rId11"/>
    <p:sldId id="278" r:id="rId12"/>
    <p:sldId id="281" r:id="rId13"/>
    <p:sldId id="294" r:id="rId14"/>
    <p:sldId id="288" r:id="rId15"/>
    <p:sldId id="275" r:id="rId16"/>
    <p:sldId id="282" r:id="rId17"/>
    <p:sldId id="283" r:id="rId18"/>
    <p:sldId id="284" r:id="rId19"/>
    <p:sldId id="285" r:id="rId20"/>
    <p:sldId id="289"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0" d="100"/>
          <a:sy n="50" d="100"/>
        </p:scale>
        <p:origin x="-1944" y="-4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7.png"/></Relationships>
</file>

<file path=ppt/drawings/_rels/vmlDrawing2.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1.wmf"/><Relationship Id="rId7" Type="http://schemas.openxmlformats.org/officeDocument/2006/relationships/image" Target="../media/image15.wmf"/><Relationship Id="rId2" Type="http://schemas.openxmlformats.org/officeDocument/2006/relationships/image" Target="../media/image10.wmf"/><Relationship Id="rId1" Type="http://schemas.openxmlformats.org/officeDocument/2006/relationships/image" Target="../media/image9.wmf"/><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image" Target="../media/image19.wmf"/><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1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image" Target="../media/image2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DA9FB7-4A2E-45F1-BC87-72667702443C}" type="datetimeFigureOut">
              <a:rPr lang="en-US" smtClean="0"/>
              <a:pPr/>
              <a:t>11/14/2020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6B983-4CB8-4C41-A8ED-11887BDCB71D}" type="slidenum">
              <a:rPr lang="en-US" smtClean="0"/>
              <a:pPr/>
              <a:t>‹#›</a:t>
            </a:fld>
            <a:endParaRPr lang="en-US"/>
          </a:p>
        </p:txBody>
      </p:sp>
    </p:spTree>
    <p:extLst>
      <p:ext uri="{BB962C8B-B14F-4D97-AF65-F5344CB8AC3E}">
        <p14:creationId xmlns:p14="http://schemas.microsoft.com/office/powerpoint/2010/main" val="554767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18CF3FF-F7CF-4D9C-9DE1-D4E947EE302F}"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438167-81FA-43A7-8386-CD562328AAD2}" type="datetimeFigureOut">
              <a:rPr lang="en-US" smtClean="0"/>
              <a:pPr/>
              <a:t>11/14/2020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FC4FD93-C3AB-43AB-8285-382473C01CF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38167-81FA-43A7-8386-CD562328AAD2}" type="datetimeFigureOut">
              <a:rPr lang="en-US" smtClean="0"/>
              <a:pPr/>
              <a:t>11/14/2020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4FD93-C3AB-43AB-8285-382473C01CF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21.wmf"/><Relationship Id="rId5" Type="http://schemas.openxmlformats.org/officeDocument/2006/relationships/oleObject" Target="../embeddings/oleObject19.bin"/><Relationship Id="rId4" Type="http://schemas.openxmlformats.org/officeDocument/2006/relationships/image" Target="../media/image16.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4.xml"/><Relationship Id="rId1" Type="http://schemas.openxmlformats.org/officeDocument/2006/relationships/vmlDrawing" Target="../drawings/vmlDrawing9.vml"/><Relationship Id="rId6" Type="http://schemas.openxmlformats.org/officeDocument/2006/relationships/image" Target="../media/image23.wmf"/><Relationship Id="rId5" Type="http://schemas.openxmlformats.org/officeDocument/2006/relationships/oleObject" Target="../embeddings/oleObject21.bin"/><Relationship Id="rId4" Type="http://schemas.openxmlformats.org/officeDocument/2006/relationships/image" Target="../media/image2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4.xml"/><Relationship Id="rId1" Type="http://schemas.openxmlformats.org/officeDocument/2006/relationships/vmlDrawing" Target="../drawings/vmlDrawing10.vml"/><Relationship Id="rId4" Type="http://schemas.openxmlformats.org/officeDocument/2006/relationships/image" Target="../media/image24.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4.xml"/><Relationship Id="rId1" Type="http://schemas.openxmlformats.org/officeDocument/2006/relationships/vmlDrawing" Target="../drawings/vmlDrawing11.vml"/><Relationship Id="rId4" Type="http://schemas.openxmlformats.org/officeDocument/2006/relationships/image" Target="../media/image25.wmf"/></Relationships>
</file>

<file path=ppt/slides/_rels/slide14.xml.rels><?xml version="1.0" encoding="UTF-8" standalone="yes"?>
<Relationships xmlns="http://schemas.openxmlformats.org/package/2006/relationships"><Relationship Id="rId3" Type="http://schemas.openxmlformats.org/officeDocument/2006/relationships/slide" Target="slide17.xml"/><Relationship Id="rId2" Type="http://schemas.openxmlformats.org/officeDocument/2006/relationships/slide" Target="slide16.xml"/><Relationship Id="rId1" Type="http://schemas.openxmlformats.org/officeDocument/2006/relationships/slideLayout" Target="../slideLayouts/slideLayout7.xml"/><Relationship Id="rId5" Type="http://schemas.openxmlformats.org/officeDocument/2006/relationships/slide" Target="slide19.xml"/><Relationship Id="rId4" Type="http://schemas.openxmlformats.org/officeDocument/2006/relationships/slide" Target="slide18.xml"/></Relationships>
</file>

<file path=ppt/slides/_rels/slide15.xml.rels><?xml version="1.0" encoding="UTF-8" standalone="yes"?>
<Relationships xmlns="http://schemas.openxmlformats.org/package/2006/relationships"><Relationship Id="rId3" Type="http://schemas.openxmlformats.org/officeDocument/2006/relationships/slide" Target="slide14.xml"/><Relationship Id="rId7" Type="http://schemas.openxmlformats.org/officeDocument/2006/relationships/hyperlink" Target="https://vi.wikipedia.org/wiki/1603" TargetMode="External"/><Relationship Id="rId2" Type="http://schemas.openxmlformats.org/officeDocument/2006/relationships/image" Target="../media/image26.jpeg"/><Relationship Id="rId1" Type="http://schemas.openxmlformats.org/officeDocument/2006/relationships/slideLayout" Target="../slideLayouts/slideLayout7.xml"/><Relationship Id="rId6" Type="http://schemas.openxmlformats.org/officeDocument/2006/relationships/hyperlink" Target="https://vi.wikipedia.org/wiki/13_th%C3%A1ng_2" TargetMode="External"/><Relationship Id="rId5" Type="http://schemas.openxmlformats.org/officeDocument/2006/relationships/hyperlink" Target="https://vi.wikipedia.org/wiki/1540" TargetMode="External"/><Relationship Id="rId4" Type="http://schemas.openxmlformats.org/officeDocument/2006/relationships/slide" Target="slide20.xml"/></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7" Type="http://schemas.openxmlformats.org/officeDocument/2006/relationships/slide" Target="slide15.xml"/><Relationship Id="rId2" Type="http://schemas.openxmlformats.org/officeDocument/2006/relationships/image" Target="../media/image27.png"/><Relationship Id="rId1" Type="http://schemas.openxmlformats.org/officeDocument/2006/relationships/slideLayout" Target="../slideLayouts/slideLayout7.xml"/><Relationship Id="rId6" Type="http://schemas.openxmlformats.org/officeDocument/2006/relationships/image" Target="../media/image31.png"/><Relationship Id="rId5" Type="http://schemas.openxmlformats.org/officeDocument/2006/relationships/image" Target="../media/image30.png"/><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3" Type="http://schemas.openxmlformats.org/officeDocument/2006/relationships/image" Target="../media/image33.png"/><Relationship Id="rId7" Type="http://schemas.openxmlformats.org/officeDocument/2006/relationships/slide" Target="slide15.xml"/><Relationship Id="rId2" Type="http://schemas.openxmlformats.org/officeDocument/2006/relationships/image" Target="../media/image32.png"/><Relationship Id="rId1" Type="http://schemas.openxmlformats.org/officeDocument/2006/relationships/slideLayout" Target="../slideLayouts/slideLayout7.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18.xml.rels><?xml version="1.0" encoding="UTF-8" standalone="yes"?>
<Relationships xmlns="http://schemas.openxmlformats.org/package/2006/relationships"><Relationship Id="rId3" Type="http://schemas.openxmlformats.org/officeDocument/2006/relationships/image" Target="../media/image38.png"/><Relationship Id="rId7" Type="http://schemas.openxmlformats.org/officeDocument/2006/relationships/slide" Target="slide15.xml"/><Relationship Id="rId2" Type="http://schemas.openxmlformats.org/officeDocument/2006/relationships/image" Target="../media/image37.png"/><Relationship Id="rId1" Type="http://schemas.openxmlformats.org/officeDocument/2006/relationships/slideLayout" Target="../slideLayouts/slideLayout7.xml"/><Relationship Id="rId6" Type="http://schemas.openxmlformats.org/officeDocument/2006/relationships/image" Target="../media/image41.png"/><Relationship Id="rId5" Type="http://schemas.openxmlformats.org/officeDocument/2006/relationships/image" Target="../media/image40.png"/><Relationship Id="rId4" Type="http://schemas.openxmlformats.org/officeDocument/2006/relationships/image" Target="../media/image39.png"/></Relationships>
</file>

<file path=ppt/slides/_rels/slide19.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image" Target="../media/image46.png"/><Relationship Id="rId2" Type="http://schemas.openxmlformats.org/officeDocument/2006/relationships/image" Target="../media/image42.png"/><Relationship Id="rId1" Type="http://schemas.openxmlformats.org/officeDocument/2006/relationships/slideLayout" Target="../slideLayouts/slideLayout7.xml"/><Relationship Id="rId6" Type="http://schemas.openxmlformats.org/officeDocument/2006/relationships/image" Target="../media/image45.png"/><Relationship Id="rId5" Type="http://schemas.openxmlformats.org/officeDocument/2006/relationships/image" Target="../media/image44.png"/><Relationship Id="rId4" Type="http://schemas.openxmlformats.org/officeDocument/2006/relationships/image" Target="../media/image4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slideLayout" Target="../slideLayouts/slideLayout7.xml"/><Relationship Id="rId1" Type="http://schemas.openxmlformats.org/officeDocument/2006/relationships/vmlDrawing" Target="../drawings/vmlDrawing12.vml"/><Relationship Id="rId5" Type="http://schemas.openxmlformats.org/officeDocument/2006/relationships/image" Target="../media/image47.png"/><Relationship Id="rId4" Type="http://schemas.openxmlformats.org/officeDocument/2006/relationships/oleObject" Target="../embeddings/oleObject24.bin"/></Relationships>
</file>

<file path=ppt/slides/_rels/slide3.xml.rels><?xml version="1.0" encoding="UTF-8" standalone="yes"?>
<Relationships xmlns="http://schemas.openxmlformats.org/package/2006/relationships"><Relationship Id="rId3" Type="http://schemas.openxmlformats.org/officeDocument/2006/relationships/slide" Target="slide7.xml"/><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slide" Target="slide14.xml"/><Relationship Id="rId5" Type="http://schemas.openxmlformats.org/officeDocument/2006/relationships/slide" Target="slide1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7.wmf"/><Relationship Id="rId5" Type="http://schemas.openxmlformats.org/officeDocument/2006/relationships/oleObject" Target="../embeddings/oleObject4.bin"/><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13" Type="http://schemas.openxmlformats.org/officeDocument/2006/relationships/oleObject" Target="../embeddings/oleObject11.bin"/><Relationship Id="rId3" Type="http://schemas.openxmlformats.org/officeDocument/2006/relationships/oleObject" Target="../embeddings/oleObject6.bin"/><Relationship Id="rId7" Type="http://schemas.openxmlformats.org/officeDocument/2006/relationships/oleObject" Target="../embeddings/oleObject8.bin"/><Relationship Id="rId12" Type="http://schemas.openxmlformats.org/officeDocument/2006/relationships/image" Target="../media/image13.wmf"/><Relationship Id="rId2" Type="http://schemas.openxmlformats.org/officeDocument/2006/relationships/slideLayout" Target="../slideLayouts/slideLayout6.xml"/><Relationship Id="rId16" Type="http://schemas.openxmlformats.org/officeDocument/2006/relationships/image" Target="../media/image15.wmf"/><Relationship Id="rId1" Type="http://schemas.openxmlformats.org/officeDocument/2006/relationships/vmlDrawing" Target="../drawings/vmlDrawing4.vml"/><Relationship Id="rId6" Type="http://schemas.openxmlformats.org/officeDocument/2006/relationships/image" Target="../media/image10.wmf"/><Relationship Id="rId11" Type="http://schemas.openxmlformats.org/officeDocument/2006/relationships/oleObject" Target="../embeddings/oleObject10.bin"/><Relationship Id="rId5" Type="http://schemas.openxmlformats.org/officeDocument/2006/relationships/oleObject" Target="../embeddings/oleObject7.bin"/><Relationship Id="rId15" Type="http://schemas.openxmlformats.org/officeDocument/2006/relationships/oleObject" Target="../embeddings/oleObject12.bin"/><Relationship Id="rId10" Type="http://schemas.openxmlformats.org/officeDocument/2006/relationships/image" Target="../media/image12.wmf"/><Relationship Id="rId4" Type="http://schemas.openxmlformats.org/officeDocument/2006/relationships/image" Target="../media/image9.wmf"/><Relationship Id="rId9" Type="http://schemas.openxmlformats.org/officeDocument/2006/relationships/oleObject" Target="../embeddings/oleObject9.bin"/><Relationship Id="rId14" Type="http://schemas.openxmlformats.org/officeDocument/2006/relationships/image" Target="../media/image1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6.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9.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6.xml"/><Relationship Id="rId1" Type="http://schemas.openxmlformats.org/officeDocument/2006/relationships/vmlDrawing" Target="../drawings/vmlDrawing7.vml"/><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18.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609600" y="274638"/>
            <a:ext cx="8229600" cy="1143000"/>
          </a:xfrm>
        </p:spPr>
        <p:txBody>
          <a:bodyPr/>
          <a:lstStyle/>
          <a:p>
            <a:pPr algn="ctr" eaLnBrk="1" hangingPunct="1"/>
            <a:r>
              <a:rPr lang="en-US" sz="3200" dirty="0" smtClean="0">
                <a:solidFill>
                  <a:srgbClr val="002060"/>
                </a:solidFill>
                <a:latin typeface="Times New Roman" pitchFamily="18" charset="0"/>
                <a:cs typeface="Times New Roman" pitchFamily="18" charset="0"/>
              </a:rPr>
              <a:t>             </a:t>
            </a:r>
            <a:r>
              <a:rPr lang="en-US" sz="3600" b="1" u="sng"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Ví</a:t>
            </a:r>
            <a:r>
              <a:rPr lang="en-US" sz="3600" b="1" u="sng"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 </a:t>
            </a:r>
            <a:r>
              <a:rPr lang="en-US" sz="3600" b="1" u="sng" dirty="0" err="1"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rPr>
              <a:t>dụ</a:t>
            </a:r>
            <a:endParaRPr lang="en-US" sz="3600" b="1" u="sng" dirty="0" smtClean="0">
              <a:solidFill>
                <a:srgbClr val="002060"/>
              </a:solidFill>
              <a:effectLst>
                <a:outerShdw blurRad="38100" dist="38100" dir="2700000" algn="tl">
                  <a:srgbClr val="000000">
                    <a:alpha val="43137"/>
                  </a:srgbClr>
                </a:outerShdw>
              </a:effectLst>
              <a:latin typeface="Times New Roman" pitchFamily="18" charset="0"/>
              <a:cs typeface="Times New Roman" pitchFamily="18" charset="0"/>
            </a:endParaRPr>
          </a:p>
        </p:txBody>
      </p:sp>
      <p:grpSp>
        <p:nvGrpSpPr>
          <p:cNvPr id="2" name="Group 33"/>
          <p:cNvGrpSpPr>
            <a:grpSpLocks/>
          </p:cNvGrpSpPr>
          <p:nvPr/>
        </p:nvGrpSpPr>
        <p:grpSpPr bwMode="auto">
          <a:xfrm>
            <a:off x="518459" y="1408488"/>
            <a:ext cx="8320741" cy="4763712"/>
            <a:chOff x="400" y="1131"/>
            <a:chExt cx="5264" cy="2565"/>
          </a:xfrm>
          <a:solidFill>
            <a:srgbClr val="92D050"/>
          </a:solidFill>
        </p:grpSpPr>
        <p:sp>
          <p:nvSpPr>
            <p:cNvPr id="7184" name="Rectangle 32"/>
            <p:cNvSpPr>
              <a:spLocks noChangeArrowheads="1"/>
            </p:cNvSpPr>
            <p:nvPr/>
          </p:nvSpPr>
          <p:spPr bwMode="auto">
            <a:xfrm>
              <a:off x="471" y="1131"/>
              <a:ext cx="5193" cy="2565"/>
            </a:xfrm>
            <a:prstGeom prst="rect">
              <a:avLst/>
            </a:prstGeom>
            <a:grpFill/>
            <a:ln w="9525">
              <a:solidFill>
                <a:schemeClr val="tx1"/>
              </a:solidFill>
              <a:miter lim="800000"/>
              <a:headEnd/>
              <a:tailEnd/>
            </a:ln>
          </p:spPr>
          <p:txBody>
            <a:bodyPr wrap="none" anchor="ctr"/>
            <a:lstStyle/>
            <a:p>
              <a:pPr algn="ctr"/>
              <a:endParaRPr lang="en-US" sz="2400" i="1" dirty="0">
                <a:solidFill>
                  <a:schemeClr val="bg1"/>
                </a:solidFill>
              </a:endParaRPr>
            </a:p>
          </p:txBody>
        </p:sp>
        <p:grpSp>
          <p:nvGrpSpPr>
            <p:cNvPr id="4" name="Group 3"/>
            <p:cNvGrpSpPr>
              <a:grpSpLocks/>
            </p:cNvGrpSpPr>
            <p:nvPr/>
          </p:nvGrpSpPr>
          <p:grpSpPr bwMode="auto">
            <a:xfrm>
              <a:off x="400" y="1133"/>
              <a:ext cx="705" cy="628"/>
              <a:chOff x="1644" y="2892"/>
              <a:chExt cx="1538" cy="1370"/>
            </a:xfrm>
            <a:grpFill/>
          </p:grpSpPr>
          <p:sp>
            <p:nvSpPr>
              <p:cNvPr id="7187" name="AutoShape 4"/>
              <p:cNvSpPr>
                <a:spLocks noChangeArrowheads="1"/>
              </p:cNvSpPr>
              <p:nvPr/>
            </p:nvSpPr>
            <p:spPr bwMode="gray">
              <a:xfrm>
                <a:off x="1644" y="2934"/>
                <a:ext cx="1536" cy="1328"/>
              </a:xfrm>
              <a:prstGeom prst="hexagon">
                <a:avLst>
                  <a:gd name="adj" fmla="val 28916"/>
                  <a:gd name="vf" fmla="val 115470"/>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7188" name="AutoShape 5"/>
              <p:cNvSpPr>
                <a:spLocks noChangeArrowheads="1"/>
              </p:cNvSpPr>
              <p:nvPr/>
            </p:nvSpPr>
            <p:spPr bwMode="gray">
              <a:xfrm>
                <a:off x="1646" y="2892"/>
                <a:ext cx="1536" cy="1328"/>
              </a:xfrm>
              <a:prstGeom prst="hexagon">
                <a:avLst>
                  <a:gd name="adj" fmla="val 28916"/>
                  <a:gd name="vf" fmla="val 115470"/>
                </a:avLst>
              </a:prstGeom>
              <a:grpFill/>
              <a:ln w="9525">
                <a:solidFill>
                  <a:srgbClr val="C0C0C0"/>
                </a:solidFill>
                <a:miter lim="800000"/>
                <a:headEnd/>
                <a:tailEnd/>
              </a:ln>
            </p:spPr>
            <p:txBody>
              <a:bodyPr wrap="none" anchor="ctr"/>
              <a:lstStyle/>
              <a:p>
                <a:endParaRPr lang="vi-VN"/>
              </a:p>
            </p:txBody>
          </p:sp>
          <p:sp>
            <p:nvSpPr>
              <p:cNvPr id="6150" name="AutoShape 6"/>
              <p:cNvSpPr>
                <a:spLocks noChangeArrowheads="1"/>
              </p:cNvSpPr>
              <p:nvPr/>
            </p:nvSpPr>
            <p:spPr bwMode="gray">
              <a:xfrm>
                <a:off x="1715" y="2934"/>
                <a:ext cx="1350" cy="1168"/>
              </a:xfrm>
              <a:prstGeom prst="hexagon">
                <a:avLst>
                  <a:gd name="adj" fmla="val 28896"/>
                  <a:gd name="vf" fmla="val 115470"/>
                </a:avLst>
              </a:prstGeom>
              <a:grpFill/>
              <a:ln w="9525">
                <a:solidFill>
                  <a:schemeClr val="tx1"/>
                </a:solidFill>
                <a:miter lim="800000"/>
                <a:headEnd/>
                <a:tailEnd/>
              </a:ln>
              <a:effectLst/>
            </p:spPr>
            <p:txBody>
              <a:bodyPr wrap="none" anchor="ctr"/>
              <a:lstStyle/>
              <a:p>
                <a:pPr>
                  <a:defRPr/>
                </a:pPr>
                <a:endParaRPr lang="vi-VN"/>
              </a:p>
            </p:txBody>
          </p:sp>
        </p:grpSp>
        <p:sp>
          <p:nvSpPr>
            <p:cNvPr id="7186" name="Text Box 13"/>
            <p:cNvSpPr txBox="1">
              <a:spLocks noChangeArrowheads="1"/>
            </p:cNvSpPr>
            <p:nvPr/>
          </p:nvSpPr>
          <p:spPr bwMode="gray">
            <a:xfrm>
              <a:off x="594" y="1235"/>
              <a:ext cx="295" cy="348"/>
            </a:xfrm>
            <a:prstGeom prst="rect">
              <a:avLst/>
            </a:prstGeom>
            <a:grp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3600" b="1" dirty="0">
                  <a:solidFill>
                    <a:srgbClr val="7030A0"/>
                  </a:solidFill>
                </a:rPr>
                <a:t>?</a:t>
              </a:r>
            </a:p>
          </p:txBody>
        </p:sp>
      </p:grpSp>
      <p:pic>
        <p:nvPicPr>
          <p:cNvPr id="7172" name="Picture 31" descr="0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3400" y="304800"/>
            <a:ext cx="1752600"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500166" y="1524000"/>
            <a:ext cx="7215238" cy="4832092"/>
          </a:xfrm>
          <a:prstGeom prst="rect">
            <a:avLst/>
          </a:prstGeom>
          <a:noFill/>
        </p:spPr>
        <p:txBody>
          <a:bodyPr wrap="square" rtlCol="0">
            <a:spAutoFit/>
          </a:bodyPr>
          <a:lstStyle/>
          <a:p>
            <a:r>
              <a:rPr lang="en-US" sz="2800" b="1" dirty="0" smtClean="0">
                <a:latin typeface="Times New Roman" pitchFamily="18" charset="0"/>
                <a:cs typeface="Times New Roman" pitchFamily="18" charset="0"/>
              </a:rPr>
              <a:t>Cho </a:t>
            </a:r>
            <a:r>
              <a:rPr lang="en-US" sz="2800" b="1" dirty="0" err="1" smtClean="0">
                <a:latin typeface="Times New Roman" pitchFamily="18" charset="0"/>
                <a:cs typeface="Times New Roman" pitchFamily="18" charset="0"/>
              </a:rPr>
              <a:t>các</a:t>
            </a:r>
            <a:r>
              <a:rPr lang="en-US" sz="2800" b="1" dirty="0" smtClean="0">
                <a:latin typeface="Times New Roman" pitchFamily="18" charset="0"/>
                <a:cs typeface="Times New Roman" pitchFamily="18" charset="0"/>
              </a:rPr>
              <a:t> </a:t>
            </a:r>
            <a:r>
              <a:rPr lang="vi-VN" sz="2800" b="1" dirty="0" smtClean="0">
                <a:latin typeface="Times New Roman" pitchFamily="18" charset="0"/>
                <a:cs typeface="Times New Roman" pitchFamily="18" charset="0"/>
              </a:rPr>
              <a:t>phương trình sau</a:t>
            </a:r>
            <a:r>
              <a:rPr lang="en-US" sz="2800" b="1" dirty="0" smtClean="0">
                <a:latin typeface="Times New Roman" pitchFamily="18" charset="0"/>
                <a:cs typeface="Times New Roman" pitchFamily="18" charset="0"/>
              </a:rPr>
              <a:t>:</a:t>
            </a:r>
          </a:p>
          <a:p>
            <a:r>
              <a:rPr lang="en-US" sz="2800" b="1" dirty="0" smtClean="0">
                <a:solidFill>
                  <a:srgbClr val="FF0000"/>
                </a:solidFill>
              </a:rPr>
              <a:t>                                              </a:t>
            </a:r>
            <a:endParaRPr lang="en-US" sz="2800" b="1" dirty="0">
              <a:solidFill>
                <a:srgbClr val="FF0000"/>
              </a:solidFill>
            </a:endParaRPr>
          </a:p>
          <a:p>
            <a:endParaRPr lang="en-US" sz="2800" b="1" dirty="0" smtClean="0">
              <a:solidFill>
                <a:srgbClr val="FF0000"/>
              </a:solidFill>
            </a:endParaRPr>
          </a:p>
          <a:p>
            <a:endParaRPr lang="vi-VN" sz="2800" b="1" dirty="0" smtClean="0">
              <a:solidFill>
                <a:srgbClr val="FF0000"/>
              </a:solidFill>
            </a:endParaRPr>
          </a:p>
          <a:p>
            <a:endParaRPr lang="en-US" sz="2800" b="1" dirty="0">
              <a:solidFill>
                <a:srgbClr val="FF0000"/>
              </a:solidFill>
            </a:endParaRPr>
          </a:p>
          <a:p>
            <a:pPr algn="just"/>
            <a:endParaRPr lang="vi-VN" sz="2800" b="1" dirty="0" smtClean="0">
              <a:latin typeface="Times New Roman" pitchFamily="18" charset="0"/>
              <a:cs typeface="Times New Roman" pitchFamily="18" charset="0"/>
            </a:endParaRPr>
          </a:p>
          <a:p>
            <a:pPr algn="just"/>
            <a:endParaRPr lang="vi-VN" sz="2800" b="1" dirty="0" smtClean="0">
              <a:latin typeface="Times New Roman" pitchFamily="18" charset="0"/>
              <a:cs typeface="Times New Roman" pitchFamily="18" charset="0"/>
            </a:endParaRPr>
          </a:p>
          <a:p>
            <a:pPr algn="just"/>
            <a:r>
              <a:rPr lang="vi-VN" sz="2800" b="1" dirty="0" smtClean="0">
                <a:latin typeface="Times New Roman" pitchFamily="18" charset="0"/>
                <a:cs typeface="Times New Roman" pitchFamily="18" charset="0"/>
              </a:rPr>
              <a:t>Hãy cho</a:t>
            </a:r>
            <a:r>
              <a:rPr lang="en-US" sz="2800" b="1" dirty="0" smtClean="0">
                <a:latin typeface="Times New Roman" pitchFamily="18" charset="0"/>
                <a:cs typeface="Times New Roman" pitchFamily="18" charset="0"/>
              </a:rPr>
              <a:t> </a:t>
            </a:r>
            <a:r>
              <a:rPr lang="en-US" sz="2800" b="1" dirty="0" err="1" smtClean="0">
                <a:latin typeface="Times New Roman" pitchFamily="18" charset="0"/>
                <a:cs typeface="Times New Roman" pitchFamily="18" charset="0"/>
              </a:rPr>
              <a:t>biết</a:t>
            </a:r>
            <a:r>
              <a:rPr lang="vi-VN" sz="2800" b="1" dirty="0" smtClean="0">
                <a:latin typeface="Times New Roman" pitchFamily="18" charset="0"/>
                <a:cs typeface="Times New Roman" pitchFamily="18" charset="0"/>
              </a:rPr>
              <a:t> trong các phương trình trên đâu là phương trình bậc nhất, đâu là phương trình bậc hai </a:t>
            </a:r>
            <a:r>
              <a:rPr lang="en-US" sz="2800" b="1" dirty="0" smtClean="0">
                <a:latin typeface="Times New Roman" pitchFamily="18" charset="0"/>
                <a:cs typeface="Times New Roman" pitchFamily="18" charset="0"/>
              </a:rPr>
              <a:t>?</a:t>
            </a:r>
          </a:p>
          <a:p>
            <a:endParaRPr lang="en-US" sz="2800" dirty="0">
              <a:solidFill>
                <a:schemeClr val="bg1"/>
              </a:solidFill>
            </a:endParaRPr>
          </a:p>
        </p:txBody>
      </p:sp>
      <p:graphicFrame>
        <p:nvGraphicFramePr>
          <p:cNvPr id="1054" name="Object 30"/>
          <p:cNvGraphicFramePr>
            <a:graphicFrameLocks noChangeAspect="1"/>
          </p:cNvGraphicFramePr>
          <p:nvPr/>
        </p:nvGraphicFramePr>
        <p:xfrm>
          <a:off x="2379663" y="1987549"/>
          <a:ext cx="2706687" cy="1227137"/>
        </p:xfrm>
        <a:graphic>
          <a:graphicData uri="http://schemas.openxmlformats.org/presentationml/2006/ole">
            <mc:AlternateContent xmlns:mc="http://schemas.openxmlformats.org/markup-compatibility/2006">
              <mc:Choice xmlns:v="urn:schemas-microsoft-com:vml" Requires="v">
                <p:oleObj spid="_x0000_s2052" name="Equation" r:id="rId4" imgW="1117440" imgH="457200" progId="Equation.DSMT4">
                  <p:embed/>
                </p:oleObj>
              </mc:Choice>
              <mc:Fallback>
                <p:oleObj name="Equation" r:id="rId4" imgW="1117440" imgH="457200" progId="Equation.DSMT4">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9663" y="1987549"/>
                        <a:ext cx="2706687" cy="1227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3"/>
          <p:cNvGraphicFramePr>
            <a:graphicFrameLocks noChangeAspect="1"/>
          </p:cNvGraphicFramePr>
          <p:nvPr/>
        </p:nvGraphicFramePr>
        <p:xfrm>
          <a:off x="2376493" y="3214686"/>
          <a:ext cx="3052763" cy="1382712"/>
        </p:xfrm>
        <a:graphic>
          <a:graphicData uri="http://schemas.openxmlformats.org/presentationml/2006/ole">
            <mc:AlternateContent xmlns:mc="http://schemas.openxmlformats.org/markup-compatibility/2006">
              <mc:Choice xmlns:v="urn:schemas-microsoft-com:vml" Requires="v">
                <p:oleObj spid="_x0000_s2053" name="Equation" r:id="rId6" imgW="1206360" imgH="545760" progId="Equation.DSMT4">
                  <p:embed/>
                </p:oleObj>
              </mc:Choice>
              <mc:Fallback>
                <p:oleObj name="Equation" r:id="rId6" imgW="1206360" imgH="545760" progId="Equation.DSMT4">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76493" y="3214686"/>
                        <a:ext cx="3052763" cy="13827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376085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ox(in)">
                                      <p:cBhvr>
                                        <p:cTn id="10" dur="500"/>
                                        <p:tgtEl>
                                          <p:spTgt spid="3"/>
                                        </p:tgtEl>
                                      </p:cBhvr>
                                    </p:animEffect>
                                  </p:childTnLst>
                                </p:cTn>
                              </p:par>
                              <p:par>
                                <p:cTn id="11" presetID="4" presetClass="entr" presetSubtype="16" fill="hold" nodeType="withEffect">
                                  <p:stCondLst>
                                    <p:cond delay="0"/>
                                  </p:stCondLst>
                                  <p:childTnLst>
                                    <p:set>
                                      <p:cBhvr>
                                        <p:cTn id="12" dur="1" fill="hold">
                                          <p:stCondLst>
                                            <p:cond delay="0"/>
                                          </p:stCondLst>
                                        </p:cTn>
                                        <p:tgtEl>
                                          <p:spTgt spid="1054"/>
                                        </p:tgtEl>
                                        <p:attrNameLst>
                                          <p:attrName>style.visibility</p:attrName>
                                        </p:attrNameLst>
                                      </p:cBhvr>
                                      <p:to>
                                        <p:strVal val="visible"/>
                                      </p:to>
                                    </p:set>
                                    <p:animEffect transition="in" filter="box(in)">
                                      <p:cBhvr>
                                        <p:cTn id="13" dur="500"/>
                                        <p:tgtEl>
                                          <p:spTgt spid="1054"/>
                                        </p:tgtEl>
                                      </p:cBhvr>
                                    </p:animEffect>
                                  </p:childTnLst>
                                </p:cTn>
                              </p:par>
                              <p:par>
                                <p:cTn id="14" presetID="4" presetClass="entr" presetSubtype="16" fill="hold"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ox(in)">
                                      <p:cBhvr>
                                        <p:cTn id="16"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3"/>
          <p:cNvSpPr txBox="1">
            <a:spLocks noChangeArrowheads="1"/>
          </p:cNvSpPr>
          <p:nvPr/>
        </p:nvSpPr>
        <p:spPr bwMode="auto">
          <a:xfrm>
            <a:off x="1295400" y="2362200"/>
            <a:ext cx="487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vi-VN"/>
          </a:p>
        </p:txBody>
      </p:sp>
      <p:sp>
        <p:nvSpPr>
          <p:cNvPr id="11269" name="Text Box 4"/>
          <p:cNvSpPr txBox="1">
            <a:spLocks noChangeArrowheads="1"/>
          </p:cNvSpPr>
          <p:nvPr/>
        </p:nvSpPr>
        <p:spPr bwMode="auto">
          <a:xfrm>
            <a:off x="571472" y="2571744"/>
            <a:ext cx="7772400" cy="2800767"/>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vi-VN" sz="3200" dirty="0" smtClean="0">
              <a:solidFill>
                <a:srgbClr val="FF0000"/>
              </a:solidFill>
              <a:latin typeface="+mj-lt"/>
            </a:endParaRPr>
          </a:p>
          <a:p>
            <a:pPr eaLnBrk="1" hangingPunct="1">
              <a:spcBef>
                <a:spcPct val="50000"/>
              </a:spcBef>
            </a:pPr>
            <a:r>
              <a:rPr lang="vi-VN" sz="3200" dirty="0" smtClean="0">
                <a:solidFill>
                  <a:srgbClr val="FF0000"/>
                </a:solidFill>
                <a:latin typeface="+mj-lt"/>
              </a:rPr>
              <a:t>B1: </a:t>
            </a:r>
            <a:r>
              <a:rPr lang="vi-VN" sz="3200" dirty="0" smtClean="0">
                <a:latin typeface="+mj-lt"/>
              </a:rPr>
              <a:t>Giải hệ </a:t>
            </a:r>
          </a:p>
          <a:p>
            <a:pPr eaLnBrk="1" hangingPunct="1">
              <a:spcBef>
                <a:spcPct val="50000"/>
              </a:spcBef>
            </a:pPr>
            <a:endParaRPr lang="vi-VN" sz="3200" dirty="0" smtClean="0">
              <a:solidFill>
                <a:srgbClr val="FF0000"/>
              </a:solidFill>
              <a:latin typeface="+mj-lt"/>
            </a:endParaRPr>
          </a:p>
          <a:p>
            <a:pPr eaLnBrk="1" hangingPunct="1">
              <a:spcBef>
                <a:spcPct val="50000"/>
              </a:spcBef>
            </a:pPr>
            <a:r>
              <a:rPr lang="vi-VN" sz="3200" dirty="0" smtClean="0">
                <a:solidFill>
                  <a:srgbClr val="FF0000"/>
                </a:solidFill>
                <a:latin typeface="+mj-lt"/>
              </a:rPr>
              <a:t>B2: </a:t>
            </a:r>
            <a:r>
              <a:rPr lang="vi-VN" sz="3200" dirty="0" smtClean="0">
                <a:latin typeface="+mj-lt"/>
              </a:rPr>
              <a:t>Kết luận nghiệm.</a:t>
            </a:r>
            <a:endParaRPr lang="en-US" sz="3200" dirty="0">
              <a:latin typeface="+mj-lt"/>
            </a:endParaRPr>
          </a:p>
        </p:txBody>
      </p:sp>
      <p:sp>
        <p:nvSpPr>
          <p:cNvPr id="29703" name="Rectangle 7"/>
          <p:cNvSpPr>
            <a:spLocks noChangeArrowheads="1"/>
          </p:cNvSpPr>
          <p:nvPr/>
        </p:nvSpPr>
        <p:spPr bwMode="auto">
          <a:xfrm>
            <a:off x="571472" y="785794"/>
            <a:ext cx="7786742" cy="762000"/>
          </a:xfrm>
          <a:prstGeom prst="rect">
            <a:avLst/>
          </a:prstGeom>
          <a:solidFill>
            <a:srgbClr val="92D050"/>
          </a:solidFill>
          <a:ln w="9525">
            <a:solidFill>
              <a:schemeClr val="tx1"/>
            </a:solidFill>
            <a:miter lim="800000"/>
            <a:headEnd/>
            <a:tailEnd/>
          </a:ln>
          <a:effectLst/>
        </p:spPr>
        <p:txBody>
          <a:bodyPr wrap="none" anchor="ctr"/>
          <a:lstStyle/>
          <a:p>
            <a:pPr>
              <a:defRPr/>
            </a:pPr>
            <a:r>
              <a:rPr lang="vi-VN" sz="2800" b="1" i="1" dirty="0" smtClean="0">
                <a:solidFill>
                  <a:schemeClr val="bg1"/>
                </a:solidFill>
                <a:latin typeface="+mj-lt"/>
              </a:rPr>
              <a:t>             </a:t>
            </a:r>
            <a:r>
              <a:rPr lang="vi-VN" sz="2800" b="1" i="1" dirty="0" smtClean="0">
                <a:solidFill>
                  <a:srgbClr val="FF0000"/>
                </a:solidFill>
                <a:latin typeface="+mj-lt"/>
              </a:rPr>
              <a:t>CÁC BƯỚC GIẢI PT   </a:t>
            </a:r>
            <a:endParaRPr lang="en-US" sz="2800" b="1" i="1" dirty="0">
              <a:solidFill>
                <a:srgbClr val="FF0000"/>
              </a:solidFill>
              <a:latin typeface="+mj-lt"/>
            </a:endParaRPr>
          </a:p>
        </p:txBody>
      </p:sp>
      <p:graphicFrame>
        <p:nvGraphicFramePr>
          <p:cNvPr id="7" name="Object 6"/>
          <p:cNvGraphicFramePr>
            <a:graphicFrameLocks noChangeAspect="1"/>
          </p:cNvGraphicFramePr>
          <p:nvPr/>
        </p:nvGraphicFramePr>
        <p:xfrm>
          <a:off x="5214942" y="857232"/>
          <a:ext cx="1944687" cy="631825"/>
        </p:xfrm>
        <a:graphic>
          <a:graphicData uri="http://schemas.openxmlformats.org/presentationml/2006/ole">
            <mc:AlternateContent xmlns:mc="http://schemas.openxmlformats.org/markup-compatibility/2006">
              <mc:Choice xmlns:v="urn:schemas-microsoft-com:vml" Requires="v">
                <p:oleObj spid="_x0000_s76804" name="Equation" r:id="rId3" imgW="965160" imgH="266400" progId="Equation.DSMT4">
                  <p:embed/>
                </p:oleObj>
              </mc:Choice>
              <mc:Fallback>
                <p:oleObj name="Equation" r:id="rId3" imgW="965160" imgH="2664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2" y="857232"/>
                        <a:ext cx="1944687"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 name="Object 5"/>
          <p:cNvGraphicFramePr>
            <a:graphicFrameLocks noChangeAspect="1"/>
          </p:cNvGraphicFramePr>
          <p:nvPr/>
        </p:nvGraphicFramePr>
        <p:xfrm>
          <a:off x="2571736" y="2786058"/>
          <a:ext cx="2652946" cy="1357322"/>
        </p:xfrm>
        <a:graphic>
          <a:graphicData uri="http://schemas.openxmlformats.org/presentationml/2006/ole">
            <mc:AlternateContent xmlns:mc="http://schemas.openxmlformats.org/markup-compatibility/2006">
              <mc:Choice xmlns:v="urn:schemas-microsoft-com:vml" Requires="v">
                <p:oleObj spid="_x0000_s76805" name="Equation" r:id="rId5" imgW="1091880" imgH="558720" progId="Equation.DSMT4">
                  <p:embed/>
                </p:oleObj>
              </mc:Choice>
              <mc:Fallback>
                <p:oleObj name="Equation" r:id="rId5" imgW="1091880" imgH="55872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71736" y="2786058"/>
                        <a:ext cx="2652946" cy="13573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Text Box 4"/>
          <p:cNvSpPr txBox="1">
            <a:spLocks noChangeArrowheads="1"/>
          </p:cNvSpPr>
          <p:nvPr/>
        </p:nvSpPr>
        <p:spPr bwMode="auto">
          <a:xfrm>
            <a:off x="571472" y="1714488"/>
            <a:ext cx="7772400" cy="5847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vi-VN" sz="3200" dirty="0" smtClean="0">
                <a:solidFill>
                  <a:srgbClr val="FF0000"/>
                </a:solidFill>
                <a:latin typeface="+mj-lt"/>
              </a:rPr>
              <a:t>Cách giải 2.</a:t>
            </a:r>
            <a:endParaRPr lang="en-US" sz="3200" dirty="0">
              <a:solidFill>
                <a:srgbClr val="FF0000"/>
              </a:solidFill>
              <a:latin typeface="+mj-lt"/>
            </a:endParaRPr>
          </a:p>
        </p:txBody>
      </p:sp>
    </p:spTree>
    <p:extLst>
      <p:ext uri="{BB962C8B-B14F-4D97-AF65-F5344CB8AC3E}">
        <p14:creationId xmlns:p14="http://schemas.microsoft.com/office/powerpoint/2010/main" val="1565986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1269"/>
                                        </p:tgtEl>
                                        <p:attrNameLst>
                                          <p:attrName>style.visibility</p:attrName>
                                        </p:attrNameLst>
                                      </p:cBhvr>
                                      <p:to>
                                        <p:strVal val="visible"/>
                                      </p:to>
                                    </p:set>
                                    <p:animEffect transition="in" filter="box(in)">
                                      <p:cBhvr>
                                        <p:cTn id="12" dur="500"/>
                                        <p:tgtEl>
                                          <p:spTgt spid="11269"/>
                                        </p:tgtEl>
                                      </p:cBhvr>
                                    </p:animEffect>
                                  </p:childTnLst>
                                </p:cTn>
                              </p:par>
                              <p:par>
                                <p:cTn id="13" presetID="4" presetClass="entr" presetSubtype="16"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ox(in)">
                                      <p:cBhvr>
                                        <p:cTn id="1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01080" cy="1143000"/>
          </a:xfrm>
        </p:spPr>
        <p:style>
          <a:lnRef idx="2">
            <a:schemeClr val="accent2"/>
          </a:lnRef>
          <a:fillRef idx="1">
            <a:schemeClr val="lt1"/>
          </a:fillRef>
          <a:effectRef idx="0">
            <a:schemeClr val="accent2"/>
          </a:effectRef>
          <a:fontRef idx="minor">
            <a:schemeClr val="dk1"/>
          </a:fontRef>
        </p:style>
        <p:txBody>
          <a:bodyPr>
            <a:normAutofit/>
          </a:bodyPr>
          <a:lstStyle/>
          <a:p>
            <a:pPr algn="l"/>
            <a:r>
              <a:rPr lang="vi-VN" sz="3600" dirty="0" smtClean="0">
                <a:latin typeface="+mj-lt"/>
              </a:rPr>
              <a:t>Tóm tắt cách giải phương trình  </a:t>
            </a:r>
            <a:endParaRPr lang="en-US" sz="3600" dirty="0">
              <a:latin typeface="+mj-lt"/>
            </a:endParaRPr>
          </a:p>
        </p:txBody>
      </p:sp>
      <p:sp>
        <p:nvSpPr>
          <p:cNvPr id="5" name="Content Placeholder 4"/>
          <p:cNvSpPr>
            <a:spLocks noGrp="1"/>
          </p:cNvSpPr>
          <p:nvPr>
            <p:ph sz="half" idx="1"/>
          </p:nvPr>
        </p:nvSpPr>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gn="ctr">
              <a:buNone/>
            </a:pPr>
            <a:r>
              <a:rPr lang="vi-VN" b="1" dirty="0" smtClean="0">
                <a:latin typeface="+mj-lt"/>
              </a:rPr>
              <a:t>Cách 1:</a:t>
            </a:r>
          </a:p>
          <a:p>
            <a:endParaRPr lang="vi-VN" dirty="0" smtClean="0">
              <a:latin typeface="+mj-lt"/>
            </a:endParaRPr>
          </a:p>
          <a:p>
            <a:pPr>
              <a:spcBef>
                <a:spcPct val="50000"/>
              </a:spcBef>
            </a:pPr>
            <a:r>
              <a:rPr lang="vi-VN" dirty="0" smtClean="0">
                <a:solidFill>
                  <a:srgbClr val="FF0000"/>
                </a:solidFill>
                <a:latin typeface="+mj-lt"/>
              </a:rPr>
              <a:t>B1: </a:t>
            </a:r>
            <a:r>
              <a:rPr lang="vi-VN" dirty="0" smtClean="0">
                <a:latin typeface="+mj-lt"/>
              </a:rPr>
              <a:t>Tìm điều kiện phương trình</a:t>
            </a:r>
          </a:p>
          <a:p>
            <a:pPr>
              <a:spcBef>
                <a:spcPct val="50000"/>
              </a:spcBef>
            </a:pPr>
            <a:r>
              <a:rPr lang="vi-VN" dirty="0" smtClean="0">
                <a:solidFill>
                  <a:srgbClr val="FF0000"/>
                </a:solidFill>
                <a:latin typeface="+mj-lt"/>
              </a:rPr>
              <a:t>B2: </a:t>
            </a:r>
            <a:r>
              <a:rPr lang="vi-VN" dirty="0" smtClean="0">
                <a:latin typeface="+mj-lt"/>
              </a:rPr>
              <a:t>Bình phương hai vế dẫn đến phương trình bậc hai</a:t>
            </a:r>
          </a:p>
          <a:p>
            <a:pPr>
              <a:spcBef>
                <a:spcPct val="50000"/>
              </a:spcBef>
            </a:pPr>
            <a:r>
              <a:rPr lang="vi-VN" dirty="0" smtClean="0">
                <a:solidFill>
                  <a:srgbClr val="FF0000"/>
                </a:solidFill>
                <a:latin typeface="+mj-lt"/>
              </a:rPr>
              <a:t>B3: </a:t>
            </a:r>
            <a:r>
              <a:rPr lang="vi-VN" dirty="0" smtClean="0">
                <a:latin typeface="+mj-lt"/>
              </a:rPr>
              <a:t>Giải phương trình bậc hai</a:t>
            </a:r>
          </a:p>
          <a:p>
            <a:pPr>
              <a:spcBef>
                <a:spcPct val="50000"/>
              </a:spcBef>
            </a:pPr>
            <a:r>
              <a:rPr lang="vi-VN" dirty="0" smtClean="0">
                <a:solidFill>
                  <a:srgbClr val="FF0000"/>
                </a:solidFill>
                <a:latin typeface="+mj-lt"/>
              </a:rPr>
              <a:t>B4: </a:t>
            </a:r>
            <a:r>
              <a:rPr lang="vi-VN" dirty="0" smtClean="0">
                <a:latin typeface="+mj-lt"/>
              </a:rPr>
              <a:t>So sánh điều kiện, thử nghiệm vào phương trình và kết luận nghiệm</a:t>
            </a:r>
            <a:endParaRPr lang="en-US" dirty="0">
              <a:latin typeface="+mj-lt"/>
            </a:endParaRPr>
          </a:p>
        </p:txBody>
      </p:sp>
      <p:sp>
        <p:nvSpPr>
          <p:cNvPr id="6" name="Content Placeholder 5"/>
          <p:cNvSpPr>
            <a:spLocks noGrp="1"/>
          </p:cNvSpPr>
          <p:nvPr>
            <p:ph sz="half" idx="2"/>
          </p:nvPr>
        </p:nvSpPr>
        <p:spPr>
          <a:xfrm>
            <a:off x="4819680" y="1600200"/>
            <a:ext cx="4038600" cy="4525963"/>
          </a:xfrm>
        </p:spPr>
        <p:style>
          <a:lnRef idx="2">
            <a:schemeClr val="accent1"/>
          </a:lnRef>
          <a:fillRef idx="1">
            <a:schemeClr val="lt1"/>
          </a:fillRef>
          <a:effectRef idx="0">
            <a:schemeClr val="accent1"/>
          </a:effectRef>
          <a:fontRef idx="minor">
            <a:schemeClr val="dk1"/>
          </a:fontRef>
        </p:style>
        <p:txBody>
          <a:bodyPr>
            <a:normAutofit fontScale="85000" lnSpcReduction="10000"/>
          </a:bodyPr>
          <a:lstStyle/>
          <a:p>
            <a:pPr algn="ctr">
              <a:buNone/>
            </a:pPr>
            <a:r>
              <a:rPr lang="vi-VN" b="1" dirty="0" smtClean="0">
                <a:latin typeface="+mj-lt"/>
              </a:rPr>
              <a:t>Cách 2:</a:t>
            </a:r>
          </a:p>
          <a:p>
            <a:endParaRPr lang="vi-VN" dirty="0" smtClean="0">
              <a:latin typeface="+mj-lt"/>
            </a:endParaRPr>
          </a:p>
          <a:p>
            <a:r>
              <a:rPr lang="vi-VN" dirty="0" smtClean="0">
                <a:solidFill>
                  <a:srgbClr val="FF0000"/>
                </a:solidFill>
                <a:latin typeface="+mj-lt"/>
              </a:rPr>
              <a:t>B1: </a:t>
            </a:r>
            <a:r>
              <a:rPr lang="vi-VN" dirty="0" smtClean="0">
                <a:latin typeface="+mj-lt"/>
              </a:rPr>
              <a:t>Giải hệ </a:t>
            </a:r>
          </a:p>
          <a:p>
            <a:endParaRPr lang="vi-VN" dirty="0" smtClean="0">
              <a:solidFill>
                <a:srgbClr val="FF0000"/>
              </a:solidFill>
              <a:latin typeface="+mj-lt"/>
            </a:endParaRPr>
          </a:p>
          <a:p>
            <a:r>
              <a:rPr lang="vi-VN" dirty="0" smtClean="0">
                <a:solidFill>
                  <a:srgbClr val="FF0000"/>
                </a:solidFill>
                <a:latin typeface="+mj-lt"/>
              </a:rPr>
              <a:t>B2: </a:t>
            </a:r>
            <a:r>
              <a:rPr lang="vi-VN" dirty="0" smtClean="0">
                <a:latin typeface="+mj-lt"/>
              </a:rPr>
              <a:t>Kết luận nghiệm.</a:t>
            </a:r>
            <a:endParaRPr lang="en-US" dirty="0" smtClean="0">
              <a:latin typeface="+mj-lt"/>
            </a:endParaRPr>
          </a:p>
          <a:p>
            <a:pPr>
              <a:buNone/>
            </a:pPr>
            <a:r>
              <a:rPr lang="vi-VN" dirty="0" smtClean="0"/>
              <a:t> </a:t>
            </a:r>
          </a:p>
          <a:p>
            <a:pPr>
              <a:buNone/>
            </a:pPr>
            <a:endParaRPr lang="vi-VN" dirty="0" smtClean="0"/>
          </a:p>
          <a:p>
            <a:pPr>
              <a:buNone/>
            </a:pPr>
            <a:endParaRPr lang="en-US" dirty="0"/>
          </a:p>
        </p:txBody>
      </p:sp>
      <p:graphicFrame>
        <p:nvGraphicFramePr>
          <p:cNvPr id="7" name="Object 6"/>
          <p:cNvGraphicFramePr>
            <a:graphicFrameLocks noChangeAspect="1"/>
          </p:cNvGraphicFramePr>
          <p:nvPr/>
        </p:nvGraphicFramePr>
        <p:xfrm>
          <a:off x="6286512" y="357166"/>
          <a:ext cx="2428892" cy="816733"/>
        </p:xfrm>
        <a:graphic>
          <a:graphicData uri="http://schemas.openxmlformats.org/presentationml/2006/ole">
            <mc:AlternateContent xmlns:mc="http://schemas.openxmlformats.org/markup-compatibility/2006">
              <mc:Choice xmlns:v="urn:schemas-microsoft-com:vml" Requires="v">
                <p:oleObj spid="_x0000_s61443" name="Equation" r:id="rId3" imgW="965160" imgH="266400" progId="Equation.DSMT4">
                  <p:embed/>
                </p:oleObj>
              </mc:Choice>
              <mc:Fallback>
                <p:oleObj name="Equation" r:id="rId3" imgW="965160" imgH="26640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512" y="357166"/>
                        <a:ext cx="2428892" cy="81673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9" name="Object 8"/>
          <p:cNvGraphicFramePr>
            <a:graphicFrameLocks noChangeAspect="1"/>
          </p:cNvGraphicFramePr>
          <p:nvPr/>
        </p:nvGraphicFramePr>
        <p:xfrm>
          <a:off x="6643702" y="2214554"/>
          <a:ext cx="1792288" cy="917575"/>
        </p:xfrm>
        <a:graphic>
          <a:graphicData uri="http://schemas.openxmlformats.org/presentationml/2006/ole">
            <mc:AlternateContent xmlns:mc="http://schemas.openxmlformats.org/markup-compatibility/2006">
              <mc:Choice xmlns:v="urn:schemas-microsoft-com:vml" Requires="v">
                <p:oleObj spid="_x0000_s61444" name="Equation" r:id="rId5" imgW="1091880" imgH="558720" progId="Equation.DSMT4">
                  <p:embed/>
                </p:oleObj>
              </mc:Choice>
              <mc:Fallback>
                <p:oleObj name="Equation" r:id="rId5" imgW="1091880" imgH="55872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643702" y="2214554"/>
                        <a:ext cx="1792288" cy="9175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par>
                                <p:cTn id="8" presetID="4"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blinds(horizontal)">
                                      <p:cBhvr>
                                        <p:cTn id="15" dur="500"/>
                                        <p:tgtEl>
                                          <p:spTgt spid="5">
                                            <p:bg/>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linds(horizontal)">
                                      <p:cBhvr>
                                        <p:cTn id="18" dur="500"/>
                                        <p:tgtEl>
                                          <p:spTgt spid="5">
                                            <p:txEl>
                                              <p:pRg st="0" end="0"/>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blinds(horizontal)">
                                      <p:cBhvr>
                                        <p:cTn id="21" dur="500"/>
                                        <p:tgtEl>
                                          <p:spTgt spid="5">
                                            <p:txEl>
                                              <p:pRg st="2" end="2"/>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blinds(horizontal)">
                                      <p:cBhvr>
                                        <p:cTn id="24" dur="500"/>
                                        <p:tgtEl>
                                          <p:spTgt spid="5">
                                            <p:txEl>
                                              <p:pRg st="3" end="3"/>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blinds(horizontal)">
                                      <p:cBhvr>
                                        <p:cTn id="27" dur="500"/>
                                        <p:tgtEl>
                                          <p:spTgt spid="5">
                                            <p:txEl>
                                              <p:pRg st="4" end="4"/>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blinds(horizontal)">
                                      <p:cBhvr>
                                        <p:cTn id="30" dur="500"/>
                                        <p:tgtEl>
                                          <p:spTgt spid="5">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6">
                                            <p:bg/>
                                          </p:spTgt>
                                        </p:tgtEl>
                                        <p:attrNameLst>
                                          <p:attrName>style.visibility</p:attrName>
                                        </p:attrNameLst>
                                      </p:cBhvr>
                                      <p:to>
                                        <p:strVal val="visible"/>
                                      </p:to>
                                    </p:set>
                                    <p:animEffect transition="in" filter="blinds(horizontal)">
                                      <p:cBhvr>
                                        <p:cTn id="35" dur="500"/>
                                        <p:tgtEl>
                                          <p:spTgt spid="6">
                                            <p:bg/>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6">
                                            <p:txEl>
                                              <p:pRg st="0" end="0"/>
                                            </p:txEl>
                                          </p:spTgt>
                                        </p:tgtEl>
                                        <p:attrNameLst>
                                          <p:attrName>style.visibility</p:attrName>
                                        </p:attrNameLst>
                                      </p:cBhvr>
                                      <p:to>
                                        <p:strVal val="visible"/>
                                      </p:to>
                                    </p:set>
                                    <p:animEffect transition="in" filter="blinds(horizontal)">
                                      <p:cBhvr>
                                        <p:cTn id="38" dur="500"/>
                                        <p:tgtEl>
                                          <p:spTgt spid="6">
                                            <p:txEl>
                                              <p:pRg st="0" end="0"/>
                                            </p:txEl>
                                          </p:spTgt>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6">
                                            <p:txEl>
                                              <p:pRg st="2" end="2"/>
                                            </p:txEl>
                                          </p:spTgt>
                                        </p:tgtEl>
                                        <p:attrNameLst>
                                          <p:attrName>style.visibility</p:attrName>
                                        </p:attrNameLst>
                                      </p:cBhvr>
                                      <p:to>
                                        <p:strVal val="visible"/>
                                      </p:to>
                                    </p:set>
                                    <p:animEffect transition="in" filter="blinds(horizontal)">
                                      <p:cBhvr>
                                        <p:cTn id="41" dur="500"/>
                                        <p:tgtEl>
                                          <p:spTgt spid="6">
                                            <p:txEl>
                                              <p:pRg st="2" end="2"/>
                                            </p:txEl>
                                          </p:spTgt>
                                        </p:tgtEl>
                                      </p:cBhvr>
                                    </p:animEffect>
                                  </p:childTnLst>
                                </p:cTn>
                              </p:par>
                              <p:par>
                                <p:cTn id="42" presetID="3" presetClass="entr" presetSubtype="10" fill="hold" nodeType="with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blinds(horizontal)">
                                      <p:cBhvr>
                                        <p:cTn id="44" dur="500"/>
                                        <p:tgtEl>
                                          <p:spTgt spid="9"/>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6">
                                            <p:txEl>
                                              <p:pRg st="4" end="4"/>
                                            </p:txEl>
                                          </p:spTgt>
                                        </p:tgtEl>
                                        <p:attrNameLst>
                                          <p:attrName>style.visibility</p:attrName>
                                        </p:attrNameLst>
                                      </p:cBhvr>
                                      <p:to>
                                        <p:strVal val="visible"/>
                                      </p:to>
                                    </p:set>
                                    <p:animEffect transition="in" filter="blinds(horizontal)">
                                      <p:cBhvr>
                                        <p:cTn id="47"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animBg="1"/>
      <p:bldP spid="6"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01080" cy="1143000"/>
          </a:xfrm>
        </p:spPr>
        <p:style>
          <a:lnRef idx="2">
            <a:schemeClr val="accent2"/>
          </a:lnRef>
          <a:fillRef idx="1">
            <a:schemeClr val="lt1"/>
          </a:fillRef>
          <a:effectRef idx="0">
            <a:schemeClr val="accent2"/>
          </a:effectRef>
          <a:fontRef idx="minor">
            <a:schemeClr val="dk1"/>
          </a:fontRef>
        </p:style>
        <p:txBody>
          <a:bodyPr/>
          <a:lstStyle/>
          <a:p>
            <a:pPr algn="l"/>
            <a:r>
              <a:rPr lang="vi-VN" dirty="0" smtClean="0">
                <a:latin typeface="+mj-lt"/>
              </a:rPr>
              <a:t>Giải phương trình:  </a:t>
            </a:r>
            <a:endParaRPr lang="en-US" dirty="0">
              <a:latin typeface="+mj-lt"/>
            </a:endParaRPr>
          </a:p>
        </p:txBody>
      </p:sp>
      <p:sp>
        <p:nvSpPr>
          <p:cNvPr id="5" name="Content Placeholder 4"/>
          <p:cNvSpPr>
            <a:spLocks noGrp="1"/>
          </p:cNvSpPr>
          <p:nvPr>
            <p:ph sz="half" idx="1"/>
          </p:nvPr>
        </p:nvSpPr>
        <p:spPr>
          <a:xfrm>
            <a:off x="457200" y="1600200"/>
            <a:ext cx="8401080" cy="4525963"/>
          </a:xfrm>
          <a:ln>
            <a:solidFill>
              <a:schemeClr val="accent1"/>
            </a:solidFill>
          </a:ln>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vi-VN" sz="4000" b="1" dirty="0" smtClean="0">
                <a:latin typeface="+mj-lt"/>
              </a:rPr>
              <a:t>Hoạt động nhóm 4</a:t>
            </a:r>
          </a:p>
          <a:p>
            <a:pPr>
              <a:spcBef>
                <a:spcPct val="50000"/>
              </a:spcBef>
              <a:buNone/>
            </a:pPr>
            <a:r>
              <a:rPr lang="vi-VN" sz="3600" dirty="0" smtClean="0">
                <a:solidFill>
                  <a:schemeClr val="tx1"/>
                </a:solidFill>
                <a:latin typeface="+mj-lt"/>
              </a:rPr>
              <a:t>+ ) Nhóm 4 </a:t>
            </a:r>
            <a:r>
              <a:rPr lang="vi-VN" sz="3600" dirty="0" smtClean="0">
                <a:solidFill>
                  <a:srgbClr val="FF0000"/>
                </a:solidFill>
                <a:latin typeface="+mj-lt"/>
              </a:rPr>
              <a:t>tổ 1; tổ 3 </a:t>
            </a:r>
            <a:r>
              <a:rPr lang="vi-VN" sz="3600" dirty="0" smtClean="0">
                <a:solidFill>
                  <a:schemeClr val="tx1"/>
                </a:solidFill>
                <a:latin typeface="+mj-lt"/>
              </a:rPr>
              <a:t>làm </a:t>
            </a:r>
            <a:r>
              <a:rPr lang="vi-VN" sz="3600" dirty="0" smtClean="0">
                <a:solidFill>
                  <a:srgbClr val="FF0000"/>
                </a:solidFill>
                <a:latin typeface="+mj-lt"/>
              </a:rPr>
              <a:t>cách 1</a:t>
            </a:r>
          </a:p>
          <a:p>
            <a:pPr>
              <a:spcBef>
                <a:spcPct val="50000"/>
              </a:spcBef>
              <a:buNone/>
            </a:pPr>
            <a:r>
              <a:rPr lang="vi-VN" sz="3600" dirty="0" smtClean="0">
                <a:solidFill>
                  <a:schemeClr val="tx1"/>
                </a:solidFill>
                <a:latin typeface="+mj-lt"/>
              </a:rPr>
              <a:t>+ ) Nhóm 4 </a:t>
            </a:r>
            <a:r>
              <a:rPr lang="vi-VN" sz="3600" dirty="0" smtClean="0">
                <a:solidFill>
                  <a:srgbClr val="FF0000"/>
                </a:solidFill>
                <a:latin typeface="+mj-lt"/>
              </a:rPr>
              <a:t>tổ 2; tổ 4 </a:t>
            </a:r>
            <a:r>
              <a:rPr lang="vi-VN" sz="3600" dirty="0" smtClean="0">
                <a:solidFill>
                  <a:schemeClr val="tx1"/>
                </a:solidFill>
                <a:latin typeface="+mj-lt"/>
              </a:rPr>
              <a:t>làm </a:t>
            </a:r>
            <a:r>
              <a:rPr lang="vi-VN" sz="3600" dirty="0" smtClean="0">
                <a:solidFill>
                  <a:srgbClr val="FF0000"/>
                </a:solidFill>
                <a:latin typeface="+mj-lt"/>
              </a:rPr>
              <a:t>cách 2</a:t>
            </a:r>
          </a:p>
          <a:p>
            <a:pPr>
              <a:spcBef>
                <a:spcPct val="50000"/>
              </a:spcBef>
              <a:buNone/>
            </a:pPr>
            <a:endParaRPr lang="vi-VN" dirty="0" smtClean="0">
              <a:latin typeface="+mj-lt"/>
            </a:endParaRPr>
          </a:p>
        </p:txBody>
      </p:sp>
      <p:graphicFrame>
        <p:nvGraphicFramePr>
          <p:cNvPr id="7" name="Object 6"/>
          <p:cNvGraphicFramePr>
            <a:graphicFrameLocks noChangeAspect="1"/>
          </p:cNvGraphicFramePr>
          <p:nvPr/>
        </p:nvGraphicFramePr>
        <p:xfrm>
          <a:off x="4667276" y="428625"/>
          <a:ext cx="3548062" cy="817563"/>
        </p:xfrm>
        <a:graphic>
          <a:graphicData uri="http://schemas.openxmlformats.org/presentationml/2006/ole">
            <mc:AlternateContent xmlns:mc="http://schemas.openxmlformats.org/markup-compatibility/2006">
              <mc:Choice xmlns:v="urn:schemas-microsoft-com:vml" Requires="v">
                <p:oleObj spid="_x0000_s77827" name="Equation" r:id="rId3" imgW="1409400" imgH="266400" progId="Equation.DSMT4">
                  <p:embed/>
                </p:oleObj>
              </mc:Choice>
              <mc:Fallback>
                <p:oleObj name="Equation" r:id="rId3" imgW="1409400" imgH="2664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67276" y="428625"/>
                        <a:ext cx="3548062" cy="8175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box(in)">
                                      <p:cBhvr>
                                        <p:cTn id="15" dur="500"/>
                                        <p:tgtEl>
                                          <p:spTgt spid="5">
                                            <p:bg/>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ox(in)">
                                      <p:cBhvr>
                                        <p:cTn id="18" dur="500"/>
                                        <p:tgtEl>
                                          <p:spTgt spid="5">
                                            <p:txEl>
                                              <p:pRg st="0" end="0"/>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Effect transition="in" filter="box(in)">
                                      <p:cBhvr>
                                        <p:cTn id="21" dur="500"/>
                                        <p:tgtEl>
                                          <p:spTgt spid="5">
                                            <p:txEl>
                                              <p:pRg st="1" end="1"/>
                                            </p:txEl>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animEffect transition="in" filter="box(in)">
                                      <p:cBhvr>
                                        <p:cTn id="24"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401080" cy="1143000"/>
          </a:xfrm>
        </p:spPr>
        <p:style>
          <a:lnRef idx="2">
            <a:schemeClr val="accent2"/>
          </a:lnRef>
          <a:fillRef idx="1">
            <a:schemeClr val="lt1"/>
          </a:fillRef>
          <a:effectRef idx="0">
            <a:schemeClr val="accent2"/>
          </a:effectRef>
          <a:fontRef idx="minor">
            <a:schemeClr val="dk1"/>
          </a:fontRef>
        </p:style>
        <p:txBody>
          <a:bodyPr/>
          <a:lstStyle/>
          <a:p>
            <a:pPr algn="l"/>
            <a:r>
              <a:rPr lang="vi-VN" sz="3600" dirty="0" smtClean="0">
                <a:latin typeface="+mj-lt"/>
              </a:rPr>
              <a:t>Giải phương trình:   </a:t>
            </a:r>
            <a:r>
              <a:rPr lang="vi-VN" dirty="0" smtClean="0">
                <a:latin typeface="+mj-lt"/>
              </a:rPr>
              <a:t>  </a:t>
            </a:r>
            <a:endParaRPr lang="en-US" dirty="0">
              <a:latin typeface="+mj-lt"/>
            </a:endParaRPr>
          </a:p>
        </p:txBody>
      </p:sp>
      <p:sp>
        <p:nvSpPr>
          <p:cNvPr id="5" name="Content Placeholder 4"/>
          <p:cNvSpPr>
            <a:spLocks noGrp="1"/>
          </p:cNvSpPr>
          <p:nvPr>
            <p:ph sz="half" idx="1"/>
          </p:nvPr>
        </p:nvSpPr>
        <p:spPr>
          <a:xfrm>
            <a:off x="457200" y="1600200"/>
            <a:ext cx="8401080" cy="4525963"/>
          </a:xfrm>
          <a:ln>
            <a:solidFill>
              <a:schemeClr val="accent1"/>
            </a:solidFill>
          </a:ln>
        </p:spPr>
        <p:style>
          <a:lnRef idx="2">
            <a:schemeClr val="accent1"/>
          </a:lnRef>
          <a:fillRef idx="1">
            <a:schemeClr val="lt1"/>
          </a:fillRef>
          <a:effectRef idx="0">
            <a:schemeClr val="accent1"/>
          </a:effectRef>
          <a:fontRef idx="minor">
            <a:schemeClr val="dk1"/>
          </a:fontRef>
        </p:style>
        <p:txBody>
          <a:bodyPr>
            <a:normAutofit/>
          </a:bodyPr>
          <a:lstStyle/>
          <a:p>
            <a:pPr algn="ctr">
              <a:buNone/>
            </a:pPr>
            <a:r>
              <a:rPr lang="vi-VN" sz="4000" b="1" dirty="0" smtClean="0">
                <a:latin typeface="+mj-lt"/>
              </a:rPr>
              <a:t>Hoạt động nhóm 4</a:t>
            </a:r>
          </a:p>
          <a:p>
            <a:pPr>
              <a:spcBef>
                <a:spcPct val="50000"/>
              </a:spcBef>
              <a:buNone/>
            </a:pPr>
            <a:endParaRPr lang="vi-VN" dirty="0" smtClean="0">
              <a:latin typeface="+mj-lt"/>
            </a:endParaRPr>
          </a:p>
        </p:txBody>
      </p:sp>
      <p:graphicFrame>
        <p:nvGraphicFramePr>
          <p:cNvPr id="7" name="Object 6"/>
          <p:cNvGraphicFramePr>
            <a:graphicFrameLocks noChangeAspect="1"/>
          </p:cNvGraphicFramePr>
          <p:nvPr/>
        </p:nvGraphicFramePr>
        <p:xfrm>
          <a:off x="3929058" y="428604"/>
          <a:ext cx="4978400" cy="765175"/>
        </p:xfrm>
        <a:graphic>
          <a:graphicData uri="http://schemas.openxmlformats.org/presentationml/2006/ole">
            <mc:AlternateContent xmlns:mc="http://schemas.openxmlformats.org/markup-compatibility/2006">
              <mc:Choice xmlns:v="urn:schemas-microsoft-com:vml" Requires="v">
                <p:oleObj spid="_x0000_s107523" name="Equation" r:id="rId3" imgW="2108160" imgH="266400" progId="Equation.DSMT4">
                  <p:embed/>
                </p:oleObj>
              </mc:Choice>
              <mc:Fallback>
                <p:oleObj name="Equation" r:id="rId3" imgW="2108160" imgH="2664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058" y="428604"/>
                        <a:ext cx="4978400" cy="765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5">
                                            <p:bg/>
                                          </p:spTgt>
                                        </p:tgtEl>
                                        <p:attrNameLst>
                                          <p:attrName>style.visibility</p:attrName>
                                        </p:attrNameLst>
                                      </p:cBhvr>
                                      <p:to>
                                        <p:strVal val="visible"/>
                                      </p:to>
                                    </p:set>
                                    <p:animEffect transition="in" filter="box(in)">
                                      <p:cBhvr>
                                        <p:cTn id="15" dur="500"/>
                                        <p:tgtEl>
                                          <p:spTgt spid="5">
                                            <p:bg/>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5">
                                            <p:txEl>
                                              <p:pRg st="0" end="0"/>
                                            </p:txEl>
                                          </p:spTgt>
                                        </p:tgtEl>
                                        <p:attrNameLst>
                                          <p:attrName>style.visibility</p:attrName>
                                        </p:attrNameLst>
                                      </p:cBhvr>
                                      <p:to>
                                        <p:strVal val="visible"/>
                                      </p:to>
                                    </p:set>
                                    <p:animEffect transition="in" filter="box(in)">
                                      <p:cBhvr>
                                        <p:cTn id="18"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85852" y="857232"/>
            <a:ext cx="7000924" cy="71438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latin typeface="Times New Roman" pitchFamily="18" charset="0"/>
                <a:cs typeface="Times New Roman" pitchFamily="18" charset="0"/>
              </a:rPr>
              <a:t>TÌM NG</a:t>
            </a:r>
            <a:r>
              <a:rPr lang="vi-VN" sz="3600" b="1" dirty="0" smtClean="0">
                <a:latin typeface="Times New Roman" pitchFamily="18" charset="0"/>
                <a:cs typeface="Times New Roman" pitchFamily="18" charset="0"/>
              </a:rPr>
              <a:t>Ư</a:t>
            </a:r>
            <a:r>
              <a:rPr lang="en-US" sz="3600" b="1" dirty="0" smtClean="0">
                <a:latin typeface="Times New Roman" pitchFamily="18" charset="0"/>
                <a:cs typeface="Times New Roman" pitchFamily="18" charset="0"/>
              </a:rPr>
              <a:t>ỜI NỔI TIẾNG</a:t>
            </a:r>
            <a:endParaRPr lang="en-US" sz="3600" b="1" dirty="0">
              <a:latin typeface="Times New Roman" pitchFamily="18" charset="0"/>
              <a:cs typeface="Times New Roman" pitchFamily="18" charset="0"/>
            </a:endParaRPr>
          </a:p>
        </p:txBody>
      </p:sp>
      <p:sp>
        <p:nvSpPr>
          <p:cNvPr id="4" name="Oval 3"/>
          <p:cNvSpPr/>
          <p:nvPr/>
        </p:nvSpPr>
        <p:spPr>
          <a:xfrm>
            <a:off x="1500166" y="1928802"/>
            <a:ext cx="857256" cy="857256"/>
          </a:xfrm>
          <a:prstGeom prst="ellipse">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latin typeface="Times New Roman" pitchFamily="18" charset="0"/>
                <a:cs typeface="Times New Roman" pitchFamily="18" charset="0"/>
              </a:rPr>
              <a:t>1</a:t>
            </a:r>
            <a:endParaRPr lang="en-US" sz="3200" b="1" dirty="0">
              <a:solidFill>
                <a:srgbClr val="FFFF00"/>
              </a:solidFill>
              <a:latin typeface="Times New Roman" pitchFamily="18" charset="0"/>
              <a:cs typeface="Times New Roman" pitchFamily="18" charset="0"/>
            </a:endParaRPr>
          </a:p>
        </p:txBody>
      </p:sp>
      <p:sp>
        <p:nvSpPr>
          <p:cNvPr id="5" name="Oval 4"/>
          <p:cNvSpPr/>
          <p:nvPr/>
        </p:nvSpPr>
        <p:spPr>
          <a:xfrm>
            <a:off x="1500166" y="2928934"/>
            <a:ext cx="857256" cy="857256"/>
          </a:xfrm>
          <a:prstGeom prst="ellipse">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latin typeface="Times New Roman" pitchFamily="18" charset="0"/>
                <a:cs typeface="Times New Roman" pitchFamily="18" charset="0"/>
              </a:rPr>
              <a:t>2</a:t>
            </a:r>
            <a:endParaRPr lang="en-US" sz="3200" b="1" dirty="0">
              <a:solidFill>
                <a:srgbClr val="FFFF00"/>
              </a:solidFill>
              <a:latin typeface="Times New Roman" pitchFamily="18" charset="0"/>
              <a:cs typeface="Times New Roman" pitchFamily="18" charset="0"/>
            </a:endParaRPr>
          </a:p>
        </p:txBody>
      </p:sp>
      <p:sp>
        <p:nvSpPr>
          <p:cNvPr id="6" name="Oval 5"/>
          <p:cNvSpPr/>
          <p:nvPr/>
        </p:nvSpPr>
        <p:spPr>
          <a:xfrm>
            <a:off x="1500166" y="4000504"/>
            <a:ext cx="857256" cy="857256"/>
          </a:xfrm>
          <a:prstGeom prst="ellipse">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latin typeface="Times New Roman" pitchFamily="18" charset="0"/>
                <a:cs typeface="Times New Roman" pitchFamily="18" charset="0"/>
              </a:rPr>
              <a:t>3</a:t>
            </a:r>
            <a:endParaRPr lang="en-US" sz="3200" b="1" dirty="0">
              <a:solidFill>
                <a:srgbClr val="FFFF00"/>
              </a:solidFill>
              <a:latin typeface="Times New Roman" pitchFamily="18" charset="0"/>
              <a:cs typeface="Times New Roman" pitchFamily="18" charset="0"/>
            </a:endParaRPr>
          </a:p>
        </p:txBody>
      </p:sp>
      <p:sp>
        <p:nvSpPr>
          <p:cNvPr id="7" name="Oval 6"/>
          <p:cNvSpPr/>
          <p:nvPr/>
        </p:nvSpPr>
        <p:spPr>
          <a:xfrm>
            <a:off x="1500166" y="5072074"/>
            <a:ext cx="857256" cy="857256"/>
          </a:xfrm>
          <a:prstGeom prst="ellipse">
            <a:avLst/>
          </a:prstGeom>
          <a:solidFill>
            <a:srgbClr val="00B05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rgbClr val="FFFF00"/>
                </a:solidFill>
                <a:latin typeface="Times New Roman" pitchFamily="18" charset="0"/>
                <a:cs typeface="Times New Roman" pitchFamily="18" charset="0"/>
              </a:rPr>
              <a:t>4</a:t>
            </a:r>
            <a:endParaRPr lang="en-US" sz="3200" b="1" dirty="0">
              <a:solidFill>
                <a:srgbClr val="FFFF00"/>
              </a:solidFill>
              <a:latin typeface="Times New Roman" pitchFamily="18" charset="0"/>
              <a:cs typeface="Times New Roman" pitchFamily="18" charset="0"/>
            </a:endParaRPr>
          </a:p>
        </p:txBody>
      </p:sp>
      <p:sp>
        <p:nvSpPr>
          <p:cNvPr id="8" name="Rounded Rectangle 7">
            <a:hlinkClick r:id="rId2" action="ppaction://hlinksldjump"/>
          </p:cNvPr>
          <p:cNvSpPr/>
          <p:nvPr/>
        </p:nvSpPr>
        <p:spPr>
          <a:xfrm>
            <a:off x="4000496" y="2000240"/>
            <a:ext cx="3500462" cy="714380"/>
          </a:xfrm>
          <a:prstGeom prst="round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FF0000"/>
                </a:solidFill>
                <a:latin typeface="Times New Roman" pitchFamily="18" charset="0"/>
                <a:cs typeface="Times New Roman" pitchFamily="18" charset="0"/>
              </a:rPr>
              <a:t>Câu</a:t>
            </a:r>
            <a:r>
              <a:rPr lang="en-US" sz="3200" b="1" dirty="0" smtClean="0">
                <a:solidFill>
                  <a:srgbClr val="FF0000"/>
                </a:solidFill>
                <a:latin typeface="Times New Roman" pitchFamily="18" charset="0"/>
                <a:cs typeface="Times New Roman" pitchFamily="18" charset="0"/>
              </a:rPr>
              <a:t> 1</a:t>
            </a:r>
            <a:endParaRPr lang="en-US" sz="3200" b="1" dirty="0">
              <a:solidFill>
                <a:srgbClr val="FF0000"/>
              </a:solidFill>
              <a:latin typeface="Times New Roman" pitchFamily="18" charset="0"/>
              <a:cs typeface="Times New Roman" pitchFamily="18" charset="0"/>
            </a:endParaRPr>
          </a:p>
        </p:txBody>
      </p:sp>
      <p:sp>
        <p:nvSpPr>
          <p:cNvPr id="9" name="Rounded Rectangle 8">
            <a:hlinkClick r:id="rId3" action="ppaction://hlinksldjump"/>
          </p:cNvPr>
          <p:cNvSpPr/>
          <p:nvPr/>
        </p:nvSpPr>
        <p:spPr>
          <a:xfrm>
            <a:off x="4000496" y="3000372"/>
            <a:ext cx="3500462" cy="714380"/>
          </a:xfrm>
          <a:prstGeom prst="round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FF0000"/>
                </a:solidFill>
                <a:latin typeface="Times New Roman" pitchFamily="18" charset="0"/>
                <a:cs typeface="Times New Roman" pitchFamily="18" charset="0"/>
              </a:rPr>
              <a:t>Câu</a:t>
            </a:r>
            <a:r>
              <a:rPr lang="en-US" sz="3200" b="1" dirty="0" smtClean="0">
                <a:solidFill>
                  <a:srgbClr val="FF0000"/>
                </a:solidFill>
                <a:latin typeface="Times New Roman" pitchFamily="18" charset="0"/>
                <a:cs typeface="Times New Roman" pitchFamily="18" charset="0"/>
              </a:rPr>
              <a:t> 2</a:t>
            </a:r>
            <a:endParaRPr lang="en-US" sz="3200" b="1" dirty="0">
              <a:solidFill>
                <a:srgbClr val="FF0000"/>
              </a:solidFill>
              <a:latin typeface="Times New Roman" pitchFamily="18" charset="0"/>
              <a:cs typeface="Times New Roman" pitchFamily="18" charset="0"/>
            </a:endParaRPr>
          </a:p>
        </p:txBody>
      </p:sp>
      <p:sp>
        <p:nvSpPr>
          <p:cNvPr id="10" name="Rounded Rectangle 9">
            <a:hlinkClick r:id="rId4" action="ppaction://hlinksldjump"/>
          </p:cNvPr>
          <p:cNvSpPr/>
          <p:nvPr/>
        </p:nvSpPr>
        <p:spPr>
          <a:xfrm>
            <a:off x="4000496" y="4071942"/>
            <a:ext cx="3500462" cy="714380"/>
          </a:xfrm>
          <a:prstGeom prst="round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FF0000"/>
                </a:solidFill>
                <a:latin typeface="Times New Roman" pitchFamily="18" charset="0"/>
                <a:cs typeface="Times New Roman" pitchFamily="18" charset="0"/>
              </a:rPr>
              <a:t>Câu</a:t>
            </a:r>
            <a:r>
              <a:rPr lang="en-US" sz="3200" b="1" dirty="0" smtClean="0">
                <a:solidFill>
                  <a:srgbClr val="FF0000"/>
                </a:solidFill>
                <a:latin typeface="Times New Roman" pitchFamily="18" charset="0"/>
                <a:cs typeface="Times New Roman" pitchFamily="18" charset="0"/>
              </a:rPr>
              <a:t> 3</a:t>
            </a:r>
            <a:endParaRPr lang="en-US" sz="3200" b="1" dirty="0">
              <a:solidFill>
                <a:srgbClr val="FF0000"/>
              </a:solidFill>
              <a:latin typeface="Times New Roman" pitchFamily="18" charset="0"/>
              <a:cs typeface="Times New Roman" pitchFamily="18" charset="0"/>
            </a:endParaRPr>
          </a:p>
        </p:txBody>
      </p:sp>
      <p:sp>
        <p:nvSpPr>
          <p:cNvPr id="11" name="Rounded Rectangle 10">
            <a:hlinkClick r:id="rId5" action="ppaction://hlinksldjump"/>
          </p:cNvPr>
          <p:cNvSpPr/>
          <p:nvPr/>
        </p:nvSpPr>
        <p:spPr>
          <a:xfrm>
            <a:off x="4000496" y="5072074"/>
            <a:ext cx="3500462" cy="714380"/>
          </a:xfrm>
          <a:prstGeom prst="roundRect">
            <a:avLst/>
          </a:prstGeom>
          <a:solidFill>
            <a:srgbClr val="00B0F0"/>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err="1" smtClean="0">
                <a:solidFill>
                  <a:srgbClr val="FF0000"/>
                </a:solidFill>
                <a:latin typeface="Times New Roman" pitchFamily="18" charset="0"/>
                <a:cs typeface="Times New Roman" pitchFamily="18" charset="0"/>
              </a:rPr>
              <a:t>Câu</a:t>
            </a:r>
            <a:r>
              <a:rPr lang="en-US" sz="3200" b="1" dirty="0" smtClean="0">
                <a:solidFill>
                  <a:srgbClr val="FF0000"/>
                </a:solidFill>
                <a:latin typeface="Times New Roman" pitchFamily="18" charset="0"/>
                <a:cs typeface="Times New Roman" pitchFamily="18" charset="0"/>
              </a:rPr>
              <a:t> 4</a:t>
            </a:r>
            <a:endParaRPr lang="en-US" sz="3200" b="1" dirty="0">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0" presetClass="emph" presetSubtype="0" fill="hold" grpId="0" nodeType="clickEffect">
                                  <p:stCondLst>
                                    <p:cond delay="0"/>
                                  </p:stCondLst>
                                  <p:iterate type="lt">
                                    <p:tmPct val="10000"/>
                                  </p:iterate>
                                  <p:childTnLst>
                                    <p:set>
                                      <p:cBhvr override="childStyle">
                                        <p:cTn id="6" dur="500" autoRev="1" fill="hold"/>
                                        <p:tgtEl>
                                          <p:spTgt spid="9"/>
                                        </p:tgtEl>
                                        <p:attrNameLst>
                                          <p:attrName>style.color</p:attrName>
                                        </p:attrNameLst>
                                      </p:cBhvr>
                                      <p:to>
                                        <p:clrVal>
                                          <a:srgbClr val="ECE722"/>
                                        </p:clrVal>
                                      </p:to>
                                    </p:set>
                                    <p:set>
                                      <p:cBhvr>
                                        <p:cTn id="7" dur="500" autoRev="1" fill="hold"/>
                                        <p:tgtEl>
                                          <p:spTgt spid="9"/>
                                        </p:tgtEl>
                                        <p:attrNameLst>
                                          <p:attrName>fillcolor</p:attrName>
                                        </p:attrNameLst>
                                      </p:cBhvr>
                                      <p:to>
                                        <p:clrVal>
                                          <a:srgbClr val="ECE722"/>
                                        </p:clrVal>
                                      </p:to>
                                    </p:set>
                                    <p:set>
                                      <p:cBhvr>
                                        <p:cTn id="8" dur="500" autoRev="1" fill="hold"/>
                                        <p:tgtEl>
                                          <p:spTgt spid="9"/>
                                        </p:tgtEl>
                                        <p:attrNameLst>
                                          <p:attrName>fill.type</p:attrName>
                                        </p:attrNameLst>
                                      </p:cBhvr>
                                      <p:to>
                                        <p:strVal val="solid"/>
                                      </p:to>
                                    </p:set>
                                  </p:childTnLst>
                                </p:cTn>
                              </p:par>
                            </p:childTnLst>
                          </p:cTn>
                        </p:par>
                      </p:childTnLst>
                    </p:cTn>
                  </p:par>
                </p:childTnLst>
              </p:cTn>
              <p:nextCondLst>
                <p:cond evt="onClick" delay="0">
                  <p:tgtEl>
                    <p:spTgt spid="5"/>
                  </p:tgtEl>
                </p:cond>
              </p:nextCondLst>
            </p:seq>
            <p:seq concurrent="1" nextAc="seek">
              <p:cTn id="9" restart="whenNotActive" fill="hold" evtFilter="cancelBubble" nodeType="interactiveSeq">
                <p:stCondLst>
                  <p:cond evt="onClick" delay="0">
                    <p:tgtEl>
                      <p:spTgt spid="4"/>
                    </p:tgtEl>
                  </p:cond>
                </p:stCondLst>
                <p:endSync evt="end" delay="0">
                  <p:rtn val="all"/>
                </p:endSync>
                <p:childTnLst>
                  <p:par>
                    <p:cTn id="10" fill="hold">
                      <p:stCondLst>
                        <p:cond delay="0"/>
                      </p:stCondLst>
                      <p:childTnLst>
                        <p:par>
                          <p:cTn id="11" fill="hold">
                            <p:stCondLst>
                              <p:cond delay="0"/>
                            </p:stCondLst>
                            <p:childTnLst>
                              <p:par>
                                <p:cTn id="12" presetID="20" presetClass="emph" presetSubtype="0" fill="hold" grpId="1" nodeType="clickEffect">
                                  <p:stCondLst>
                                    <p:cond delay="0"/>
                                  </p:stCondLst>
                                  <p:iterate type="lt">
                                    <p:tmPct val="10000"/>
                                  </p:iterate>
                                  <p:childTnLst>
                                    <p:set>
                                      <p:cBhvr override="childStyle">
                                        <p:cTn id="13" dur="500" autoRev="1" fill="hold"/>
                                        <p:tgtEl>
                                          <p:spTgt spid="8"/>
                                        </p:tgtEl>
                                        <p:attrNameLst>
                                          <p:attrName>style.color</p:attrName>
                                        </p:attrNameLst>
                                      </p:cBhvr>
                                      <p:to>
                                        <p:clrVal>
                                          <a:srgbClr val="E4E02E"/>
                                        </p:clrVal>
                                      </p:to>
                                    </p:set>
                                    <p:set>
                                      <p:cBhvr>
                                        <p:cTn id="14" dur="500" autoRev="1" fill="hold"/>
                                        <p:tgtEl>
                                          <p:spTgt spid="8"/>
                                        </p:tgtEl>
                                        <p:attrNameLst>
                                          <p:attrName>fillcolor</p:attrName>
                                        </p:attrNameLst>
                                      </p:cBhvr>
                                      <p:to>
                                        <p:clrVal>
                                          <a:srgbClr val="E4E02E"/>
                                        </p:clrVal>
                                      </p:to>
                                    </p:set>
                                    <p:set>
                                      <p:cBhvr>
                                        <p:cTn id="15" dur="500" autoRev="1" fill="hold"/>
                                        <p:tgtEl>
                                          <p:spTgt spid="8"/>
                                        </p:tgtEl>
                                        <p:attrNameLst>
                                          <p:attrName>fill.type</p:attrName>
                                        </p:attrNameLst>
                                      </p:cBhvr>
                                      <p:to>
                                        <p:strVal val="solid"/>
                                      </p:to>
                                    </p:set>
                                  </p:childTnLst>
                                </p:cTn>
                              </p:par>
                            </p:childTnLst>
                          </p:cTn>
                        </p:par>
                      </p:childTnLst>
                    </p:cTn>
                  </p:par>
                </p:childTnLst>
              </p:cTn>
              <p:nextCondLst>
                <p:cond evt="onClick" delay="0">
                  <p:tgtEl>
                    <p:spTgt spid="4"/>
                  </p:tgtEl>
                </p:cond>
              </p:nextCondLst>
            </p:seq>
            <p:seq concurrent="1" nextAc="seek">
              <p:cTn id="16" restart="whenNotActive" fill="hold" evtFilter="cancelBubble" nodeType="interactiveSeq">
                <p:stCondLst>
                  <p:cond evt="onClick" delay="0">
                    <p:tgtEl>
                      <p:spTgt spid="6"/>
                    </p:tgtEl>
                  </p:cond>
                </p:stCondLst>
                <p:endSync evt="end" delay="0">
                  <p:rtn val="all"/>
                </p:endSync>
                <p:childTnLst>
                  <p:par>
                    <p:cTn id="17" fill="hold">
                      <p:stCondLst>
                        <p:cond delay="0"/>
                      </p:stCondLst>
                      <p:childTnLst>
                        <p:par>
                          <p:cTn id="18" fill="hold">
                            <p:stCondLst>
                              <p:cond delay="0"/>
                            </p:stCondLst>
                            <p:childTnLst>
                              <p:par>
                                <p:cTn id="19" presetID="20" presetClass="emph" presetSubtype="0" fill="hold" grpId="0" nodeType="clickEffect">
                                  <p:stCondLst>
                                    <p:cond delay="0"/>
                                  </p:stCondLst>
                                  <p:iterate type="lt">
                                    <p:tmPct val="10000"/>
                                  </p:iterate>
                                  <p:childTnLst>
                                    <p:set>
                                      <p:cBhvr override="childStyle">
                                        <p:cTn id="20" dur="500" autoRev="1" fill="hold"/>
                                        <p:tgtEl>
                                          <p:spTgt spid="10"/>
                                        </p:tgtEl>
                                        <p:attrNameLst>
                                          <p:attrName>style.color</p:attrName>
                                        </p:attrNameLst>
                                      </p:cBhvr>
                                      <p:to>
                                        <p:clrVal>
                                          <a:srgbClr val="ECE722"/>
                                        </p:clrVal>
                                      </p:to>
                                    </p:set>
                                    <p:set>
                                      <p:cBhvr>
                                        <p:cTn id="21" dur="500" autoRev="1" fill="hold"/>
                                        <p:tgtEl>
                                          <p:spTgt spid="10"/>
                                        </p:tgtEl>
                                        <p:attrNameLst>
                                          <p:attrName>fillcolor</p:attrName>
                                        </p:attrNameLst>
                                      </p:cBhvr>
                                      <p:to>
                                        <p:clrVal>
                                          <a:srgbClr val="ECE722"/>
                                        </p:clrVal>
                                      </p:to>
                                    </p:set>
                                    <p:set>
                                      <p:cBhvr>
                                        <p:cTn id="22" dur="500" autoRev="1" fill="hold"/>
                                        <p:tgtEl>
                                          <p:spTgt spid="10"/>
                                        </p:tgtEl>
                                        <p:attrNameLst>
                                          <p:attrName>fill.type</p:attrName>
                                        </p:attrNameLst>
                                      </p:cBhvr>
                                      <p:to>
                                        <p:strVal val="solid"/>
                                      </p:to>
                                    </p:set>
                                  </p:childTnLst>
                                </p:cTn>
                              </p:par>
                            </p:childTnLst>
                          </p:cTn>
                        </p:par>
                      </p:childTnLst>
                    </p:cTn>
                  </p:par>
                </p:childTnLst>
              </p:cTn>
              <p:nextCondLst>
                <p:cond evt="onClick" delay="0">
                  <p:tgtEl>
                    <p:spTgt spid="6"/>
                  </p:tgtEl>
                </p:cond>
              </p:nextCondLst>
            </p:seq>
            <p:seq concurrent="1" nextAc="seek">
              <p:cTn id="23" restart="whenNotActive" fill="hold" evtFilter="cancelBubble" nodeType="interactiveSeq">
                <p:stCondLst>
                  <p:cond evt="onClick" delay="0">
                    <p:tgtEl>
                      <p:spTgt spid="7"/>
                    </p:tgtEl>
                  </p:cond>
                </p:stCondLst>
                <p:endSync evt="end" delay="0">
                  <p:rtn val="all"/>
                </p:endSync>
                <p:childTnLst>
                  <p:par>
                    <p:cTn id="24" fill="hold">
                      <p:stCondLst>
                        <p:cond delay="0"/>
                      </p:stCondLst>
                      <p:childTnLst>
                        <p:par>
                          <p:cTn id="25" fill="hold">
                            <p:stCondLst>
                              <p:cond delay="0"/>
                            </p:stCondLst>
                            <p:childTnLst>
                              <p:par>
                                <p:cTn id="26" presetID="20" presetClass="emph" presetSubtype="0" fill="hold" grpId="0" nodeType="clickEffect">
                                  <p:stCondLst>
                                    <p:cond delay="0"/>
                                  </p:stCondLst>
                                  <p:iterate type="lt">
                                    <p:tmPct val="10000"/>
                                  </p:iterate>
                                  <p:childTnLst>
                                    <p:set>
                                      <p:cBhvr override="childStyle">
                                        <p:cTn id="27" dur="500" autoRev="1" fill="hold"/>
                                        <p:tgtEl>
                                          <p:spTgt spid="11"/>
                                        </p:tgtEl>
                                        <p:attrNameLst>
                                          <p:attrName>style.color</p:attrName>
                                        </p:attrNameLst>
                                      </p:cBhvr>
                                      <p:to>
                                        <p:clrVal>
                                          <a:srgbClr val="ECE722"/>
                                        </p:clrVal>
                                      </p:to>
                                    </p:set>
                                    <p:set>
                                      <p:cBhvr>
                                        <p:cTn id="28" dur="500" autoRev="1" fill="hold"/>
                                        <p:tgtEl>
                                          <p:spTgt spid="11"/>
                                        </p:tgtEl>
                                        <p:attrNameLst>
                                          <p:attrName>fillcolor</p:attrName>
                                        </p:attrNameLst>
                                      </p:cBhvr>
                                      <p:to>
                                        <p:clrVal>
                                          <a:srgbClr val="ECE722"/>
                                        </p:clrVal>
                                      </p:to>
                                    </p:set>
                                    <p:set>
                                      <p:cBhvr>
                                        <p:cTn id="29" dur="500" autoRev="1" fill="hold"/>
                                        <p:tgtEl>
                                          <p:spTgt spid="11"/>
                                        </p:tgtEl>
                                        <p:attrNameLst>
                                          <p:attrName>fill.type</p:attrName>
                                        </p:attrNameLst>
                                      </p:cBhvr>
                                      <p:to>
                                        <p:strVal val="solid"/>
                                      </p:to>
                                    </p:set>
                                  </p:childTnLst>
                                </p:cTn>
                              </p:par>
                            </p:childTnLst>
                          </p:cTn>
                        </p:par>
                      </p:childTnLst>
                    </p:cTn>
                  </p:par>
                </p:childTnLst>
              </p:cTn>
              <p:nextCondLst>
                <p:cond evt="onClick" delay="0">
                  <p:tgtEl>
                    <p:spTgt spid="7"/>
                  </p:tgtEl>
                </p:cond>
              </p:nextCondLst>
            </p:seq>
          </p:childTnLst>
        </p:cTn>
      </p:par>
    </p:tnLst>
    <p:bldLst>
      <p:bldP spid="8" grpId="1" animBg="1"/>
      <p:bldP spid="9" grpId="0" animBg="1"/>
      <p:bldP spid="10" grpId="0" animBg="1"/>
      <p:bldP spid="11"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Kết quả hình ảnh cho nha bac hoc phrang xoa vi et"/>
          <p:cNvPicPr>
            <a:picLocks noChangeAspect="1" noChangeArrowheads="1"/>
          </p:cNvPicPr>
          <p:nvPr/>
        </p:nvPicPr>
        <p:blipFill>
          <a:blip r:embed="rId2"/>
          <a:srcRect/>
          <a:stretch>
            <a:fillRect/>
          </a:stretch>
        </p:blipFill>
        <p:spPr bwMode="auto">
          <a:xfrm>
            <a:off x="285720" y="214290"/>
            <a:ext cx="5572164" cy="5857916"/>
          </a:xfrm>
          <a:prstGeom prst="rect">
            <a:avLst/>
          </a:prstGeom>
          <a:noFill/>
        </p:spPr>
      </p:pic>
      <p:sp>
        <p:nvSpPr>
          <p:cNvPr id="3" name="Rectangle 2"/>
          <p:cNvSpPr/>
          <p:nvPr/>
        </p:nvSpPr>
        <p:spPr>
          <a:xfrm>
            <a:off x="285720" y="214290"/>
            <a:ext cx="2857520" cy="2857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3143240" y="214290"/>
            <a:ext cx="2714644" cy="285752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285720" y="3071810"/>
            <a:ext cx="2857520" cy="3000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143240" y="3071810"/>
            <a:ext cx="2714644" cy="30003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a:hlinkClick r:id="rId3" action="ppaction://hlinksldjump"/>
          </p:cNvPr>
          <p:cNvSpPr/>
          <p:nvPr/>
        </p:nvSpPr>
        <p:spPr>
          <a:xfrm>
            <a:off x="6000760" y="6357958"/>
            <a:ext cx="3143240"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solidFill>
                  <a:schemeClr val="tx1"/>
                </a:solidFill>
                <a:latin typeface="Times New Roman" pitchFamily="18" charset="0"/>
                <a:cs typeface="Times New Roman" pitchFamily="18" charset="0"/>
              </a:rPr>
              <a:t>Chọn</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tiếp</a:t>
            </a:r>
            <a:endParaRPr lang="en-US" dirty="0">
              <a:solidFill>
                <a:schemeClr val="tx1"/>
              </a:solidFill>
              <a:latin typeface="Times New Roman" pitchFamily="18" charset="0"/>
              <a:cs typeface="Times New Roman" pitchFamily="18" charset="0"/>
            </a:endParaRPr>
          </a:p>
        </p:txBody>
      </p:sp>
      <p:sp>
        <p:nvSpPr>
          <p:cNvPr id="9" name="Rounded Rectangle 8">
            <a:hlinkClick r:id="rId4" action="ppaction://hlinksldjump"/>
          </p:cNvPr>
          <p:cNvSpPr/>
          <p:nvPr/>
        </p:nvSpPr>
        <p:spPr>
          <a:xfrm>
            <a:off x="0" y="6357958"/>
            <a:ext cx="2857488"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latin typeface="Times New Roman" pitchFamily="18" charset="0"/>
                <a:cs typeface="Times New Roman" pitchFamily="18" charset="0"/>
              </a:rPr>
              <a:t>Kết</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thúc</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bài</a:t>
            </a:r>
            <a:endParaRPr lang="en-US" dirty="0">
              <a:solidFill>
                <a:schemeClr val="tx1"/>
              </a:solidFill>
              <a:latin typeface="Times New Roman" pitchFamily="18" charset="0"/>
              <a:cs typeface="Times New Roman" pitchFamily="18" charset="0"/>
            </a:endParaRPr>
          </a:p>
        </p:txBody>
      </p:sp>
      <p:sp>
        <p:nvSpPr>
          <p:cNvPr id="10" name="Rectangle 9"/>
          <p:cNvSpPr/>
          <p:nvPr/>
        </p:nvSpPr>
        <p:spPr>
          <a:xfrm>
            <a:off x="6000760" y="214290"/>
            <a:ext cx="2928958" cy="5847755"/>
          </a:xfrm>
          <a:prstGeom prst="rect">
            <a:avLst/>
          </a:prstGeom>
          <a:ln w="38100">
            <a:solidFill>
              <a:srgbClr val="0070C0"/>
            </a:solidFill>
          </a:ln>
        </p:spPr>
        <p:txBody>
          <a:bodyPr wrap="square">
            <a:spAutoFit/>
          </a:bodyPr>
          <a:lstStyle/>
          <a:p>
            <a:pPr algn="just"/>
            <a:r>
              <a:rPr lang="vi-VN" sz="2200" b="1" dirty="0" smtClean="0">
                <a:latin typeface="+mj-lt"/>
              </a:rPr>
              <a:t>François Viète</a:t>
            </a:r>
            <a:r>
              <a:rPr lang="vi-VN" sz="2200" dirty="0" smtClean="0">
                <a:latin typeface="+mj-lt"/>
              </a:rPr>
              <a:t> (Vi-ét, </a:t>
            </a:r>
            <a:r>
              <a:rPr lang="vi-VN" sz="2200" dirty="0" smtClean="0">
                <a:latin typeface="+mj-lt"/>
                <a:hlinkClick r:id="rId5" tooltip="1540"/>
              </a:rPr>
              <a:t>1540</a:t>
            </a:r>
            <a:r>
              <a:rPr lang="vi-VN" sz="2200" dirty="0" smtClean="0">
                <a:latin typeface="+mj-lt"/>
              </a:rPr>
              <a:t> - </a:t>
            </a:r>
            <a:r>
              <a:rPr lang="vi-VN" sz="2200" dirty="0" smtClean="0">
                <a:latin typeface="+mj-lt"/>
                <a:hlinkClick r:id="rId6" tooltip="13 tháng 2"/>
              </a:rPr>
              <a:t>13 tháng 2</a:t>
            </a:r>
            <a:r>
              <a:rPr lang="vi-VN" sz="2200" dirty="0" smtClean="0">
                <a:latin typeface="+mj-lt"/>
              </a:rPr>
              <a:t> năm </a:t>
            </a:r>
            <a:r>
              <a:rPr lang="vi-VN" sz="2200" dirty="0" smtClean="0">
                <a:latin typeface="+mj-lt"/>
                <a:hlinkClick r:id="rId7" tooltip="1603"/>
              </a:rPr>
              <a:t>1603</a:t>
            </a:r>
            <a:r>
              <a:rPr lang="vi-VN" sz="2200" dirty="0" smtClean="0">
                <a:latin typeface="+mj-lt"/>
              </a:rPr>
              <a:t>, phiên âm: Phrăng-xoa Vi-ét), là một nhà toán học, luật sư, chính trị gia người Pháp, về toán học ông hoạt động trong lĩnh lực đại số. Ông nổi tiếng với đề ra cách giải thống nhất các phương trình bậc 2, 3 và 4. Là người sáng tạo nên cách dùng cái chữ cái để thể hiện cho các ẩn số của một phương trình. </a:t>
            </a:r>
          </a:p>
          <a:p>
            <a:pPr algn="just"/>
            <a:endParaRPr lang="en-US" sz="2200" dirty="0">
              <a:latin typeface="+mj-lt"/>
            </a:endParaRPr>
          </a:p>
        </p:txBody>
      </p:sp>
      <p:sp>
        <p:nvSpPr>
          <p:cNvPr id="11" name="Rounded Rectangle 10"/>
          <p:cNvSpPr/>
          <p:nvPr/>
        </p:nvSpPr>
        <p:spPr>
          <a:xfrm>
            <a:off x="2857488" y="6357958"/>
            <a:ext cx="3143272"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latin typeface="Times New Roman" pitchFamily="18" charset="0"/>
                <a:cs typeface="Times New Roman" pitchFamily="18" charset="0"/>
              </a:rPr>
              <a:t>Giới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thiệu</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người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nổi</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tiếng</a:t>
            </a:r>
            <a:endParaRPr lang="en-US" dirty="0">
              <a:solidFill>
                <a:schemeClr val="tx1"/>
              </a:solidFill>
              <a:latin typeface="Times New Roman" pitchFamily="18" charset="0"/>
              <a:cs typeface="Times New Roman" pitchFamily="18" charset="0"/>
            </a:endParaRPr>
          </a:p>
        </p:txBody>
      </p:sp>
      <p:sp>
        <p:nvSpPr>
          <p:cNvPr id="12" name="Rectangle 11"/>
          <p:cNvSpPr/>
          <p:nvPr/>
        </p:nvSpPr>
        <p:spPr>
          <a:xfrm>
            <a:off x="6000760" y="214290"/>
            <a:ext cx="2928958" cy="5857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6"/>
                                        </p:tgtEl>
                                        <p:attrNameLst>
                                          <p:attrName>ppt_x</p:attrName>
                                        </p:attrNameLst>
                                      </p:cBhvr>
                                      <p:tavLst>
                                        <p:tav tm="0">
                                          <p:val>
                                            <p:strVal val="ppt_x"/>
                                          </p:val>
                                        </p:tav>
                                        <p:tav tm="100000">
                                          <p:val>
                                            <p:strVal val="ppt_x"/>
                                          </p:val>
                                        </p:tav>
                                      </p:tavLst>
                                    </p:anim>
                                    <p:anim calcmode="lin" valueType="num">
                                      <p:cBhvr additive="base">
                                        <p:cTn id="7" dur="500"/>
                                        <p:tgtEl>
                                          <p:spTgt spid="6"/>
                                        </p:tgtEl>
                                        <p:attrNameLst>
                                          <p:attrName>ppt_y</p:attrName>
                                        </p:attrNameLst>
                                      </p:cBhvr>
                                      <p:tavLst>
                                        <p:tav tm="0">
                                          <p:val>
                                            <p:strVal val="ppt_y"/>
                                          </p:val>
                                        </p:tav>
                                        <p:tav tm="100000">
                                          <p:val>
                                            <p:strVal val="1+ppt_h/2"/>
                                          </p:val>
                                        </p:tav>
                                      </p:tavLst>
                                    </p:anim>
                                    <p:set>
                                      <p:cBhvr>
                                        <p:cTn id="8" dur="1" fill="hold">
                                          <p:stCondLst>
                                            <p:cond delay="499"/>
                                          </p:stCondLst>
                                        </p:cTn>
                                        <p:tgtEl>
                                          <p:spTgt spid="6"/>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5"/>
                                        </p:tgtEl>
                                        <p:attrNameLst>
                                          <p:attrName>ppt_x</p:attrName>
                                        </p:attrNameLst>
                                      </p:cBhvr>
                                      <p:tavLst>
                                        <p:tav tm="0">
                                          <p:val>
                                            <p:strVal val="ppt_x"/>
                                          </p:val>
                                        </p:tav>
                                        <p:tav tm="100000">
                                          <p:val>
                                            <p:strVal val="ppt_x"/>
                                          </p:val>
                                        </p:tav>
                                      </p:tavLst>
                                    </p:anim>
                                    <p:anim calcmode="lin" valueType="num">
                                      <p:cBhvr additive="base">
                                        <p:cTn id="13" dur="500"/>
                                        <p:tgtEl>
                                          <p:spTgt spid="5"/>
                                        </p:tgtEl>
                                        <p:attrNameLst>
                                          <p:attrName>ppt_y</p:attrName>
                                        </p:attrNameLst>
                                      </p:cBhvr>
                                      <p:tavLst>
                                        <p:tav tm="0">
                                          <p:val>
                                            <p:strVal val="ppt_y"/>
                                          </p:val>
                                        </p:tav>
                                        <p:tav tm="100000">
                                          <p:val>
                                            <p:strVal val="1+ppt_h/2"/>
                                          </p:val>
                                        </p:tav>
                                      </p:tavLst>
                                    </p:anim>
                                    <p:set>
                                      <p:cBhvr>
                                        <p:cTn id="14" dur="1" fill="hold">
                                          <p:stCondLst>
                                            <p:cond delay="499"/>
                                          </p:stCondLst>
                                        </p:cTn>
                                        <p:tgtEl>
                                          <p:spTgt spid="5"/>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gtEl>
                                        <p:attrNameLst>
                                          <p:attrName>ppt_x</p:attrName>
                                        </p:attrNameLst>
                                      </p:cBhvr>
                                      <p:tavLst>
                                        <p:tav tm="0">
                                          <p:val>
                                            <p:strVal val="ppt_x"/>
                                          </p:val>
                                        </p:tav>
                                        <p:tav tm="100000">
                                          <p:val>
                                            <p:strVal val="ppt_x"/>
                                          </p:val>
                                        </p:tav>
                                      </p:tavLst>
                                    </p:anim>
                                    <p:anim calcmode="lin" valueType="num">
                                      <p:cBhvr additive="base">
                                        <p:cTn id="19" dur="500"/>
                                        <p:tgtEl>
                                          <p:spTgt spid="3"/>
                                        </p:tgtEl>
                                        <p:attrNameLst>
                                          <p:attrName>ppt_y</p:attrName>
                                        </p:attrNameLst>
                                      </p:cBhvr>
                                      <p:tavLst>
                                        <p:tav tm="0">
                                          <p:val>
                                            <p:strVal val="ppt_y"/>
                                          </p:val>
                                        </p:tav>
                                        <p:tav tm="100000">
                                          <p:val>
                                            <p:strVal val="1+ppt_h/2"/>
                                          </p:val>
                                        </p:tav>
                                      </p:tavLst>
                                    </p:anim>
                                    <p:set>
                                      <p:cBhvr>
                                        <p:cTn id="20" dur="1" fill="hold">
                                          <p:stCondLst>
                                            <p:cond delay="499"/>
                                          </p:stCondLst>
                                        </p:cTn>
                                        <p:tgtEl>
                                          <p:spTgt spid="3"/>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4"/>
                                        </p:tgtEl>
                                        <p:attrNameLst>
                                          <p:attrName>ppt_x</p:attrName>
                                        </p:attrNameLst>
                                      </p:cBhvr>
                                      <p:tavLst>
                                        <p:tav tm="0">
                                          <p:val>
                                            <p:strVal val="ppt_x"/>
                                          </p:val>
                                        </p:tav>
                                        <p:tav tm="100000">
                                          <p:val>
                                            <p:strVal val="ppt_x"/>
                                          </p:val>
                                        </p:tav>
                                      </p:tavLst>
                                    </p:anim>
                                    <p:anim calcmode="lin" valueType="num">
                                      <p:cBhvr additive="base">
                                        <p:cTn id="25" dur="500"/>
                                        <p:tgtEl>
                                          <p:spTgt spid="4"/>
                                        </p:tgtEl>
                                        <p:attrNameLst>
                                          <p:attrName>ppt_y</p:attrName>
                                        </p:attrNameLst>
                                      </p:cBhvr>
                                      <p:tavLst>
                                        <p:tav tm="0">
                                          <p:val>
                                            <p:strVal val="ppt_y"/>
                                          </p:val>
                                        </p:tav>
                                        <p:tav tm="100000">
                                          <p:val>
                                            <p:strVal val="1+ppt_h/2"/>
                                          </p:val>
                                        </p:tav>
                                      </p:tavLst>
                                    </p:anim>
                                    <p:set>
                                      <p:cBhvr>
                                        <p:cTn id="26"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7" restart="whenNotActive" fill="hold" evtFilter="cancelBubble" nodeType="interactiveSeq">
                <p:stCondLst>
                  <p:cond evt="onClick" delay="0">
                    <p:tgtEl>
                      <p:spTgt spid="11"/>
                    </p:tgtEl>
                  </p:cond>
                </p:stCondLst>
                <p:endSync evt="end" delay="0">
                  <p:rtn val="all"/>
                </p:endSync>
                <p:childTnLst>
                  <p:par>
                    <p:cTn id="28" fill="hold">
                      <p:stCondLst>
                        <p:cond delay="0"/>
                      </p:stCondLst>
                      <p:childTnLst>
                        <p:par>
                          <p:cTn id="29" fill="hold">
                            <p:stCondLst>
                              <p:cond delay="0"/>
                            </p:stCondLst>
                            <p:childTnLst>
                              <p:par>
                                <p:cTn id="30" presetID="2" presetClass="exit" presetSubtype="4" fill="hold" grpId="0" nodeType="clickEffect">
                                  <p:stCondLst>
                                    <p:cond delay="0"/>
                                  </p:stCondLst>
                                  <p:childTnLst>
                                    <p:anim calcmode="lin" valueType="num">
                                      <p:cBhvr additive="base">
                                        <p:cTn id="31" dur="500"/>
                                        <p:tgtEl>
                                          <p:spTgt spid="12"/>
                                        </p:tgtEl>
                                        <p:attrNameLst>
                                          <p:attrName>ppt_x</p:attrName>
                                        </p:attrNameLst>
                                      </p:cBhvr>
                                      <p:tavLst>
                                        <p:tav tm="0">
                                          <p:val>
                                            <p:strVal val="ppt_x"/>
                                          </p:val>
                                        </p:tav>
                                        <p:tav tm="100000">
                                          <p:val>
                                            <p:strVal val="ppt_x"/>
                                          </p:val>
                                        </p:tav>
                                      </p:tavLst>
                                    </p:anim>
                                    <p:anim calcmode="lin" valueType="num">
                                      <p:cBhvr additive="base">
                                        <p:cTn id="32" dur="500"/>
                                        <p:tgtEl>
                                          <p:spTgt spid="12"/>
                                        </p:tgtEl>
                                        <p:attrNameLst>
                                          <p:attrName>ppt_y</p:attrName>
                                        </p:attrNameLst>
                                      </p:cBhvr>
                                      <p:tavLst>
                                        <p:tav tm="0">
                                          <p:val>
                                            <p:strVal val="ppt_y"/>
                                          </p:val>
                                        </p:tav>
                                        <p:tav tm="100000">
                                          <p:val>
                                            <p:strVal val="1+ppt_h/2"/>
                                          </p:val>
                                        </p:tav>
                                      </p:tavLst>
                                    </p:anim>
                                    <p:set>
                                      <p:cBhvr>
                                        <p:cTn id="33" dur="1" fill="hold">
                                          <p:stCondLst>
                                            <p:cond delay="499"/>
                                          </p:stCondLst>
                                        </p:cTn>
                                        <p:tgtEl>
                                          <p:spTgt spid="12"/>
                                        </p:tgtEl>
                                        <p:attrNameLst>
                                          <p:attrName>style.visibility</p:attrName>
                                        </p:attrNameLst>
                                      </p:cBhvr>
                                      <p:to>
                                        <p:strVal val="hidden"/>
                                      </p:to>
                                    </p:set>
                                  </p:childTnLst>
                                </p:cTn>
                              </p:par>
                            </p:childTnLst>
                          </p:cTn>
                        </p:par>
                      </p:childTnLst>
                    </p:cTn>
                  </p:par>
                </p:childTnLst>
              </p:cTn>
              <p:nextCondLst>
                <p:cond evt="onClick" delay="0">
                  <p:tgtEl>
                    <p:spTgt spid="11"/>
                  </p:tgtEl>
                </p:cond>
              </p:nextCondLst>
            </p:seq>
          </p:childTnLst>
        </p:cTn>
      </p:par>
    </p:tnLst>
    <p:bldLst>
      <p:bldP spid="3" grpId="0" animBg="1"/>
      <p:bldP spid="4" grpId="0" animBg="1"/>
      <p:bldP spid="5" grpId="0" animBg="1"/>
      <p:bldP spid="6" grpId="0" animBg="1"/>
      <p:bldP spid="1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1139" name="Picture 3"/>
          <p:cNvPicPr>
            <a:picLocks noChangeAspect="1" noChangeArrowheads="1"/>
          </p:cNvPicPr>
          <p:nvPr/>
        </p:nvPicPr>
        <p:blipFill>
          <a:blip r:embed="rId2"/>
          <a:srcRect/>
          <a:stretch>
            <a:fillRect/>
          </a:stretch>
        </p:blipFill>
        <p:spPr bwMode="auto">
          <a:xfrm>
            <a:off x="500034" y="1214423"/>
            <a:ext cx="8215370" cy="571504"/>
          </a:xfrm>
          <a:prstGeom prst="round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1140" name="Picture 4"/>
          <p:cNvPicPr>
            <a:picLocks noChangeAspect="1" noChangeArrowheads="1"/>
          </p:cNvPicPr>
          <p:nvPr/>
        </p:nvPicPr>
        <p:blipFill>
          <a:blip r:embed="rId3"/>
          <a:srcRect/>
          <a:stretch>
            <a:fillRect/>
          </a:stretch>
        </p:blipFill>
        <p:spPr bwMode="auto">
          <a:xfrm>
            <a:off x="1214414" y="2428868"/>
            <a:ext cx="1143009" cy="714380"/>
          </a:xfrm>
          <a:prstGeom prst="round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1141" name="Picture 5"/>
          <p:cNvPicPr>
            <a:picLocks noChangeAspect="1" noChangeArrowheads="1"/>
          </p:cNvPicPr>
          <p:nvPr/>
        </p:nvPicPr>
        <p:blipFill>
          <a:blip r:embed="rId4"/>
          <a:srcRect/>
          <a:stretch>
            <a:fillRect/>
          </a:stretch>
        </p:blipFill>
        <p:spPr bwMode="auto">
          <a:xfrm>
            <a:off x="2832853" y="2428868"/>
            <a:ext cx="1096205" cy="714380"/>
          </a:xfrm>
          <a:prstGeom prst="round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1142" name="Picture 6"/>
          <p:cNvPicPr>
            <a:picLocks noChangeAspect="1" noChangeArrowheads="1"/>
          </p:cNvPicPr>
          <p:nvPr/>
        </p:nvPicPr>
        <p:blipFill>
          <a:blip r:embed="rId5"/>
          <a:srcRect/>
          <a:stretch>
            <a:fillRect/>
          </a:stretch>
        </p:blipFill>
        <p:spPr bwMode="auto">
          <a:xfrm>
            <a:off x="4412949" y="2428868"/>
            <a:ext cx="1159183" cy="714380"/>
          </a:xfrm>
          <a:prstGeom prst="round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1143" name="Picture 7"/>
          <p:cNvPicPr>
            <a:picLocks noChangeAspect="1" noChangeArrowheads="1"/>
          </p:cNvPicPr>
          <p:nvPr/>
        </p:nvPicPr>
        <p:blipFill>
          <a:blip r:embed="rId6"/>
          <a:srcRect/>
          <a:stretch>
            <a:fillRect/>
          </a:stretch>
        </p:blipFill>
        <p:spPr bwMode="auto">
          <a:xfrm>
            <a:off x="6143636" y="2428868"/>
            <a:ext cx="1143008" cy="714380"/>
          </a:xfrm>
          <a:prstGeom prst="round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7" name="Rounded Rectangle 6">
            <a:hlinkClick r:id="rId7" action="ppaction://hlinksldjump"/>
          </p:cNvPr>
          <p:cNvSpPr/>
          <p:nvPr/>
        </p:nvSpPr>
        <p:spPr>
          <a:xfrm>
            <a:off x="4572000" y="6357958"/>
            <a:ext cx="4572000"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solidFill>
                  <a:schemeClr val="tx1"/>
                </a:solidFill>
                <a:latin typeface="Times New Roman" pitchFamily="18" charset="0"/>
                <a:cs typeface="Times New Roman" pitchFamily="18" charset="0"/>
              </a:rPr>
              <a:t>Mở</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ghép</a:t>
            </a:r>
            <a:endParaRPr lang="en-US" dirty="0">
              <a:solidFill>
                <a:schemeClr val="tx1"/>
              </a:solidFill>
              <a:latin typeface="Times New Roman" pitchFamily="18" charset="0"/>
              <a:cs typeface="Times New Roman" pitchFamily="18" charset="0"/>
            </a:endParaRPr>
          </a:p>
        </p:txBody>
      </p:sp>
      <p:sp>
        <p:nvSpPr>
          <p:cNvPr id="8" name="Oval 7"/>
          <p:cNvSpPr/>
          <p:nvPr/>
        </p:nvSpPr>
        <p:spPr>
          <a:xfrm>
            <a:off x="2714612" y="2428868"/>
            <a:ext cx="642942" cy="6429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0" y="6357958"/>
            <a:ext cx="4572000"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latin typeface="Times New Roman" pitchFamily="18" charset="0"/>
                <a:cs typeface="Times New Roman" pitchFamily="18" charset="0"/>
              </a:rPr>
              <a:t>Đáp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án</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childTnLst>
        </p:cTn>
      </p:par>
    </p:tnLst>
    <p:bldLst>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2"/>
          <p:cNvPicPr>
            <a:picLocks noChangeAspect="1" noChangeArrowheads="1"/>
          </p:cNvPicPr>
          <p:nvPr/>
        </p:nvPicPr>
        <p:blipFill>
          <a:blip r:embed="rId2"/>
          <a:srcRect/>
          <a:stretch>
            <a:fillRect/>
          </a:stretch>
        </p:blipFill>
        <p:spPr bwMode="auto">
          <a:xfrm>
            <a:off x="428596" y="642917"/>
            <a:ext cx="8358246" cy="967797"/>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2164" name="Picture 4"/>
          <p:cNvPicPr>
            <a:picLocks noChangeAspect="1" noChangeArrowheads="1"/>
          </p:cNvPicPr>
          <p:nvPr/>
        </p:nvPicPr>
        <p:blipFill>
          <a:blip r:embed="rId3"/>
          <a:srcRect/>
          <a:stretch>
            <a:fillRect/>
          </a:stretch>
        </p:blipFill>
        <p:spPr bwMode="auto">
          <a:xfrm>
            <a:off x="3143240" y="3042044"/>
            <a:ext cx="2143140" cy="667630"/>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2165" name="Picture 5"/>
          <p:cNvPicPr>
            <a:picLocks noChangeAspect="1" noChangeArrowheads="1"/>
          </p:cNvPicPr>
          <p:nvPr/>
        </p:nvPicPr>
        <p:blipFill>
          <a:blip r:embed="rId4"/>
          <a:srcRect/>
          <a:stretch>
            <a:fillRect/>
          </a:stretch>
        </p:blipFill>
        <p:spPr bwMode="auto">
          <a:xfrm>
            <a:off x="3143240" y="3970738"/>
            <a:ext cx="2143140" cy="714380"/>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2166" name="Picture 6"/>
          <p:cNvPicPr>
            <a:picLocks noChangeAspect="1" noChangeArrowheads="1"/>
          </p:cNvPicPr>
          <p:nvPr/>
        </p:nvPicPr>
        <p:blipFill>
          <a:blip r:embed="rId5"/>
          <a:srcRect/>
          <a:stretch>
            <a:fillRect/>
          </a:stretch>
        </p:blipFill>
        <p:spPr bwMode="auto">
          <a:xfrm>
            <a:off x="3143240" y="4970870"/>
            <a:ext cx="2143140" cy="744146"/>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2167" name="Picture 7"/>
          <p:cNvPicPr>
            <a:picLocks noChangeAspect="1" noChangeArrowheads="1"/>
          </p:cNvPicPr>
          <p:nvPr/>
        </p:nvPicPr>
        <p:blipFill>
          <a:blip r:embed="rId6"/>
          <a:srcRect/>
          <a:stretch>
            <a:fillRect/>
          </a:stretch>
        </p:blipFill>
        <p:spPr bwMode="auto">
          <a:xfrm>
            <a:off x="3143240" y="2113350"/>
            <a:ext cx="2143140" cy="672708"/>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7" name="Rounded Rectangle 6">
            <a:hlinkClick r:id="rId7" action="ppaction://hlinksldjump"/>
          </p:cNvPr>
          <p:cNvSpPr/>
          <p:nvPr/>
        </p:nvSpPr>
        <p:spPr>
          <a:xfrm>
            <a:off x="4572000" y="6357958"/>
            <a:ext cx="4572000"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solidFill>
                  <a:schemeClr val="tx1"/>
                </a:solidFill>
                <a:latin typeface="Times New Roman" pitchFamily="18" charset="0"/>
                <a:cs typeface="Times New Roman" pitchFamily="18" charset="0"/>
              </a:rPr>
              <a:t>Mở</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ghép</a:t>
            </a:r>
            <a:endParaRPr lang="en-US" dirty="0">
              <a:solidFill>
                <a:schemeClr val="tx1"/>
              </a:solidFill>
              <a:latin typeface="Times New Roman" pitchFamily="18" charset="0"/>
              <a:cs typeface="Times New Roman" pitchFamily="18" charset="0"/>
            </a:endParaRPr>
          </a:p>
        </p:txBody>
      </p:sp>
      <p:sp>
        <p:nvSpPr>
          <p:cNvPr id="8" name="Oval 7"/>
          <p:cNvSpPr/>
          <p:nvPr/>
        </p:nvSpPr>
        <p:spPr>
          <a:xfrm>
            <a:off x="2967026" y="2071678"/>
            <a:ext cx="642942" cy="6429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0" y="6357958"/>
            <a:ext cx="4572000"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latin typeface="Times New Roman" pitchFamily="18" charset="0"/>
                <a:cs typeface="Times New Roman" pitchFamily="18" charset="0"/>
              </a:rPr>
              <a:t>Đáp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án</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childTnLst>
        </p:cTn>
      </p:par>
    </p:tnLst>
    <p:bldLst>
      <p:bldP spid="8"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3186" name="Picture 2"/>
          <p:cNvPicPr>
            <a:picLocks noChangeAspect="1" noChangeArrowheads="1"/>
          </p:cNvPicPr>
          <p:nvPr/>
        </p:nvPicPr>
        <p:blipFill>
          <a:blip r:embed="rId2"/>
          <a:srcRect/>
          <a:stretch>
            <a:fillRect/>
          </a:stretch>
        </p:blipFill>
        <p:spPr bwMode="auto">
          <a:xfrm>
            <a:off x="428596" y="571479"/>
            <a:ext cx="8600260" cy="648327"/>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3187" name="Picture 3"/>
          <p:cNvPicPr>
            <a:picLocks noChangeAspect="1" noChangeArrowheads="1"/>
          </p:cNvPicPr>
          <p:nvPr/>
        </p:nvPicPr>
        <p:blipFill>
          <a:blip r:embed="rId3"/>
          <a:srcRect/>
          <a:stretch>
            <a:fillRect/>
          </a:stretch>
        </p:blipFill>
        <p:spPr bwMode="auto">
          <a:xfrm>
            <a:off x="3000364" y="1714487"/>
            <a:ext cx="2143140" cy="732697"/>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3188" name="Picture 4"/>
          <p:cNvPicPr>
            <a:picLocks noChangeAspect="1" noChangeArrowheads="1"/>
          </p:cNvPicPr>
          <p:nvPr/>
        </p:nvPicPr>
        <p:blipFill>
          <a:blip r:embed="rId4"/>
          <a:srcRect/>
          <a:stretch>
            <a:fillRect/>
          </a:stretch>
        </p:blipFill>
        <p:spPr bwMode="auto">
          <a:xfrm>
            <a:off x="3000364" y="2681284"/>
            <a:ext cx="2118528" cy="747716"/>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3190" name="Picture 6"/>
          <p:cNvPicPr>
            <a:picLocks noChangeAspect="1" noChangeArrowheads="1"/>
          </p:cNvPicPr>
          <p:nvPr/>
        </p:nvPicPr>
        <p:blipFill>
          <a:blip r:embed="rId5"/>
          <a:srcRect/>
          <a:stretch>
            <a:fillRect/>
          </a:stretch>
        </p:blipFill>
        <p:spPr bwMode="auto">
          <a:xfrm>
            <a:off x="3000364" y="3643315"/>
            <a:ext cx="2143140" cy="807508"/>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3191" name="Picture 7"/>
          <p:cNvPicPr>
            <a:picLocks noChangeAspect="1" noChangeArrowheads="1"/>
          </p:cNvPicPr>
          <p:nvPr/>
        </p:nvPicPr>
        <p:blipFill>
          <a:blip r:embed="rId6"/>
          <a:srcRect/>
          <a:stretch>
            <a:fillRect/>
          </a:stretch>
        </p:blipFill>
        <p:spPr bwMode="auto">
          <a:xfrm>
            <a:off x="3000364" y="4643446"/>
            <a:ext cx="2143140" cy="714380"/>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7" name="Rounded Rectangle 6">
            <a:hlinkClick r:id="rId7" action="ppaction://hlinksldjump"/>
          </p:cNvPr>
          <p:cNvSpPr/>
          <p:nvPr/>
        </p:nvSpPr>
        <p:spPr>
          <a:xfrm>
            <a:off x="4572000" y="6357958"/>
            <a:ext cx="4572000"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solidFill>
                  <a:schemeClr val="tx1"/>
                </a:solidFill>
                <a:latin typeface="Times New Roman" pitchFamily="18" charset="0"/>
                <a:cs typeface="Times New Roman" pitchFamily="18" charset="0"/>
              </a:rPr>
              <a:t>Mở</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ghép</a:t>
            </a:r>
            <a:endParaRPr lang="en-US" dirty="0">
              <a:solidFill>
                <a:schemeClr val="tx1"/>
              </a:solidFill>
              <a:latin typeface="Times New Roman" pitchFamily="18" charset="0"/>
              <a:cs typeface="Times New Roman" pitchFamily="18" charset="0"/>
            </a:endParaRPr>
          </a:p>
        </p:txBody>
      </p:sp>
      <p:sp>
        <p:nvSpPr>
          <p:cNvPr id="8" name="Oval 7"/>
          <p:cNvSpPr/>
          <p:nvPr/>
        </p:nvSpPr>
        <p:spPr>
          <a:xfrm>
            <a:off x="2928926" y="3643314"/>
            <a:ext cx="642942" cy="6429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0" y="6357958"/>
            <a:ext cx="4572000"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latin typeface="Times New Roman" pitchFamily="18" charset="0"/>
                <a:cs typeface="Times New Roman" pitchFamily="18" charset="0"/>
              </a:rPr>
              <a:t>Đáp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án</a:t>
            </a:r>
            <a:endParaRPr lang="en-US"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4214" name="Picture 6"/>
          <p:cNvPicPr>
            <a:picLocks noChangeAspect="1" noChangeArrowheads="1"/>
          </p:cNvPicPr>
          <p:nvPr/>
        </p:nvPicPr>
        <p:blipFill>
          <a:blip r:embed="rId2"/>
          <a:srcRect/>
          <a:stretch>
            <a:fillRect/>
          </a:stretch>
        </p:blipFill>
        <p:spPr bwMode="auto">
          <a:xfrm>
            <a:off x="2857488" y="4429132"/>
            <a:ext cx="2479919" cy="642942"/>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7" name="Rounded Rectangle 6">
            <a:hlinkClick r:id="rId3" action="ppaction://hlinksldjump"/>
          </p:cNvPr>
          <p:cNvSpPr/>
          <p:nvPr/>
        </p:nvSpPr>
        <p:spPr>
          <a:xfrm>
            <a:off x="4572000" y="6357958"/>
            <a:ext cx="4572000"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dirty="0" err="1" smtClean="0">
                <a:solidFill>
                  <a:schemeClr val="tx1"/>
                </a:solidFill>
                <a:latin typeface="Times New Roman" pitchFamily="18" charset="0"/>
                <a:cs typeface="Times New Roman" pitchFamily="18" charset="0"/>
              </a:rPr>
              <a:t>Mở</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ghép</a:t>
            </a:r>
            <a:endParaRPr lang="en-US" dirty="0">
              <a:solidFill>
                <a:schemeClr val="tx1"/>
              </a:solidFill>
              <a:latin typeface="Times New Roman" pitchFamily="18" charset="0"/>
              <a:cs typeface="Times New Roman" pitchFamily="18" charset="0"/>
            </a:endParaRPr>
          </a:p>
        </p:txBody>
      </p:sp>
      <p:sp>
        <p:nvSpPr>
          <p:cNvPr id="9" name="Rounded Rectangle 8"/>
          <p:cNvSpPr/>
          <p:nvPr/>
        </p:nvSpPr>
        <p:spPr>
          <a:xfrm>
            <a:off x="0" y="6357958"/>
            <a:ext cx="4572000" cy="500042"/>
          </a:xfrm>
          <a:prstGeom prst="roundRect">
            <a:avLst/>
          </a:prstGeom>
          <a:solidFill>
            <a:schemeClr val="bg1"/>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solidFill>
                  <a:schemeClr val="tx1"/>
                </a:solidFill>
                <a:latin typeface="Times New Roman" pitchFamily="18" charset="0"/>
                <a:cs typeface="Times New Roman" pitchFamily="18" charset="0"/>
              </a:rPr>
              <a:t>Đáp</a:t>
            </a:r>
            <a:r>
              <a:rPr lang="en-US" dirty="0" smtClean="0">
                <a:solidFill>
                  <a:schemeClr val="tx1"/>
                </a:solidFill>
                <a:latin typeface="Times New Roman" pitchFamily="18" charset="0"/>
                <a:cs typeface="Times New Roman" pitchFamily="18" charset="0"/>
              </a:rPr>
              <a:t> </a:t>
            </a:r>
            <a:r>
              <a:rPr lang="en-US" dirty="0" err="1" smtClean="0">
                <a:solidFill>
                  <a:schemeClr val="tx1"/>
                </a:solidFill>
                <a:latin typeface="Times New Roman" pitchFamily="18" charset="0"/>
                <a:cs typeface="Times New Roman" pitchFamily="18" charset="0"/>
              </a:rPr>
              <a:t>án</a:t>
            </a:r>
            <a:endParaRPr lang="en-US" dirty="0">
              <a:solidFill>
                <a:schemeClr val="tx1"/>
              </a:solidFill>
              <a:latin typeface="Times New Roman" pitchFamily="18" charset="0"/>
              <a:cs typeface="Times New Roman" pitchFamily="18" charset="0"/>
            </a:endParaRPr>
          </a:p>
        </p:txBody>
      </p:sp>
      <p:pic>
        <p:nvPicPr>
          <p:cNvPr id="93186" name="Picture 2"/>
          <p:cNvPicPr>
            <a:picLocks noChangeAspect="1" noChangeArrowheads="1"/>
          </p:cNvPicPr>
          <p:nvPr/>
        </p:nvPicPr>
        <p:blipFill>
          <a:blip r:embed="rId4"/>
          <a:srcRect/>
          <a:stretch>
            <a:fillRect/>
          </a:stretch>
        </p:blipFill>
        <p:spPr bwMode="auto">
          <a:xfrm>
            <a:off x="285720" y="642918"/>
            <a:ext cx="8572560" cy="563639"/>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3187" name="Picture 3"/>
          <p:cNvPicPr>
            <a:picLocks noChangeAspect="1" noChangeArrowheads="1"/>
          </p:cNvPicPr>
          <p:nvPr/>
        </p:nvPicPr>
        <p:blipFill>
          <a:blip r:embed="rId5"/>
          <a:srcRect/>
          <a:stretch>
            <a:fillRect/>
          </a:stretch>
        </p:blipFill>
        <p:spPr bwMode="auto">
          <a:xfrm>
            <a:off x="2857488" y="1624003"/>
            <a:ext cx="1796783" cy="590551"/>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3189" name="Picture 5"/>
          <p:cNvPicPr>
            <a:picLocks noChangeAspect="1" noChangeArrowheads="1"/>
          </p:cNvPicPr>
          <p:nvPr/>
        </p:nvPicPr>
        <p:blipFill>
          <a:blip r:embed="rId6"/>
          <a:srcRect/>
          <a:stretch>
            <a:fillRect/>
          </a:stretch>
        </p:blipFill>
        <p:spPr bwMode="auto">
          <a:xfrm>
            <a:off x="2857488" y="3500438"/>
            <a:ext cx="3286149" cy="598747"/>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pic>
        <p:nvPicPr>
          <p:cNvPr id="93190" name="Picture 6"/>
          <p:cNvPicPr>
            <a:picLocks noChangeAspect="1" noChangeArrowheads="1"/>
          </p:cNvPicPr>
          <p:nvPr/>
        </p:nvPicPr>
        <p:blipFill>
          <a:blip r:embed="rId7"/>
          <a:srcRect/>
          <a:stretch>
            <a:fillRect/>
          </a:stretch>
        </p:blipFill>
        <p:spPr bwMode="auto">
          <a:xfrm>
            <a:off x="2857488" y="2500306"/>
            <a:ext cx="1764352" cy="642942"/>
          </a:xfrm>
          <a:prstGeom prst="rect">
            <a:avLst/>
          </a:prstGeom>
          <a:noFill/>
          <a:ln w="9525">
            <a:noFill/>
            <a:miter lim="800000"/>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8" name="Oval 7"/>
          <p:cNvSpPr/>
          <p:nvPr/>
        </p:nvSpPr>
        <p:spPr>
          <a:xfrm>
            <a:off x="2857488" y="2500306"/>
            <a:ext cx="642942" cy="6429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9"/>
                    </p:tgtEl>
                  </p:cond>
                </p:stCondLst>
                <p:endSync evt="end" delay="0">
                  <p:rtn val="all"/>
                </p:endSync>
                <p:childTnLst>
                  <p:par>
                    <p:cTn id="3" fill="hold">
                      <p:stCondLst>
                        <p:cond delay="0"/>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nextCondLst>
                <p:cond evt="onClick" delay="0">
                  <p:tgtEl>
                    <p:spTgt spid="9"/>
                  </p:tgtEl>
                </p:cond>
              </p:nextCondLst>
            </p:seq>
          </p:childTnLst>
        </p:cTn>
      </p:par>
    </p:tnLst>
    <p:bldLst>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nvSpPr>
        <p:spPr bwMode="auto">
          <a:xfrm>
            <a:off x="395536" y="1124745"/>
            <a:ext cx="8363272" cy="1512168"/>
          </a:xfrm>
          <a:prstGeom prst="rect">
            <a:avLst/>
          </a:prstGeom>
          <a:ln/>
          <a:extLst/>
        </p:spPr>
        <p:style>
          <a:lnRef idx="1">
            <a:schemeClr val="accent5"/>
          </a:lnRef>
          <a:fillRef idx="2">
            <a:schemeClr val="accent5"/>
          </a:fillRef>
          <a:effectRef idx="1">
            <a:schemeClr val="accent5"/>
          </a:effectRef>
          <a:fontRef idx="minor">
            <a:schemeClr val="dk1"/>
          </a:fontRef>
        </p:style>
        <p:txBody>
          <a:bodyPr vert="horz" wrap="square" lIns="91433" tIns="45716" rIns="91433" bIns="45716" numCol="1" anchor="ctr" anchorCtr="0" compatLnSpc="1">
            <a:prstTxWarp prst="textNoShape">
              <a:avLst/>
            </a:prstTxWarp>
          </a:bodyPr>
          <a:lst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a:lstStyle>
          <a:p>
            <a:r>
              <a:rPr lang="en-US" sz="4000" b="1" dirty="0">
                <a:latin typeface="Times New Roman" pitchFamily="18" charset="0"/>
              </a:rPr>
              <a:t>CHƯƠNG </a:t>
            </a:r>
            <a:r>
              <a:rPr lang="en-US" sz="4000" b="1" dirty="0" smtClean="0">
                <a:latin typeface="Times New Roman" pitchFamily="18" charset="0"/>
              </a:rPr>
              <a:t>III</a:t>
            </a:r>
            <a:endParaRPr lang="en-US" sz="4000" b="1" dirty="0">
              <a:latin typeface="Times New Roman" pitchFamily="18" charset="0"/>
            </a:endParaRPr>
          </a:p>
          <a:p>
            <a:r>
              <a:rPr lang="en-US" sz="4000" b="1" dirty="0">
                <a:latin typeface="Times New Roman" pitchFamily="18" charset="0"/>
              </a:rPr>
              <a:t> </a:t>
            </a:r>
            <a:r>
              <a:rPr lang="en-US" sz="3400" b="1" dirty="0">
                <a:latin typeface="Times New Roman" pitchFamily="18" charset="0"/>
              </a:rPr>
              <a:t>PHƯƠNG </a:t>
            </a:r>
            <a:r>
              <a:rPr lang="en-US" sz="3400" b="1" dirty="0" smtClean="0">
                <a:latin typeface="Times New Roman" pitchFamily="18" charset="0"/>
              </a:rPr>
              <a:t>TRÌNH - </a:t>
            </a:r>
            <a:r>
              <a:rPr lang="en-US" sz="3400" b="1" dirty="0">
                <a:latin typeface="Times New Roman" pitchFamily="18" charset="0"/>
              </a:rPr>
              <a:t>HỆ PHƯƠNG TRÌNH</a:t>
            </a:r>
          </a:p>
        </p:txBody>
      </p:sp>
      <p:sp>
        <p:nvSpPr>
          <p:cNvPr id="7" name="Rectangle 6"/>
          <p:cNvSpPr/>
          <p:nvPr/>
        </p:nvSpPr>
        <p:spPr>
          <a:xfrm>
            <a:off x="395536" y="3105835"/>
            <a:ext cx="8208912" cy="1569652"/>
          </a:xfrm>
          <a:prstGeom prst="rect">
            <a:avLst/>
          </a:prstGeom>
          <a:solidFill>
            <a:srgbClr val="92D050"/>
          </a:solidFill>
        </p:spPr>
        <p:txBody>
          <a:bodyPr wrap="square" lIns="91433" tIns="45716" rIns="91433" bIns="45716">
            <a:spAutoFit/>
          </a:bodyPr>
          <a:lstStyle/>
          <a:p>
            <a:pPr algn="ctr">
              <a:buFontTx/>
              <a:buNone/>
            </a:pPr>
            <a:r>
              <a:rPr lang="en-US" sz="3200" b="1" dirty="0" smtClean="0">
                <a:solidFill>
                  <a:srgbClr val="FF0000"/>
                </a:solidFill>
                <a:latin typeface="Times New Roman" pitchFamily="18" charset="0"/>
              </a:rPr>
              <a:t>TIẾT </a:t>
            </a:r>
            <a:r>
              <a:rPr lang="vi-VN" sz="3200" b="1" dirty="0" smtClean="0">
                <a:solidFill>
                  <a:srgbClr val="FF0000"/>
                </a:solidFill>
                <a:latin typeface="Times New Roman" pitchFamily="18" charset="0"/>
              </a:rPr>
              <a:t>22</a:t>
            </a:r>
            <a:r>
              <a:rPr lang="en-US" sz="3200" b="1" dirty="0" smtClean="0">
                <a:solidFill>
                  <a:srgbClr val="FF0000"/>
                </a:solidFill>
                <a:latin typeface="Times New Roman" pitchFamily="18" charset="0"/>
              </a:rPr>
              <a:t>. BÀI </a:t>
            </a:r>
            <a:r>
              <a:rPr lang="vi-VN" sz="3200" b="1" dirty="0" smtClean="0">
                <a:solidFill>
                  <a:srgbClr val="FF0000"/>
                </a:solidFill>
                <a:latin typeface="Times New Roman" pitchFamily="18" charset="0"/>
              </a:rPr>
              <a:t>2</a:t>
            </a:r>
            <a:r>
              <a:rPr lang="en-US" sz="3200" b="1" dirty="0" smtClean="0">
                <a:solidFill>
                  <a:srgbClr val="FF0000"/>
                </a:solidFill>
                <a:latin typeface="Times New Roman" pitchFamily="18" charset="0"/>
              </a:rPr>
              <a:t>.</a:t>
            </a:r>
          </a:p>
          <a:p>
            <a:pPr algn="ctr">
              <a:buFontTx/>
              <a:buNone/>
            </a:pPr>
            <a:r>
              <a:rPr lang="vi-VN" sz="3200" b="1" dirty="0" smtClean="0">
                <a:solidFill>
                  <a:srgbClr val="FF0000"/>
                </a:solidFill>
                <a:latin typeface="Times New Roman" pitchFamily="18" charset="0"/>
              </a:rPr>
              <a:t>PHƯƠNG TRÌNH QUY VỀ PHƯƠNG TRÌNH BẬC NHẤT, BẬC HAI</a:t>
            </a:r>
            <a:endParaRPr lang="en-US" sz="3200" b="1" dirty="0">
              <a:solidFill>
                <a:srgbClr val="FF0000"/>
              </a:solidFill>
              <a:latin typeface="Times New Roman" pitchFamily="18" charset="0"/>
            </a:endParaRPr>
          </a:p>
        </p:txBody>
      </p:sp>
    </p:spTree>
    <p:extLst>
      <p:ext uri="{BB962C8B-B14F-4D97-AF65-F5344CB8AC3E}">
        <p14:creationId xmlns:p14="http://schemas.microsoft.com/office/powerpoint/2010/main" val="30991898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4"/>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00" name="Rectangle 5"/>
          <p:cNvSpPr>
            <a:spLocks noChangeArrowheads="1"/>
          </p:cNvSpPr>
          <p:nvPr/>
        </p:nvSpPr>
        <p:spPr bwMode="auto">
          <a:xfrm>
            <a:off x="323850" y="333375"/>
            <a:ext cx="3276600" cy="6099175"/>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sp>
        <p:nvSpPr>
          <p:cNvPr id="4101" name="Rectangle 6"/>
          <p:cNvSpPr>
            <a:spLocks noChangeArrowheads="1"/>
          </p:cNvSpPr>
          <p:nvPr/>
        </p:nvSpPr>
        <p:spPr bwMode="auto">
          <a:xfrm>
            <a:off x="4191000" y="381000"/>
            <a:ext cx="4495800" cy="914400"/>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sp>
        <p:nvSpPr>
          <p:cNvPr id="4102" name="Rectangle 7"/>
          <p:cNvSpPr>
            <a:spLocks noChangeArrowheads="1"/>
          </p:cNvSpPr>
          <p:nvPr/>
        </p:nvSpPr>
        <p:spPr bwMode="auto">
          <a:xfrm>
            <a:off x="5638800" y="6248400"/>
            <a:ext cx="1752600" cy="304800"/>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graphicFrame>
        <p:nvGraphicFramePr>
          <p:cNvPr id="4098" name="Object 2"/>
          <p:cNvGraphicFramePr>
            <a:graphicFrameLocks noChangeAspect="1"/>
          </p:cNvGraphicFramePr>
          <p:nvPr/>
        </p:nvGraphicFramePr>
        <p:xfrm>
          <a:off x="838200" y="457200"/>
          <a:ext cx="2457450" cy="1819275"/>
        </p:xfrm>
        <a:graphic>
          <a:graphicData uri="http://schemas.openxmlformats.org/presentationml/2006/ole">
            <mc:AlternateContent xmlns:mc="http://schemas.openxmlformats.org/markup-compatibility/2006">
              <mc:Choice xmlns:v="urn:schemas-microsoft-com:vml" Requires="v">
                <p:oleObj spid="_x0000_s91139" name="PBrush" r:id="rId4" imgW="2457143" imgH="1819529" progId="PBrush">
                  <p:embed/>
                </p:oleObj>
              </mc:Choice>
              <mc:Fallback>
                <p:oleObj name="PBrush" r:id="rId4" imgW="2457143" imgH="1819529" progId="PBrush">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8200" y="457200"/>
                        <a:ext cx="245745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106" name="Rectangle 23"/>
          <p:cNvSpPr>
            <a:spLocks noChangeArrowheads="1"/>
          </p:cNvSpPr>
          <p:nvPr/>
        </p:nvSpPr>
        <p:spPr bwMode="auto">
          <a:xfrm>
            <a:off x="4140200" y="1989138"/>
            <a:ext cx="4608513" cy="3940192"/>
          </a:xfrm>
          <a:prstGeom prst="rect">
            <a:avLst/>
          </a:prstGeom>
          <a:solidFill>
            <a:schemeClr val="bg1"/>
          </a:solidFill>
          <a:ln w="9525">
            <a:noFill/>
            <a:miter lim="800000"/>
            <a:headEnd/>
            <a:tailEnd/>
          </a:ln>
        </p:spPr>
        <p:txBody>
          <a:bodyPr wrap="none" anchor="ctr"/>
          <a:lstStyle/>
          <a:p>
            <a:endParaRPr lang="en-US">
              <a:latin typeface="Calibri" pitchFamily="34" charset="0"/>
            </a:endParaRPr>
          </a:p>
        </p:txBody>
      </p:sp>
      <p:sp>
        <p:nvSpPr>
          <p:cNvPr id="4107" name="Text Box 24"/>
          <p:cNvSpPr txBox="1">
            <a:spLocks noChangeArrowheads="1"/>
          </p:cNvSpPr>
          <p:nvPr/>
        </p:nvSpPr>
        <p:spPr bwMode="auto">
          <a:xfrm>
            <a:off x="4211638" y="981075"/>
            <a:ext cx="4681537" cy="584775"/>
          </a:xfrm>
          <a:prstGeom prst="rect">
            <a:avLst/>
          </a:prstGeom>
          <a:noFill/>
          <a:ln w="9525">
            <a:noFill/>
            <a:miter lim="800000"/>
            <a:headEnd/>
            <a:tailEnd/>
          </a:ln>
        </p:spPr>
        <p:txBody>
          <a:bodyPr>
            <a:spAutoFit/>
          </a:bodyPr>
          <a:lstStyle/>
          <a:p>
            <a:pPr algn="ctr">
              <a:spcBef>
                <a:spcPct val="50000"/>
              </a:spcBef>
            </a:pPr>
            <a:r>
              <a:rPr lang="vi-VN" sz="3200" b="1" u="sng" dirty="0" smtClean="0">
                <a:solidFill>
                  <a:srgbClr val="0000FF"/>
                </a:solidFill>
                <a:latin typeface="+mj-lt"/>
              </a:rPr>
              <a:t>Hướng dẫn </a:t>
            </a:r>
            <a:r>
              <a:rPr lang="en-US" sz="3200" b="1" u="sng" dirty="0" err="1" smtClean="0">
                <a:solidFill>
                  <a:srgbClr val="0000FF"/>
                </a:solidFill>
                <a:latin typeface="Times New Roman" pitchFamily="18" charset="0"/>
                <a:cs typeface="Times New Roman" pitchFamily="18" charset="0"/>
              </a:rPr>
              <a:t>về</a:t>
            </a:r>
            <a:r>
              <a:rPr lang="en-US" sz="3200" b="1" u="sng" dirty="0" smtClean="0">
                <a:solidFill>
                  <a:srgbClr val="0000FF"/>
                </a:solidFill>
                <a:latin typeface="Times New Roman" pitchFamily="18" charset="0"/>
                <a:cs typeface="Times New Roman" pitchFamily="18" charset="0"/>
              </a:rPr>
              <a:t> </a:t>
            </a:r>
            <a:r>
              <a:rPr lang="en-US" sz="3200" b="1" u="sng" dirty="0" err="1">
                <a:solidFill>
                  <a:srgbClr val="0000FF"/>
                </a:solidFill>
                <a:latin typeface="Times New Roman" pitchFamily="18" charset="0"/>
                <a:cs typeface="Times New Roman" pitchFamily="18" charset="0"/>
              </a:rPr>
              <a:t>nhà</a:t>
            </a:r>
            <a:endParaRPr lang="en-US" sz="3200" b="1" u="sng" dirty="0">
              <a:solidFill>
                <a:srgbClr val="0000FF"/>
              </a:solidFill>
              <a:latin typeface="Times New Roman" pitchFamily="18" charset="0"/>
              <a:cs typeface="Times New Roman" pitchFamily="18" charset="0"/>
            </a:endParaRPr>
          </a:p>
        </p:txBody>
      </p:sp>
      <p:sp>
        <p:nvSpPr>
          <p:cNvPr id="4108" name="Text Box 25"/>
          <p:cNvSpPr txBox="1">
            <a:spLocks noChangeArrowheads="1"/>
          </p:cNvSpPr>
          <p:nvPr/>
        </p:nvSpPr>
        <p:spPr bwMode="auto">
          <a:xfrm>
            <a:off x="4500563" y="1989138"/>
            <a:ext cx="4032250" cy="1569660"/>
          </a:xfrm>
          <a:prstGeom prst="rect">
            <a:avLst/>
          </a:prstGeom>
          <a:noFill/>
          <a:ln w="9525">
            <a:noFill/>
            <a:miter lim="800000"/>
            <a:headEnd/>
            <a:tailEnd/>
          </a:ln>
        </p:spPr>
        <p:txBody>
          <a:bodyPr>
            <a:spAutoFit/>
          </a:bodyPr>
          <a:lstStyle/>
          <a:p>
            <a:pPr algn="just">
              <a:spcBef>
                <a:spcPct val="50000"/>
              </a:spcBef>
            </a:pPr>
            <a:r>
              <a:rPr lang="en-US" sz="3200" dirty="0" smtClean="0">
                <a:solidFill>
                  <a:srgbClr val="0000FF"/>
                </a:solidFill>
                <a:latin typeface="Times New Roman" pitchFamily="18" charset="0"/>
                <a:cs typeface="Times New Roman" pitchFamily="18" charset="0"/>
              </a:rPr>
              <a:t>- </a:t>
            </a:r>
            <a:r>
              <a:rPr lang="vi-VN" sz="3200" dirty="0" smtClean="0">
                <a:solidFill>
                  <a:srgbClr val="0000FF"/>
                </a:solidFill>
                <a:latin typeface="Times New Roman" pitchFamily="18" charset="0"/>
                <a:cs typeface="Times New Roman" pitchFamily="18" charset="0"/>
              </a:rPr>
              <a:t>Soạn phần phương trình chứa ẩn trong giá trị tuyệt đối.</a:t>
            </a:r>
            <a:endParaRPr lang="en-US" sz="3200" dirty="0">
              <a:solidFill>
                <a:srgbClr val="0000FF"/>
              </a:solidFill>
              <a:latin typeface="Times New Roman" pitchFamily="18" charset="0"/>
              <a:cs typeface="Times New Roman" pitchFamily="18" charset="0"/>
            </a:endParaRPr>
          </a:p>
        </p:txBody>
      </p:sp>
      <p:sp>
        <p:nvSpPr>
          <p:cNvPr id="4109" name="Text Box 26"/>
          <p:cNvSpPr txBox="1">
            <a:spLocks noChangeArrowheads="1"/>
          </p:cNvSpPr>
          <p:nvPr/>
        </p:nvSpPr>
        <p:spPr bwMode="auto">
          <a:xfrm>
            <a:off x="4500562" y="3857628"/>
            <a:ext cx="4032250" cy="1077218"/>
          </a:xfrm>
          <a:prstGeom prst="rect">
            <a:avLst/>
          </a:prstGeom>
          <a:noFill/>
          <a:ln w="9525">
            <a:noFill/>
            <a:miter lim="800000"/>
            <a:headEnd/>
            <a:tailEnd/>
          </a:ln>
        </p:spPr>
        <p:txBody>
          <a:bodyPr>
            <a:spAutoFit/>
          </a:bodyPr>
          <a:lstStyle/>
          <a:p>
            <a:pPr algn="just">
              <a:spcBef>
                <a:spcPct val="50000"/>
              </a:spcBef>
            </a:pPr>
            <a:r>
              <a:rPr lang="en-US" sz="3200" dirty="0" smtClean="0">
                <a:solidFill>
                  <a:srgbClr val="0000FF"/>
                </a:solidFill>
                <a:latin typeface="Times New Roman" pitchFamily="18" charset="0"/>
                <a:cs typeface="Times New Roman" pitchFamily="18" charset="0"/>
              </a:rPr>
              <a:t>- </a:t>
            </a:r>
            <a:r>
              <a:rPr lang="vi-VN" sz="3200" dirty="0" smtClean="0">
                <a:solidFill>
                  <a:srgbClr val="0000FF"/>
                </a:solidFill>
                <a:latin typeface="Times New Roman" pitchFamily="18" charset="0"/>
                <a:cs typeface="Times New Roman" pitchFamily="18" charset="0"/>
              </a:rPr>
              <a:t>Làm bài tập 7,8 trong sgk</a:t>
            </a:r>
            <a:endParaRPr lang="en-US" sz="3200" dirty="0">
              <a:solidFill>
                <a:srgbClr val="0000FF"/>
              </a:solidFill>
              <a:latin typeface="Times New Roman" pitchFamily="18" charset="0"/>
              <a:cs typeface="Times New Roman" pitchFamily="18" charset="0"/>
            </a:endParaRPr>
          </a:p>
        </p:txBody>
      </p:sp>
    </p:spTree>
    <p:extLst>
      <p:ext uri="{BB962C8B-B14F-4D97-AF65-F5344CB8AC3E}">
        <p14:creationId xmlns:p14="http://schemas.microsoft.com/office/powerpoint/2010/main" val="2831522417"/>
      </p:ext>
    </p:extLst>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108"/>
                                        </p:tgtEl>
                                        <p:attrNameLst>
                                          <p:attrName>style.visibility</p:attrName>
                                        </p:attrNameLst>
                                      </p:cBhvr>
                                      <p:to>
                                        <p:strVal val="visible"/>
                                      </p:to>
                                    </p:set>
                                    <p:animEffect transition="in" filter="blinds(horizontal)">
                                      <p:cBhvr>
                                        <p:cTn id="7" dur="500"/>
                                        <p:tgtEl>
                                          <p:spTgt spid="410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4109"/>
                                        </p:tgtEl>
                                        <p:attrNameLst>
                                          <p:attrName>style.visibility</p:attrName>
                                        </p:attrNameLst>
                                      </p:cBhvr>
                                      <p:to>
                                        <p:strVal val="visible"/>
                                      </p:to>
                                    </p:set>
                                    <p:animEffect transition="in" filter="box(in)">
                                      <p:cBhvr>
                                        <p:cTn id="12" dur="500"/>
                                        <p:tgtEl>
                                          <p:spTgt spid="4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8" grpId="0"/>
      <p:bldP spid="410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1604" y="142852"/>
            <a:ext cx="7416780" cy="1143000"/>
          </a:xfrm>
        </p:spPr>
        <p:txBody>
          <a:bodyPr>
            <a:normAutofit/>
          </a:bodyPr>
          <a:lstStyle/>
          <a:p>
            <a:r>
              <a:rPr lang="vi-VN" sz="3200" b="1" dirty="0" smtClean="0">
                <a:solidFill>
                  <a:srgbClr val="FF0000"/>
                </a:solidFill>
              </a:rPr>
              <a:t>ÔN TẬP VỀ PHƯƠNG TRÌNH BẬC NHẤT, BẬC HAI</a:t>
            </a:r>
            <a:endParaRPr lang="en-US" sz="3200" b="1" dirty="0">
              <a:solidFill>
                <a:srgbClr val="FF0000"/>
              </a:solidFill>
            </a:endParaRPr>
          </a:p>
        </p:txBody>
      </p:sp>
      <p:sp>
        <p:nvSpPr>
          <p:cNvPr id="12" name="Rectangle 11"/>
          <p:cNvSpPr/>
          <p:nvPr/>
        </p:nvSpPr>
        <p:spPr>
          <a:xfrm>
            <a:off x="1672208" y="1643050"/>
            <a:ext cx="3685610" cy="523212"/>
          </a:xfrm>
          <a:prstGeom prst="rect">
            <a:avLst/>
          </a:prstGeom>
        </p:spPr>
        <p:txBody>
          <a:bodyPr wrap="none" lIns="91433" tIns="45716" rIns="91433" bIns="45716">
            <a:spAutoFit/>
          </a:bodyPr>
          <a:lstStyle/>
          <a:p>
            <a:r>
              <a:rPr lang="vi-VN" sz="2800" b="1" dirty="0">
                <a:solidFill>
                  <a:schemeClr val="tx2"/>
                </a:solidFill>
                <a:latin typeface="Times New Roman" pitchFamily="18" charset="0"/>
                <a:cs typeface="Times New Roman" pitchFamily="18" charset="0"/>
              </a:rPr>
              <a:t>Phương trình </a:t>
            </a:r>
            <a:r>
              <a:rPr lang="vi-VN" sz="2800" b="1" dirty="0" smtClean="0">
                <a:solidFill>
                  <a:schemeClr val="tx2"/>
                </a:solidFill>
                <a:latin typeface="Times New Roman" pitchFamily="18" charset="0"/>
                <a:cs typeface="Times New Roman" pitchFamily="18" charset="0"/>
              </a:rPr>
              <a:t>bậc nhất</a:t>
            </a:r>
            <a:endParaRPr lang="vi-VN" sz="2800" b="1" dirty="0">
              <a:solidFill>
                <a:schemeClr val="tx2"/>
              </a:solidFill>
              <a:latin typeface="Times New Roman" pitchFamily="18" charset="0"/>
              <a:cs typeface="Times New Roman" pitchFamily="18" charset="0"/>
            </a:endParaRPr>
          </a:p>
        </p:txBody>
      </p:sp>
      <p:sp>
        <p:nvSpPr>
          <p:cNvPr id="13" name="Rectangle 12"/>
          <p:cNvSpPr/>
          <p:nvPr/>
        </p:nvSpPr>
        <p:spPr>
          <a:xfrm>
            <a:off x="1643042" y="2285992"/>
            <a:ext cx="3464396" cy="523212"/>
          </a:xfrm>
          <a:prstGeom prst="rect">
            <a:avLst/>
          </a:prstGeom>
        </p:spPr>
        <p:txBody>
          <a:bodyPr wrap="none" lIns="91433" tIns="45716" rIns="91433" bIns="45716">
            <a:spAutoFit/>
          </a:bodyPr>
          <a:lstStyle/>
          <a:p>
            <a:r>
              <a:rPr lang="vi-VN" sz="2800" b="1" dirty="0" smtClean="0">
                <a:solidFill>
                  <a:schemeClr val="tx2"/>
                </a:solidFill>
                <a:latin typeface="Times New Roman" pitchFamily="18" charset="0"/>
                <a:cs typeface="Times New Roman" pitchFamily="18" charset="0"/>
              </a:rPr>
              <a:t>Phương trình bậc hai</a:t>
            </a:r>
            <a:endParaRPr lang="vi-VN" sz="2800" b="1" dirty="0">
              <a:solidFill>
                <a:schemeClr val="tx2"/>
              </a:solidFill>
              <a:latin typeface="Times New Roman" pitchFamily="18" charset="0"/>
              <a:cs typeface="Times New Roman" pitchFamily="18" charset="0"/>
            </a:endParaRPr>
          </a:p>
        </p:txBody>
      </p:sp>
      <p:sp>
        <p:nvSpPr>
          <p:cNvPr id="14" name="Rectangle 13"/>
          <p:cNvSpPr/>
          <p:nvPr/>
        </p:nvSpPr>
        <p:spPr>
          <a:xfrm>
            <a:off x="1643042" y="3071810"/>
            <a:ext cx="2150959" cy="523212"/>
          </a:xfrm>
          <a:prstGeom prst="rect">
            <a:avLst/>
          </a:prstGeom>
        </p:spPr>
        <p:txBody>
          <a:bodyPr wrap="none" lIns="91433" tIns="45716" rIns="91433" bIns="45716">
            <a:spAutoFit/>
          </a:bodyPr>
          <a:lstStyle/>
          <a:p>
            <a:r>
              <a:rPr lang="vi-VN" sz="2800" b="1" dirty="0" smtClean="0">
                <a:solidFill>
                  <a:schemeClr val="tx2"/>
                </a:solidFill>
                <a:latin typeface="Times New Roman" pitchFamily="18" charset="0"/>
                <a:cs typeface="Times New Roman" pitchFamily="18" charset="0"/>
              </a:rPr>
              <a:t>Định lí Vi -ét</a:t>
            </a:r>
            <a:endParaRPr lang="vi-VN" sz="2800" b="1" dirty="0">
              <a:solidFill>
                <a:schemeClr val="tx2"/>
              </a:solidFill>
              <a:latin typeface="Times New Roman" pitchFamily="18" charset="0"/>
              <a:cs typeface="Times New Roman" pitchFamily="18" charset="0"/>
            </a:endParaRPr>
          </a:p>
        </p:txBody>
      </p:sp>
      <p:sp>
        <p:nvSpPr>
          <p:cNvPr id="19" name="Hexagon 18">
            <a:hlinkClick r:id="rId3" action="ppaction://hlinksldjump"/>
          </p:cNvPr>
          <p:cNvSpPr/>
          <p:nvPr/>
        </p:nvSpPr>
        <p:spPr>
          <a:xfrm>
            <a:off x="510900" y="1387624"/>
            <a:ext cx="846390" cy="684054"/>
          </a:xfrm>
          <a:prstGeom prst="hexagon">
            <a:avLst/>
          </a:prstGeom>
          <a:solidFill>
            <a:schemeClr val="accent6">
              <a:lumMod val="40000"/>
              <a:lumOff val="60000"/>
            </a:schemeClr>
          </a:solidFill>
          <a:ln>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en-US">
              <a:solidFill>
                <a:schemeClr val="accent6">
                  <a:lumMod val="40000"/>
                  <a:lumOff val="60000"/>
                </a:schemeClr>
              </a:solidFill>
            </a:endParaRPr>
          </a:p>
        </p:txBody>
      </p:sp>
      <p:pic>
        <p:nvPicPr>
          <p:cNvPr id="10243" name="Picture 3">
            <a:hlinkClick r:id="rId3" action="ppaction://hlinksldjump"/>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42910" y="1428736"/>
            <a:ext cx="60325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 name="Hexagon 19">
            <a:hlinkClick r:id="rId5" action="ppaction://hlinksldjump"/>
          </p:cNvPr>
          <p:cNvSpPr/>
          <p:nvPr/>
        </p:nvSpPr>
        <p:spPr>
          <a:xfrm>
            <a:off x="500034" y="2285992"/>
            <a:ext cx="857256" cy="714380"/>
          </a:xfrm>
          <a:prstGeom prst="hexag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en-US"/>
          </a:p>
        </p:txBody>
      </p:sp>
      <p:sp>
        <p:nvSpPr>
          <p:cNvPr id="21" name="Hexagon 20">
            <a:hlinkClick r:id="rId6" action="ppaction://hlinksldjump"/>
          </p:cNvPr>
          <p:cNvSpPr/>
          <p:nvPr/>
        </p:nvSpPr>
        <p:spPr>
          <a:xfrm>
            <a:off x="500034" y="3143248"/>
            <a:ext cx="857256" cy="714380"/>
          </a:xfrm>
          <a:prstGeom prst="hexag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en-US"/>
          </a:p>
        </p:txBody>
      </p:sp>
      <p:pic>
        <p:nvPicPr>
          <p:cNvPr id="10245" name="Picture 5">
            <a:hlinkClick r:id="rId6" action="ppaction://hlinksldjump"/>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42910" y="3108328"/>
            <a:ext cx="609600" cy="74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Diamond 23"/>
          <p:cNvSpPr/>
          <p:nvPr/>
        </p:nvSpPr>
        <p:spPr>
          <a:xfrm>
            <a:off x="214892" y="116632"/>
            <a:ext cx="1526943" cy="1155576"/>
          </a:xfrm>
          <a:prstGeom prst="diamon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en-US"/>
          </a:p>
        </p:txBody>
      </p:sp>
      <p:sp>
        <p:nvSpPr>
          <p:cNvPr id="25" name="Rectangle 24"/>
          <p:cNvSpPr/>
          <p:nvPr/>
        </p:nvSpPr>
        <p:spPr>
          <a:xfrm>
            <a:off x="810187" y="223846"/>
            <a:ext cx="356174" cy="707878"/>
          </a:xfrm>
          <a:prstGeom prst="rect">
            <a:avLst/>
          </a:prstGeom>
        </p:spPr>
        <p:txBody>
          <a:bodyPr wrap="none" lIns="91433" tIns="45716" rIns="91433" bIns="45716">
            <a:spAutoFit/>
          </a:bodyPr>
          <a:lstStyle/>
          <a:p>
            <a:r>
              <a:rPr lang="en-US" sz="4000" dirty="0">
                <a:latin typeface="Times New Roman" pitchFamily="18" charset="0"/>
                <a:cs typeface="Times New Roman" pitchFamily="18" charset="0"/>
              </a:rPr>
              <a:t>I</a:t>
            </a:r>
            <a:endParaRPr lang="en-US" dirty="0"/>
          </a:p>
        </p:txBody>
      </p:sp>
      <p:sp>
        <p:nvSpPr>
          <p:cNvPr id="27" name="TextBox 26"/>
          <p:cNvSpPr txBox="1"/>
          <p:nvPr/>
        </p:nvSpPr>
        <p:spPr>
          <a:xfrm>
            <a:off x="785786" y="2357430"/>
            <a:ext cx="396044" cy="534010"/>
          </a:xfrm>
          <a:prstGeom prst="rect">
            <a:avLst/>
          </a:prstGeom>
          <a:noFill/>
        </p:spPr>
        <p:txBody>
          <a:bodyPr wrap="square" lIns="91433" tIns="45716" rIns="91433" bIns="45716" rtlCol="0">
            <a:spAutoFit/>
          </a:bodyPr>
          <a:lstStyle/>
          <a:p>
            <a:r>
              <a:rPr lang="en-US" sz="2800" dirty="0">
                <a:latin typeface="Times New Roman" pitchFamily="18" charset="0"/>
                <a:cs typeface="Times New Roman" pitchFamily="18" charset="0"/>
              </a:rPr>
              <a:t>2</a:t>
            </a:r>
          </a:p>
        </p:txBody>
      </p:sp>
      <p:sp>
        <p:nvSpPr>
          <p:cNvPr id="17" name="Title 1"/>
          <p:cNvSpPr txBox="1">
            <a:spLocks/>
          </p:cNvSpPr>
          <p:nvPr/>
        </p:nvSpPr>
        <p:spPr>
          <a:xfrm>
            <a:off x="1727220" y="3929066"/>
            <a:ext cx="741678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vi-VN" sz="3200" b="1" i="0" u="none" strike="noStrike" kern="1200" cap="none" spc="0" normalizeH="0" baseline="0" noProof="0" dirty="0" smtClean="0">
                <a:ln>
                  <a:noFill/>
                </a:ln>
                <a:solidFill>
                  <a:srgbClr val="FF0000"/>
                </a:solidFill>
                <a:effectLst/>
                <a:uLnTx/>
                <a:uFillTx/>
                <a:latin typeface="+mj-lt"/>
                <a:ea typeface="+mj-ea"/>
                <a:cs typeface="+mj-cs"/>
              </a:rPr>
              <a:t>PHƯƠNG TRÌNH</a:t>
            </a:r>
            <a:r>
              <a:rPr kumimoji="0" lang="en-US" sz="3200" b="1" i="0" u="none" strike="noStrike" kern="1200" cap="none" spc="0" normalizeH="0" baseline="0" noProof="0" dirty="0" smtClean="0">
                <a:ln>
                  <a:noFill/>
                </a:ln>
                <a:solidFill>
                  <a:srgbClr val="FF0000"/>
                </a:solidFill>
                <a:effectLst/>
                <a:uLnTx/>
                <a:uFillTx/>
                <a:latin typeface="+mj-lt"/>
                <a:ea typeface="+mj-ea"/>
                <a:cs typeface="+mj-cs"/>
              </a:rPr>
              <a:t> </a:t>
            </a:r>
            <a:r>
              <a:rPr kumimoji="0" lang="en-US" sz="32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QUY VỀ</a:t>
            </a:r>
            <a:r>
              <a:rPr kumimoji="0" lang="en-US" sz="3200" b="1" i="0" u="none" strike="noStrike" kern="1200" cap="none" spc="0" normalizeH="0" noProof="0" dirty="0" smtClean="0">
                <a:ln>
                  <a:noFill/>
                </a:ln>
                <a:solidFill>
                  <a:srgbClr val="FF0000"/>
                </a:solidFill>
                <a:effectLst/>
                <a:uLnTx/>
                <a:uFillTx/>
                <a:latin typeface="Times New Roman" pitchFamily="18" charset="0"/>
                <a:ea typeface="+mj-ea"/>
                <a:cs typeface="Times New Roman" pitchFamily="18" charset="0"/>
              </a:rPr>
              <a:t> PHƯƠNG TRÌNH</a:t>
            </a:r>
            <a:r>
              <a:rPr kumimoji="0" lang="vi-VN" sz="3200" b="1" i="0" u="none" strike="noStrike" kern="1200" cap="none" spc="0" normalizeH="0" baseline="0" noProof="0" dirty="0" smtClean="0">
                <a:ln>
                  <a:noFill/>
                </a:ln>
                <a:solidFill>
                  <a:srgbClr val="FF0000"/>
                </a:solidFill>
                <a:effectLst/>
                <a:uLnTx/>
                <a:uFillTx/>
                <a:latin typeface="Times New Roman" pitchFamily="18" charset="0"/>
                <a:ea typeface="+mj-ea"/>
                <a:cs typeface="Times New Roman" pitchFamily="18" charset="0"/>
              </a:rPr>
              <a:t> </a:t>
            </a:r>
            <a:r>
              <a:rPr kumimoji="0" lang="vi-VN" sz="3200" b="1" i="0" u="none" strike="noStrike" kern="1200" cap="none" spc="0" normalizeH="0" baseline="0" noProof="0" dirty="0" smtClean="0">
                <a:ln>
                  <a:noFill/>
                </a:ln>
                <a:solidFill>
                  <a:srgbClr val="FF0000"/>
                </a:solidFill>
                <a:effectLst/>
                <a:uLnTx/>
                <a:uFillTx/>
                <a:latin typeface="+mj-lt"/>
                <a:ea typeface="+mj-ea"/>
                <a:cs typeface="+mj-cs"/>
              </a:rPr>
              <a:t>BẬC NHẤT, BẬC HAI</a:t>
            </a:r>
            <a:endParaRPr kumimoji="0" lang="en-US" sz="3200" b="1" i="0" u="none" strike="noStrike" kern="1200" cap="none" spc="0" normalizeH="0" baseline="0" noProof="0" dirty="0">
              <a:ln>
                <a:noFill/>
              </a:ln>
              <a:solidFill>
                <a:srgbClr val="FF0000"/>
              </a:solidFill>
              <a:effectLst/>
              <a:uLnTx/>
              <a:uFillTx/>
              <a:latin typeface="+mj-lt"/>
              <a:ea typeface="+mj-ea"/>
              <a:cs typeface="+mj-cs"/>
            </a:endParaRPr>
          </a:p>
        </p:txBody>
      </p:sp>
      <p:sp>
        <p:nvSpPr>
          <p:cNvPr id="18" name="Diamond 17"/>
          <p:cNvSpPr/>
          <p:nvPr/>
        </p:nvSpPr>
        <p:spPr>
          <a:xfrm>
            <a:off x="214282" y="3929066"/>
            <a:ext cx="1526943" cy="1155576"/>
          </a:xfrm>
          <a:prstGeom prst="diamond">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en-US" dirty="0"/>
          </a:p>
        </p:txBody>
      </p:sp>
      <p:sp>
        <p:nvSpPr>
          <p:cNvPr id="23" name="Rectangle 22"/>
          <p:cNvSpPr/>
          <p:nvPr/>
        </p:nvSpPr>
        <p:spPr>
          <a:xfrm>
            <a:off x="785786" y="4143380"/>
            <a:ext cx="527694" cy="707878"/>
          </a:xfrm>
          <a:prstGeom prst="rect">
            <a:avLst/>
          </a:prstGeom>
        </p:spPr>
        <p:txBody>
          <a:bodyPr wrap="none" lIns="91433" tIns="45716" rIns="91433" bIns="45716">
            <a:spAutoFit/>
          </a:bodyPr>
          <a:lstStyle/>
          <a:p>
            <a:r>
              <a:rPr lang="en-US" sz="4000" dirty="0" smtClean="0">
                <a:latin typeface="Times New Roman" pitchFamily="18" charset="0"/>
                <a:cs typeface="Times New Roman" pitchFamily="18" charset="0"/>
              </a:rPr>
              <a:t>I</a:t>
            </a:r>
            <a:r>
              <a:rPr lang="vi-VN" sz="4000" dirty="0" smtClean="0">
                <a:latin typeface="Times New Roman" pitchFamily="18" charset="0"/>
                <a:cs typeface="Times New Roman" pitchFamily="18" charset="0"/>
              </a:rPr>
              <a:t>I</a:t>
            </a:r>
            <a:endParaRPr lang="en-US" dirty="0"/>
          </a:p>
        </p:txBody>
      </p:sp>
      <p:sp>
        <p:nvSpPr>
          <p:cNvPr id="28" name="Hexagon 27">
            <a:hlinkClick r:id="rId5" action="ppaction://hlinksldjump"/>
          </p:cNvPr>
          <p:cNvSpPr/>
          <p:nvPr/>
        </p:nvSpPr>
        <p:spPr>
          <a:xfrm>
            <a:off x="500034" y="5929330"/>
            <a:ext cx="857256" cy="714380"/>
          </a:xfrm>
          <a:prstGeom prst="hexag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en-US"/>
          </a:p>
        </p:txBody>
      </p:sp>
      <p:sp>
        <p:nvSpPr>
          <p:cNvPr id="29" name="TextBox 28"/>
          <p:cNvSpPr txBox="1"/>
          <p:nvPr/>
        </p:nvSpPr>
        <p:spPr>
          <a:xfrm>
            <a:off x="785786" y="6072206"/>
            <a:ext cx="396044" cy="534010"/>
          </a:xfrm>
          <a:prstGeom prst="rect">
            <a:avLst/>
          </a:prstGeom>
          <a:noFill/>
        </p:spPr>
        <p:txBody>
          <a:bodyPr wrap="square" lIns="91433" tIns="45716" rIns="91433" bIns="45716" rtlCol="0">
            <a:spAutoFit/>
          </a:bodyPr>
          <a:lstStyle/>
          <a:p>
            <a:r>
              <a:rPr lang="en-US" sz="2800" dirty="0">
                <a:latin typeface="Times New Roman" pitchFamily="18" charset="0"/>
                <a:cs typeface="Times New Roman" pitchFamily="18" charset="0"/>
              </a:rPr>
              <a:t>2</a:t>
            </a:r>
          </a:p>
        </p:txBody>
      </p:sp>
      <p:sp>
        <p:nvSpPr>
          <p:cNvPr id="30" name="Rectangle 29"/>
          <p:cNvSpPr/>
          <p:nvPr/>
        </p:nvSpPr>
        <p:spPr>
          <a:xfrm>
            <a:off x="1643042" y="5929330"/>
            <a:ext cx="5681349" cy="523212"/>
          </a:xfrm>
          <a:prstGeom prst="rect">
            <a:avLst/>
          </a:prstGeom>
        </p:spPr>
        <p:txBody>
          <a:bodyPr wrap="none" lIns="91433" tIns="45716" rIns="91433" bIns="45716">
            <a:spAutoFit/>
          </a:bodyPr>
          <a:lstStyle/>
          <a:p>
            <a:r>
              <a:rPr lang="vi-VN" sz="2800" b="1" dirty="0">
                <a:solidFill>
                  <a:schemeClr val="tx2"/>
                </a:solidFill>
                <a:latin typeface="Times New Roman" pitchFamily="18" charset="0"/>
                <a:cs typeface="Times New Roman" pitchFamily="18" charset="0"/>
              </a:rPr>
              <a:t>Phương trình </a:t>
            </a:r>
            <a:r>
              <a:rPr lang="vi-VN" sz="2800" b="1" dirty="0" smtClean="0">
                <a:solidFill>
                  <a:schemeClr val="tx2"/>
                </a:solidFill>
                <a:latin typeface="Times New Roman" pitchFamily="18" charset="0"/>
                <a:cs typeface="Times New Roman" pitchFamily="18" charset="0"/>
              </a:rPr>
              <a:t>chứa ẩn dưới dấu căn</a:t>
            </a:r>
            <a:endParaRPr lang="vi-VN" sz="2800" b="1" dirty="0">
              <a:solidFill>
                <a:schemeClr val="tx2"/>
              </a:solidFill>
              <a:latin typeface="Times New Roman" pitchFamily="18" charset="0"/>
              <a:cs typeface="Times New Roman" pitchFamily="18" charset="0"/>
            </a:endParaRPr>
          </a:p>
        </p:txBody>
      </p:sp>
      <p:sp>
        <p:nvSpPr>
          <p:cNvPr id="22" name="Hexagon 21">
            <a:hlinkClick r:id="rId5" action="ppaction://hlinksldjump"/>
          </p:cNvPr>
          <p:cNvSpPr/>
          <p:nvPr/>
        </p:nvSpPr>
        <p:spPr>
          <a:xfrm>
            <a:off x="500034" y="5072074"/>
            <a:ext cx="857256" cy="714380"/>
          </a:xfrm>
          <a:prstGeom prst="hexagon">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rtlCol="0" anchor="ctr"/>
          <a:lstStyle/>
          <a:p>
            <a:pPr algn="ctr"/>
            <a:endParaRPr lang="en-US"/>
          </a:p>
        </p:txBody>
      </p:sp>
      <p:sp>
        <p:nvSpPr>
          <p:cNvPr id="26" name="TextBox 25"/>
          <p:cNvSpPr txBox="1"/>
          <p:nvPr/>
        </p:nvSpPr>
        <p:spPr>
          <a:xfrm>
            <a:off x="746932" y="5214950"/>
            <a:ext cx="396044" cy="534010"/>
          </a:xfrm>
          <a:prstGeom prst="rect">
            <a:avLst/>
          </a:prstGeom>
          <a:noFill/>
        </p:spPr>
        <p:txBody>
          <a:bodyPr wrap="square" lIns="91433" tIns="45716" rIns="91433" bIns="45716" rtlCol="0">
            <a:spAutoFit/>
          </a:bodyPr>
          <a:lstStyle/>
          <a:p>
            <a:r>
              <a:rPr lang="en-US" sz="2800" dirty="0">
                <a:latin typeface="Times New Roman" pitchFamily="18" charset="0"/>
                <a:cs typeface="Times New Roman" pitchFamily="18" charset="0"/>
              </a:rPr>
              <a:t>1</a:t>
            </a:r>
          </a:p>
        </p:txBody>
      </p:sp>
      <p:sp>
        <p:nvSpPr>
          <p:cNvPr id="31" name="Rectangle 30"/>
          <p:cNvSpPr/>
          <p:nvPr/>
        </p:nvSpPr>
        <p:spPr>
          <a:xfrm>
            <a:off x="1643042" y="5214950"/>
            <a:ext cx="7625728" cy="523212"/>
          </a:xfrm>
          <a:prstGeom prst="rect">
            <a:avLst/>
          </a:prstGeom>
        </p:spPr>
        <p:txBody>
          <a:bodyPr wrap="none" lIns="91433" tIns="45716" rIns="91433" bIns="45716">
            <a:spAutoFit/>
          </a:bodyPr>
          <a:lstStyle/>
          <a:p>
            <a:r>
              <a:rPr lang="vi-VN" sz="2800" b="1" dirty="0">
                <a:solidFill>
                  <a:schemeClr val="tx2"/>
                </a:solidFill>
                <a:latin typeface="Times New Roman" pitchFamily="18" charset="0"/>
                <a:cs typeface="Times New Roman" pitchFamily="18" charset="0"/>
              </a:rPr>
              <a:t>Phương trình </a:t>
            </a:r>
            <a:r>
              <a:rPr lang="vi-VN" sz="2800" b="1" dirty="0" smtClean="0">
                <a:solidFill>
                  <a:schemeClr val="tx2"/>
                </a:solidFill>
                <a:latin typeface="Times New Roman" pitchFamily="18" charset="0"/>
                <a:cs typeface="Times New Roman" pitchFamily="18" charset="0"/>
              </a:rPr>
              <a:t>chứa ẩn </a:t>
            </a:r>
            <a:r>
              <a:rPr lang="en-US" sz="2800" b="1" dirty="0" err="1" smtClean="0">
                <a:solidFill>
                  <a:schemeClr val="tx2"/>
                </a:solidFill>
                <a:latin typeface="Times New Roman" pitchFamily="18" charset="0"/>
                <a:cs typeface="Times New Roman" pitchFamily="18" charset="0"/>
              </a:rPr>
              <a:t>trong</a:t>
            </a:r>
            <a:r>
              <a:rPr lang="en-US" sz="2800" b="1" dirty="0" smtClean="0">
                <a:solidFill>
                  <a:schemeClr val="tx2"/>
                </a:solidFill>
                <a:latin typeface="Times New Roman" pitchFamily="18" charset="0"/>
                <a:cs typeface="Times New Roman" pitchFamily="18" charset="0"/>
              </a:rPr>
              <a:t> </a:t>
            </a:r>
            <a:r>
              <a:rPr lang="en-US" sz="2800" b="1" dirty="0" err="1" smtClean="0">
                <a:solidFill>
                  <a:schemeClr val="tx2"/>
                </a:solidFill>
                <a:latin typeface="Times New Roman" pitchFamily="18" charset="0"/>
                <a:cs typeface="Times New Roman" pitchFamily="18" charset="0"/>
              </a:rPr>
              <a:t>dấu</a:t>
            </a:r>
            <a:r>
              <a:rPr lang="en-US" sz="2800" b="1" dirty="0" smtClean="0">
                <a:solidFill>
                  <a:schemeClr val="tx2"/>
                </a:solidFill>
                <a:latin typeface="Times New Roman" pitchFamily="18" charset="0"/>
                <a:cs typeface="Times New Roman" pitchFamily="18" charset="0"/>
              </a:rPr>
              <a:t> </a:t>
            </a:r>
            <a:r>
              <a:rPr lang="en-US" sz="2800" b="1" dirty="0" err="1" smtClean="0">
                <a:solidFill>
                  <a:schemeClr val="tx2"/>
                </a:solidFill>
                <a:latin typeface="Times New Roman" pitchFamily="18" charset="0"/>
                <a:cs typeface="Times New Roman" pitchFamily="18" charset="0"/>
              </a:rPr>
              <a:t>giá</a:t>
            </a:r>
            <a:r>
              <a:rPr lang="en-US" sz="2800" b="1" dirty="0" smtClean="0">
                <a:solidFill>
                  <a:schemeClr val="tx2"/>
                </a:solidFill>
                <a:latin typeface="Times New Roman" pitchFamily="18" charset="0"/>
                <a:cs typeface="Times New Roman" pitchFamily="18" charset="0"/>
              </a:rPr>
              <a:t> </a:t>
            </a:r>
            <a:r>
              <a:rPr lang="en-US" sz="2800" b="1" dirty="0" err="1" smtClean="0">
                <a:solidFill>
                  <a:schemeClr val="tx2"/>
                </a:solidFill>
                <a:latin typeface="Times New Roman" pitchFamily="18" charset="0"/>
                <a:cs typeface="Times New Roman" pitchFamily="18" charset="0"/>
              </a:rPr>
              <a:t>trị</a:t>
            </a:r>
            <a:r>
              <a:rPr lang="en-US" sz="2800" b="1" dirty="0" smtClean="0">
                <a:solidFill>
                  <a:schemeClr val="tx2"/>
                </a:solidFill>
                <a:latin typeface="Times New Roman" pitchFamily="18" charset="0"/>
                <a:cs typeface="Times New Roman" pitchFamily="18" charset="0"/>
              </a:rPr>
              <a:t> </a:t>
            </a:r>
            <a:r>
              <a:rPr lang="en-US" sz="2800" b="1" dirty="0" err="1" smtClean="0">
                <a:solidFill>
                  <a:schemeClr val="tx2"/>
                </a:solidFill>
                <a:latin typeface="Times New Roman" pitchFamily="18" charset="0"/>
                <a:cs typeface="Times New Roman" pitchFamily="18" charset="0"/>
              </a:rPr>
              <a:t>tuyệt</a:t>
            </a:r>
            <a:r>
              <a:rPr lang="en-US" sz="2800" b="1" dirty="0" smtClean="0">
                <a:solidFill>
                  <a:schemeClr val="tx2"/>
                </a:solidFill>
                <a:latin typeface="Times New Roman" pitchFamily="18" charset="0"/>
                <a:cs typeface="Times New Roman" pitchFamily="18" charset="0"/>
              </a:rPr>
              <a:t> </a:t>
            </a:r>
            <a:r>
              <a:rPr lang="en-US" sz="2800" b="1" dirty="0" err="1" smtClean="0">
                <a:solidFill>
                  <a:schemeClr val="tx2"/>
                </a:solidFill>
                <a:latin typeface="Times New Roman" pitchFamily="18" charset="0"/>
                <a:cs typeface="Times New Roman" pitchFamily="18" charset="0"/>
              </a:rPr>
              <a:t>đối</a:t>
            </a:r>
            <a:endParaRPr lang="vi-VN" sz="2800" b="1" dirty="0">
              <a:solidFill>
                <a:schemeClr val="tx2"/>
              </a:solidFill>
              <a:latin typeface="Times New Roman" pitchFamily="18" charset="0"/>
              <a:cs typeface="Times New Roman" pitchFamily="18" charset="0"/>
            </a:endParaRPr>
          </a:p>
        </p:txBody>
      </p:sp>
    </p:spTree>
    <p:extLst>
      <p:ext uri="{BB962C8B-B14F-4D97-AF65-F5344CB8AC3E}">
        <p14:creationId xmlns:p14="http://schemas.microsoft.com/office/powerpoint/2010/main" val="3128296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blinds(horizontal)">
                                      <p:cBhvr>
                                        <p:cTn id="13" dur="500"/>
                                        <p:tgtEl>
                                          <p:spTgt spid="25"/>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blinds(horizontal)">
                                      <p:cBhvr>
                                        <p:cTn id="18" dur="500"/>
                                        <p:tgtEl>
                                          <p:spTgt spid="12"/>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blinds(horizontal)">
                                      <p:cBhvr>
                                        <p:cTn id="21" dur="500"/>
                                        <p:tgtEl>
                                          <p:spTgt spid="19"/>
                                        </p:tgtEl>
                                      </p:cBhvr>
                                    </p:animEffect>
                                  </p:childTnLst>
                                </p:cTn>
                              </p:par>
                              <p:par>
                                <p:cTn id="22" presetID="3" presetClass="entr" presetSubtype="10" fill="hold" nodeType="withEffect">
                                  <p:stCondLst>
                                    <p:cond delay="0"/>
                                  </p:stCondLst>
                                  <p:childTnLst>
                                    <p:set>
                                      <p:cBhvr>
                                        <p:cTn id="23" dur="1" fill="hold">
                                          <p:stCondLst>
                                            <p:cond delay="0"/>
                                          </p:stCondLst>
                                        </p:cTn>
                                        <p:tgtEl>
                                          <p:spTgt spid="10243"/>
                                        </p:tgtEl>
                                        <p:attrNameLst>
                                          <p:attrName>style.visibility</p:attrName>
                                        </p:attrNameLst>
                                      </p:cBhvr>
                                      <p:to>
                                        <p:strVal val="visible"/>
                                      </p:to>
                                    </p:set>
                                    <p:animEffect transition="in" filter="blinds(horizontal)">
                                      <p:cBhvr>
                                        <p:cTn id="24" dur="500"/>
                                        <p:tgtEl>
                                          <p:spTgt spid="10243"/>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blinds(horizontal)">
                                      <p:cBhvr>
                                        <p:cTn id="27" dur="500"/>
                                        <p:tgtEl>
                                          <p:spTgt spid="13"/>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20"/>
                                        </p:tgtEl>
                                        <p:attrNameLst>
                                          <p:attrName>style.visibility</p:attrName>
                                        </p:attrNameLst>
                                      </p:cBhvr>
                                      <p:to>
                                        <p:strVal val="visible"/>
                                      </p:to>
                                    </p:set>
                                    <p:animEffect transition="in" filter="blinds(horizontal)">
                                      <p:cBhvr>
                                        <p:cTn id="30" dur="500"/>
                                        <p:tgtEl>
                                          <p:spTgt spid="20"/>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27"/>
                                        </p:tgtEl>
                                        <p:attrNameLst>
                                          <p:attrName>style.visibility</p:attrName>
                                        </p:attrNameLst>
                                      </p:cBhvr>
                                      <p:to>
                                        <p:strVal val="visible"/>
                                      </p:to>
                                    </p:set>
                                    <p:animEffect transition="in" filter="blinds(horizontal)">
                                      <p:cBhvr>
                                        <p:cTn id="33" dur="500"/>
                                        <p:tgtEl>
                                          <p:spTgt spid="27"/>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blinds(horizontal)">
                                      <p:cBhvr>
                                        <p:cTn id="36" dur="500"/>
                                        <p:tgtEl>
                                          <p:spTgt spid="14"/>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21"/>
                                        </p:tgtEl>
                                        <p:attrNameLst>
                                          <p:attrName>style.visibility</p:attrName>
                                        </p:attrNameLst>
                                      </p:cBhvr>
                                      <p:to>
                                        <p:strVal val="visible"/>
                                      </p:to>
                                    </p:set>
                                    <p:animEffect transition="in" filter="blinds(horizontal)">
                                      <p:cBhvr>
                                        <p:cTn id="39" dur="500"/>
                                        <p:tgtEl>
                                          <p:spTgt spid="21"/>
                                        </p:tgtEl>
                                      </p:cBhvr>
                                    </p:animEffect>
                                  </p:childTnLst>
                                </p:cTn>
                              </p:par>
                              <p:par>
                                <p:cTn id="40" presetID="3" presetClass="entr" presetSubtype="10" fill="hold" nodeType="withEffect">
                                  <p:stCondLst>
                                    <p:cond delay="0"/>
                                  </p:stCondLst>
                                  <p:childTnLst>
                                    <p:set>
                                      <p:cBhvr>
                                        <p:cTn id="41" dur="1" fill="hold">
                                          <p:stCondLst>
                                            <p:cond delay="0"/>
                                          </p:stCondLst>
                                        </p:cTn>
                                        <p:tgtEl>
                                          <p:spTgt spid="10245"/>
                                        </p:tgtEl>
                                        <p:attrNameLst>
                                          <p:attrName>style.visibility</p:attrName>
                                        </p:attrNameLst>
                                      </p:cBhvr>
                                      <p:to>
                                        <p:strVal val="visible"/>
                                      </p:to>
                                    </p:set>
                                    <p:animEffect transition="in" filter="blinds(horizontal)">
                                      <p:cBhvr>
                                        <p:cTn id="42" dur="500"/>
                                        <p:tgtEl>
                                          <p:spTgt spid="1024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17"/>
                                        </p:tgtEl>
                                        <p:attrNameLst>
                                          <p:attrName>style.visibility</p:attrName>
                                        </p:attrNameLst>
                                      </p:cBhvr>
                                      <p:to>
                                        <p:strVal val="visible"/>
                                      </p:to>
                                    </p:set>
                                    <p:animEffect transition="in" filter="blinds(horizontal)">
                                      <p:cBhvr>
                                        <p:cTn id="47" dur="500"/>
                                        <p:tgtEl>
                                          <p:spTgt spid="17"/>
                                        </p:tgtEl>
                                      </p:cBhvr>
                                    </p:animEffect>
                                  </p:childTnLst>
                                </p:cTn>
                              </p:par>
                              <p:par>
                                <p:cTn id="48" presetID="3" presetClass="entr" presetSubtype="10" fill="hold" grpId="0" nodeType="withEffect">
                                  <p:stCondLst>
                                    <p:cond delay="0"/>
                                  </p:stCondLst>
                                  <p:childTnLst>
                                    <p:set>
                                      <p:cBhvr>
                                        <p:cTn id="49" dur="1" fill="hold">
                                          <p:stCondLst>
                                            <p:cond delay="0"/>
                                          </p:stCondLst>
                                        </p:cTn>
                                        <p:tgtEl>
                                          <p:spTgt spid="18"/>
                                        </p:tgtEl>
                                        <p:attrNameLst>
                                          <p:attrName>style.visibility</p:attrName>
                                        </p:attrNameLst>
                                      </p:cBhvr>
                                      <p:to>
                                        <p:strVal val="visible"/>
                                      </p:to>
                                    </p:set>
                                    <p:animEffect transition="in" filter="blinds(horizontal)">
                                      <p:cBhvr>
                                        <p:cTn id="50" dur="500"/>
                                        <p:tgtEl>
                                          <p:spTgt spid="18"/>
                                        </p:tgtEl>
                                      </p:cBhvr>
                                    </p:animEffect>
                                  </p:childTnLst>
                                </p:cTn>
                              </p:par>
                              <p:par>
                                <p:cTn id="51" presetID="3" presetClass="entr" presetSubtype="10" fill="hold" grpId="0" nodeType="withEffect">
                                  <p:stCondLst>
                                    <p:cond delay="0"/>
                                  </p:stCondLst>
                                  <p:childTnLst>
                                    <p:set>
                                      <p:cBhvr>
                                        <p:cTn id="52" dur="1" fill="hold">
                                          <p:stCondLst>
                                            <p:cond delay="0"/>
                                          </p:stCondLst>
                                        </p:cTn>
                                        <p:tgtEl>
                                          <p:spTgt spid="23"/>
                                        </p:tgtEl>
                                        <p:attrNameLst>
                                          <p:attrName>style.visibility</p:attrName>
                                        </p:attrNameLst>
                                      </p:cBhvr>
                                      <p:to>
                                        <p:strVal val="visible"/>
                                      </p:to>
                                    </p:set>
                                    <p:animEffect transition="in" filter="blinds(horizontal)">
                                      <p:cBhvr>
                                        <p:cTn id="53" dur="500"/>
                                        <p:tgtEl>
                                          <p:spTgt spid="23"/>
                                        </p:tgtEl>
                                      </p:cBhvr>
                                    </p:animEffect>
                                  </p:childTnLst>
                                </p:cTn>
                              </p:par>
                            </p:childTnLst>
                          </p:cTn>
                        </p:par>
                      </p:childTnLst>
                    </p:cTn>
                  </p:par>
                  <p:par>
                    <p:cTn id="54" fill="hold">
                      <p:stCondLst>
                        <p:cond delay="indefinite"/>
                      </p:stCondLst>
                      <p:childTnLst>
                        <p:par>
                          <p:cTn id="55" fill="hold">
                            <p:stCondLst>
                              <p:cond delay="0"/>
                            </p:stCondLst>
                            <p:childTnLst>
                              <p:par>
                                <p:cTn id="56" presetID="3" presetClass="entr" presetSubtype="10" fill="hold" grpId="0" nodeType="clickEffect">
                                  <p:stCondLst>
                                    <p:cond delay="0"/>
                                  </p:stCondLst>
                                  <p:childTnLst>
                                    <p:set>
                                      <p:cBhvr>
                                        <p:cTn id="57" dur="1" fill="hold">
                                          <p:stCondLst>
                                            <p:cond delay="0"/>
                                          </p:stCondLst>
                                        </p:cTn>
                                        <p:tgtEl>
                                          <p:spTgt spid="28"/>
                                        </p:tgtEl>
                                        <p:attrNameLst>
                                          <p:attrName>style.visibility</p:attrName>
                                        </p:attrNameLst>
                                      </p:cBhvr>
                                      <p:to>
                                        <p:strVal val="visible"/>
                                      </p:to>
                                    </p:set>
                                    <p:animEffect transition="in" filter="blinds(horizontal)">
                                      <p:cBhvr>
                                        <p:cTn id="58" dur="500"/>
                                        <p:tgtEl>
                                          <p:spTgt spid="28"/>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29"/>
                                        </p:tgtEl>
                                        <p:attrNameLst>
                                          <p:attrName>style.visibility</p:attrName>
                                        </p:attrNameLst>
                                      </p:cBhvr>
                                      <p:to>
                                        <p:strVal val="visible"/>
                                      </p:to>
                                    </p:set>
                                    <p:animEffect transition="in" filter="blinds(horizontal)">
                                      <p:cBhvr>
                                        <p:cTn id="61" dur="500"/>
                                        <p:tgtEl>
                                          <p:spTgt spid="29"/>
                                        </p:tgtEl>
                                      </p:cBhvr>
                                    </p:animEffect>
                                  </p:childTnLst>
                                </p:cTn>
                              </p:par>
                              <p:par>
                                <p:cTn id="62" presetID="3" presetClass="entr" presetSubtype="10" fill="hold" grpId="0" nodeType="withEffect">
                                  <p:stCondLst>
                                    <p:cond delay="0"/>
                                  </p:stCondLst>
                                  <p:childTnLst>
                                    <p:set>
                                      <p:cBhvr>
                                        <p:cTn id="63" dur="1" fill="hold">
                                          <p:stCondLst>
                                            <p:cond delay="0"/>
                                          </p:stCondLst>
                                        </p:cTn>
                                        <p:tgtEl>
                                          <p:spTgt spid="30"/>
                                        </p:tgtEl>
                                        <p:attrNameLst>
                                          <p:attrName>style.visibility</p:attrName>
                                        </p:attrNameLst>
                                      </p:cBhvr>
                                      <p:to>
                                        <p:strVal val="visible"/>
                                      </p:to>
                                    </p:set>
                                    <p:animEffect transition="in" filter="blinds(horizontal)">
                                      <p:cBhvr>
                                        <p:cTn id="64" dur="500"/>
                                        <p:tgtEl>
                                          <p:spTgt spid="30"/>
                                        </p:tgtEl>
                                      </p:cBhvr>
                                    </p:animEffect>
                                  </p:childTnLst>
                                </p:cTn>
                              </p:par>
                              <p:par>
                                <p:cTn id="65" presetID="3" presetClass="entr" presetSubtype="10" fill="hold" grpId="0" nodeType="withEffect">
                                  <p:stCondLst>
                                    <p:cond delay="0"/>
                                  </p:stCondLst>
                                  <p:childTnLst>
                                    <p:set>
                                      <p:cBhvr>
                                        <p:cTn id="66" dur="1" fill="hold">
                                          <p:stCondLst>
                                            <p:cond delay="0"/>
                                          </p:stCondLst>
                                        </p:cTn>
                                        <p:tgtEl>
                                          <p:spTgt spid="31"/>
                                        </p:tgtEl>
                                        <p:attrNameLst>
                                          <p:attrName>style.visibility</p:attrName>
                                        </p:attrNameLst>
                                      </p:cBhvr>
                                      <p:to>
                                        <p:strVal val="visible"/>
                                      </p:to>
                                    </p:set>
                                    <p:animEffect transition="in" filter="blinds(horizontal)">
                                      <p:cBhvr>
                                        <p:cTn id="67" dur="500"/>
                                        <p:tgtEl>
                                          <p:spTgt spid="31"/>
                                        </p:tgtEl>
                                      </p:cBhvr>
                                    </p:animEffect>
                                  </p:childTnLst>
                                </p:cTn>
                              </p:par>
                              <p:par>
                                <p:cTn id="68" presetID="3" presetClass="entr" presetSubtype="10" fill="hold" grpId="0" nodeType="withEffect">
                                  <p:stCondLst>
                                    <p:cond delay="0"/>
                                  </p:stCondLst>
                                  <p:childTnLst>
                                    <p:set>
                                      <p:cBhvr>
                                        <p:cTn id="69" dur="1" fill="hold">
                                          <p:stCondLst>
                                            <p:cond delay="0"/>
                                          </p:stCondLst>
                                        </p:cTn>
                                        <p:tgtEl>
                                          <p:spTgt spid="22"/>
                                        </p:tgtEl>
                                        <p:attrNameLst>
                                          <p:attrName>style.visibility</p:attrName>
                                        </p:attrNameLst>
                                      </p:cBhvr>
                                      <p:to>
                                        <p:strVal val="visible"/>
                                      </p:to>
                                    </p:set>
                                    <p:animEffect transition="in" filter="blinds(horizontal)">
                                      <p:cBhvr>
                                        <p:cTn id="70" dur="500"/>
                                        <p:tgtEl>
                                          <p:spTgt spid="22"/>
                                        </p:tgtEl>
                                      </p:cBhvr>
                                    </p:animEffect>
                                  </p:childTnLst>
                                </p:cTn>
                              </p:par>
                              <p:par>
                                <p:cTn id="71" presetID="3" presetClass="entr" presetSubtype="10"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Effect transition="in" filter="blinds(horizontal)">
                                      <p:cBhvr>
                                        <p:cTn id="7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P spid="13" grpId="0"/>
      <p:bldP spid="14" grpId="0"/>
      <p:bldP spid="19" grpId="0" animBg="1"/>
      <p:bldP spid="20" grpId="0" animBg="1"/>
      <p:bldP spid="21" grpId="0" animBg="1"/>
      <p:bldP spid="24" grpId="0" animBg="1"/>
      <p:bldP spid="25" grpId="0"/>
      <p:bldP spid="27" grpId="0"/>
      <p:bldP spid="17" grpId="0"/>
      <p:bldP spid="18" grpId="0" animBg="1"/>
      <p:bldP spid="23" grpId="0"/>
      <p:bldP spid="28" grpId="0" animBg="1"/>
      <p:bldP spid="29" grpId="0"/>
      <p:bldP spid="30" grpId="0"/>
      <p:bldP spid="22" grpId="0" animBg="1"/>
      <p:bldP spid="26" grpId="0"/>
      <p:bldP spid="3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115328" cy="868362"/>
          </a:xfrm>
        </p:spPr>
        <p:style>
          <a:lnRef idx="1">
            <a:schemeClr val="accent3"/>
          </a:lnRef>
          <a:fillRef idx="2">
            <a:schemeClr val="accent3"/>
          </a:fillRef>
          <a:effectRef idx="1">
            <a:schemeClr val="accent3"/>
          </a:effectRef>
          <a:fontRef idx="minor">
            <a:schemeClr val="dk1"/>
          </a:fontRef>
        </p:style>
        <p:txBody>
          <a:bodyPr>
            <a:normAutofit fontScale="90000"/>
          </a:bodyPr>
          <a:lstStyle/>
          <a:p>
            <a:r>
              <a:rPr lang="en-US" sz="3200" b="1" dirty="0" smtClean="0">
                <a:solidFill>
                  <a:srgbClr val="FF0000"/>
                </a:solidFill>
                <a:latin typeface="Times New Roman" pitchFamily="18" charset="0"/>
                <a:cs typeface="Times New Roman" pitchFamily="18" charset="0"/>
              </a:rPr>
              <a:t>I – </a:t>
            </a:r>
            <a:r>
              <a:rPr lang="vi-VN" sz="3200" b="1" dirty="0" smtClean="0">
                <a:solidFill>
                  <a:srgbClr val="FF0000"/>
                </a:solidFill>
                <a:latin typeface="Times New Roman" pitchFamily="18" charset="0"/>
                <a:cs typeface="Times New Roman" pitchFamily="18" charset="0"/>
              </a:rPr>
              <a:t>ÔN TẬP VỀ PHƯƠNG TRÌNH BẬC NHẤT, BẬC HAI</a:t>
            </a:r>
            <a:endParaRPr lang="en-US" sz="3200" b="1" dirty="0" smtClean="0">
              <a:solidFill>
                <a:srgbClr val="FF0000"/>
              </a:solidFill>
              <a:latin typeface="Times New Roman" pitchFamily="18" charset="0"/>
              <a:cs typeface="Times New Roman" pitchFamily="18" charset="0"/>
            </a:endParaRPr>
          </a:p>
        </p:txBody>
      </p:sp>
      <p:grpSp>
        <p:nvGrpSpPr>
          <p:cNvPr id="2" name="Group 11"/>
          <p:cNvGrpSpPr>
            <a:grpSpLocks/>
          </p:cNvGrpSpPr>
          <p:nvPr/>
        </p:nvGrpSpPr>
        <p:grpSpPr bwMode="auto">
          <a:xfrm>
            <a:off x="304800" y="1295400"/>
            <a:ext cx="5410200" cy="665162"/>
            <a:chOff x="192" y="877"/>
            <a:chExt cx="3408" cy="419"/>
          </a:xfrm>
        </p:grpSpPr>
        <p:grpSp>
          <p:nvGrpSpPr>
            <p:cNvPr id="3" name="Group 4"/>
            <p:cNvGrpSpPr>
              <a:grpSpLocks/>
            </p:cNvGrpSpPr>
            <p:nvPr/>
          </p:nvGrpSpPr>
          <p:grpSpPr bwMode="auto">
            <a:xfrm>
              <a:off x="192" y="877"/>
              <a:ext cx="480" cy="419"/>
              <a:chOff x="1110" y="2656"/>
              <a:chExt cx="1549" cy="1351"/>
            </a:xfrm>
          </p:grpSpPr>
          <p:sp>
            <p:nvSpPr>
              <p:cNvPr id="8213" name="AutoShape 5"/>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8214" name="AutoShape 6"/>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vi-VN"/>
              </a:p>
            </p:txBody>
          </p:sp>
          <p:sp>
            <p:nvSpPr>
              <p:cNvPr id="26631" name="AutoShape 7"/>
              <p:cNvSpPr>
                <a:spLocks noChangeArrowheads="1"/>
              </p:cNvSpPr>
              <p:nvPr/>
            </p:nvSpPr>
            <p:spPr bwMode="gray">
              <a:xfrm>
                <a:off x="1200" y="2737"/>
                <a:ext cx="1349" cy="1167"/>
              </a:xfrm>
              <a:prstGeom prst="hexagon">
                <a:avLst>
                  <a:gd name="adj" fmla="val 28896"/>
                  <a:gd name="vf" fmla="val 115470"/>
                </a:avLst>
              </a:prstGeom>
              <a:gradFill rotWithShape="1">
                <a:gsLst>
                  <a:gs pos="0">
                    <a:schemeClr val="accent2">
                      <a:gamma/>
                      <a:shade val="46275"/>
                      <a:invGamma/>
                    </a:schemeClr>
                  </a:gs>
                  <a:gs pos="100000">
                    <a:schemeClr val="accent2"/>
                  </a:gs>
                </a:gsLst>
                <a:lin ang="2700000" scaled="1"/>
              </a:gradFill>
              <a:ln w="9525">
                <a:solidFill>
                  <a:schemeClr val="tx1"/>
                </a:solidFill>
                <a:miter lim="800000"/>
                <a:headEnd/>
                <a:tailEnd/>
              </a:ln>
              <a:effectLst/>
            </p:spPr>
            <p:txBody>
              <a:bodyPr wrap="none" anchor="ctr"/>
              <a:lstStyle/>
              <a:p>
                <a:pPr>
                  <a:defRPr/>
                </a:pPr>
                <a:endParaRPr lang="vi-VN"/>
              </a:p>
            </p:txBody>
          </p:sp>
        </p:grpSp>
        <p:sp>
          <p:nvSpPr>
            <p:cNvPr id="8210" name="Line 8"/>
            <p:cNvSpPr>
              <a:spLocks noChangeShapeType="1"/>
            </p:cNvSpPr>
            <p:nvPr/>
          </p:nvSpPr>
          <p:spPr bwMode="auto">
            <a:xfrm>
              <a:off x="576" y="1261"/>
              <a:ext cx="3024" cy="0"/>
            </a:xfrm>
            <a:prstGeom prst="line">
              <a:avLst/>
            </a:prstGeom>
            <a:noFill/>
            <a:ln w="25400">
              <a:solidFill>
                <a:srgbClr val="C0C0C0"/>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8211" name="Text Box 9"/>
            <p:cNvSpPr txBox="1">
              <a:spLocks noChangeArrowheads="1"/>
            </p:cNvSpPr>
            <p:nvPr/>
          </p:nvSpPr>
          <p:spPr bwMode="auto">
            <a:xfrm>
              <a:off x="810" y="916"/>
              <a:ext cx="2005" cy="291"/>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vi-VN" sz="2400" b="1" dirty="0" smtClean="0">
                  <a:solidFill>
                    <a:schemeClr val="tx2"/>
                  </a:solidFill>
                  <a:latin typeface="Times New Roman" pitchFamily="18" charset="0"/>
                  <a:cs typeface="Times New Roman" pitchFamily="18" charset="0"/>
                </a:rPr>
                <a:t>Phương trình bậc nhất</a:t>
              </a:r>
              <a:endParaRPr lang="vi-VN" sz="2400" b="1" dirty="0">
                <a:solidFill>
                  <a:schemeClr val="tx2"/>
                </a:solidFill>
                <a:latin typeface="Times New Roman" pitchFamily="18" charset="0"/>
                <a:cs typeface="Times New Roman" pitchFamily="18" charset="0"/>
              </a:endParaRPr>
            </a:p>
          </p:txBody>
        </p:sp>
        <p:sp>
          <p:nvSpPr>
            <p:cNvPr id="8212" name="Text Box 10"/>
            <p:cNvSpPr txBox="1">
              <a:spLocks noChangeArrowheads="1"/>
            </p:cNvSpPr>
            <p:nvPr/>
          </p:nvSpPr>
          <p:spPr bwMode="gray">
            <a:xfrm>
              <a:off x="316" y="939"/>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dirty="0">
                  <a:solidFill>
                    <a:schemeClr val="bg1"/>
                  </a:solidFill>
                </a:rPr>
                <a:t>1</a:t>
              </a:r>
            </a:p>
          </p:txBody>
        </p:sp>
      </p:grpSp>
      <p:sp>
        <p:nvSpPr>
          <p:cNvPr id="8196" name="Text Box 13"/>
          <p:cNvSpPr txBox="1">
            <a:spLocks noChangeArrowheads="1"/>
          </p:cNvSpPr>
          <p:nvPr/>
        </p:nvSpPr>
        <p:spPr bwMode="auto">
          <a:xfrm>
            <a:off x="1295400" y="2362200"/>
            <a:ext cx="487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vi-VN"/>
          </a:p>
        </p:txBody>
      </p:sp>
      <p:sp>
        <p:nvSpPr>
          <p:cNvPr id="26638" name="Text Box 14"/>
          <p:cNvSpPr txBox="1">
            <a:spLocks noChangeArrowheads="1"/>
          </p:cNvSpPr>
          <p:nvPr/>
        </p:nvSpPr>
        <p:spPr bwMode="auto">
          <a:xfrm>
            <a:off x="642910" y="2071678"/>
            <a:ext cx="7772400" cy="101566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vi-VN" sz="2400" b="1" dirty="0" smtClean="0">
                <a:latin typeface="Times New Roman" pitchFamily="18" charset="0"/>
                <a:cs typeface="Times New Roman" pitchFamily="18" charset="0"/>
              </a:rPr>
              <a:t>Nhóm 1 thuyết trình: </a:t>
            </a:r>
            <a:r>
              <a:rPr lang="vi-VN" sz="2400" b="1" i="1" dirty="0" smtClean="0">
                <a:latin typeface="Times New Roman" pitchFamily="18" charset="0"/>
                <a:cs typeface="Times New Roman" pitchFamily="18" charset="0"/>
              </a:rPr>
              <a:t>Cách giải và biện luận phương trình</a:t>
            </a:r>
            <a:r>
              <a:rPr lang="en-US" sz="2400" b="1" i="1" dirty="0" smtClean="0">
                <a:latin typeface="Times New Roman" pitchFamily="18" charset="0"/>
                <a:cs typeface="Times New Roman" pitchFamily="18" charset="0"/>
              </a:rPr>
              <a:t> </a:t>
            </a:r>
            <a:r>
              <a:rPr lang="vi-VN" sz="2400" b="1" i="1" dirty="0" smtClean="0">
                <a:latin typeface="Times New Roman" pitchFamily="18" charset="0"/>
                <a:cs typeface="Times New Roman" pitchFamily="18" charset="0"/>
              </a:rPr>
              <a:t> </a:t>
            </a:r>
            <a:endParaRPr lang="en-US" sz="2400" b="1" i="1" dirty="0" smtClean="0">
              <a:latin typeface="Times New Roman" pitchFamily="18" charset="0"/>
              <a:cs typeface="Times New Roman" pitchFamily="18" charset="0"/>
            </a:endParaRPr>
          </a:p>
          <a:p>
            <a:pPr eaLnBrk="1" hangingPunct="1">
              <a:spcBef>
                <a:spcPct val="50000"/>
              </a:spcBef>
            </a:pPr>
            <a:endParaRPr lang="en-US" sz="2400" dirty="0">
              <a:latin typeface="Times New Roman" pitchFamily="18" charset="0"/>
              <a:cs typeface="Times New Roman" pitchFamily="18" charset="0"/>
            </a:endParaRPr>
          </a:p>
        </p:txBody>
      </p:sp>
      <p:grpSp>
        <p:nvGrpSpPr>
          <p:cNvPr id="24" name="Group 11"/>
          <p:cNvGrpSpPr>
            <a:grpSpLocks/>
          </p:cNvGrpSpPr>
          <p:nvPr/>
        </p:nvGrpSpPr>
        <p:grpSpPr bwMode="auto">
          <a:xfrm>
            <a:off x="357158" y="5049854"/>
            <a:ext cx="5410200" cy="665162"/>
            <a:chOff x="192" y="877"/>
            <a:chExt cx="3408" cy="419"/>
          </a:xfrm>
        </p:grpSpPr>
        <p:grpSp>
          <p:nvGrpSpPr>
            <p:cNvPr id="25" name="Group 4"/>
            <p:cNvGrpSpPr>
              <a:grpSpLocks/>
            </p:cNvGrpSpPr>
            <p:nvPr/>
          </p:nvGrpSpPr>
          <p:grpSpPr bwMode="auto">
            <a:xfrm>
              <a:off x="192" y="877"/>
              <a:ext cx="480" cy="419"/>
              <a:chOff x="1110" y="2656"/>
              <a:chExt cx="1549" cy="1351"/>
            </a:xfrm>
          </p:grpSpPr>
          <p:sp>
            <p:nvSpPr>
              <p:cNvPr id="29" name="AutoShape 5"/>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30" name="AutoShape 6"/>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vi-VN"/>
              </a:p>
            </p:txBody>
          </p:sp>
          <p:sp>
            <p:nvSpPr>
              <p:cNvPr id="31" name="AutoShape 7"/>
              <p:cNvSpPr>
                <a:spLocks noChangeArrowheads="1"/>
              </p:cNvSpPr>
              <p:nvPr/>
            </p:nvSpPr>
            <p:spPr bwMode="gray">
              <a:xfrm>
                <a:off x="1200" y="2737"/>
                <a:ext cx="1349" cy="1167"/>
              </a:xfrm>
              <a:prstGeom prst="hexagon">
                <a:avLst>
                  <a:gd name="adj" fmla="val 28896"/>
                  <a:gd name="vf" fmla="val 115470"/>
                </a:avLst>
              </a:prstGeom>
              <a:gradFill rotWithShape="1">
                <a:gsLst>
                  <a:gs pos="0">
                    <a:schemeClr val="accent2">
                      <a:gamma/>
                      <a:shade val="46275"/>
                      <a:invGamma/>
                    </a:schemeClr>
                  </a:gs>
                  <a:gs pos="100000">
                    <a:schemeClr val="accent2"/>
                  </a:gs>
                </a:gsLst>
                <a:lin ang="2700000" scaled="1"/>
              </a:gradFill>
              <a:ln w="9525">
                <a:solidFill>
                  <a:schemeClr val="tx1"/>
                </a:solidFill>
                <a:miter lim="800000"/>
                <a:headEnd/>
                <a:tailEnd/>
              </a:ln>
              <a:effectLst/>
            </p:spPr>
            <p:txBody>
              <a:bodyPr wrap="none" anchor="ctr"/>
              <a:lstStyle/>
              <a:p>
                <a:pPr>
                  <a:defRPr/>
                </a:pPr>
                <a:endParaRPr lang="vi-VN"/>
              </a:p>
            </p:txBody>
          </p:sp>
        </p:grpSp>
        <p:sp>
          <p:nvSpPr>
            <p:cNvPr id="26" name="Line 8"/>
            <p:cNvSpPr>
              <a:spLocks noChangeShapeType="1"/>
            </p:cNvSpPr>
            <p:nvPr/>
          </p:nvSpPr>
          <p:spPr bwMode="auto">
            <a:xfrm>
              <a:off x="576" y="1261"/>
              <a:ext cx="3024" cy="0"/>
            </a:xfrm>
            <a:prstGeom prst="line">
              <a:avLst/>
            </a:prstGeom>
            <a:noFill/>
            <a:ln w="25400">
              <a:solidFill>
                <a:srgbClr val="C0C0C0"/>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27" name="Text Box 9"/>
            <p:cNvSpPr txBox="1">
              <a:spLocks noChangeArrowheads="1"/>
            </p:cNvSpPr>
            <p:nvPr/>
          </p:nvSpPr>
          <p:spPr bwMode="auto">
            <a:xfrm>
              <a:off x="810" y="916"/>
              <a:ext cx="1129" cy="291"/>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vi-VN" sz="2400" b="1" dirty="0" smtClean="0">
                  <a:solidFill>
                    <a:schemeClr val="tx2"/>
                  </a:solidFill>
                  <a:latin typeface="Times New Roman" pitchFamily="18" charset="0"/>
                  <a:cs typeface="Times New Roman" pitchFamily="18" charset="0"/>
                </a:rPr>
                <a:t>Định lí Vi-ét</a:t>
              </a:r>
              <a:endParaRPr lang="vi-VN" sz="2400" b="1" dirty="0">
                <a:solidFill>
                  <a:schemeClr val="tx2"/>
                </a:solidFill>
                <a:latin typeface="Times New Roman" pitchFamily="18" charset="0"/>
                <a:cs typeface="Times New Roman" pitchFamily="18" charset="0"/>
              </a:endParaRPr>
            </a:p>
          </p:txBody>
        </p:sp>
        <p:sp>
          <p:nvSpPr>
            <p:cNvPr id="28" name="Text Box 10"/>
            <p:cNvSpPr txBox="1">
              <a:spLocks noChangeArrowheads="1"/>
            </p:cNvSpPr>
            <p:nvPr/>
          </p:nvSpPr>
          <p:spPr bwMode="gray">
            <a:xfrm>
              <a:off x="316" y="939"/>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vi-VN" sz="2400" b="1" dirty="0" smtClean="0">
                  <a:solidFill>
                    <a:schemeClr val="bg1"/>
                  </a:solidFill>
                </a:rPr>
                <a:t>3</a:t>
              </a:r>
              <a:endParaRPr lang="en-US" sz="2400" b="1" dirty="0">
                <a:solidFill>
                  <a:schemeClr val="bg1"/>
                </a:solidFill>
              </a:endParaRPr>
            </a:p>
          </p:txBody>
        </p:sp>
      </p:grpSp>
      <p:sp>
        <p:nvSpPr>
          <p:cNvPr id="40" name="Text Box 14"/>
          <p:cNvSpPr txBox="1">
            <a:spLocks noChangeArrowheads="1"/>
          </p:cNvSpPr>
          <p:nvPr/>
        </p:nvSpPr>
        <p:spPr bwMode="auto">
          <a:xfrm>
            <a:off x="571472" y="3857628"/>
            <a:ext cx="7772400" cy="101566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vi-VN" sz="2400" b="1" dirty="0" smtClean="0">
                <a:latin typeface="Times New Roman" pitchFamily="18" charset="0"/>
                <a:cs typeface="Times New Roman" pitchFamily="18" charset="0"/>
              </a:rPr>
              <a:t>Nhóm 2 thuyết trình: </a:t>
            </a:r>
            <a:r>
              <a:rPr lang="vi-VN" sz="2400" b="1" i="1" dirty="0" smtClean="0">
                <a:latin typeface="Times New Roman" pitchFamily="18" charset="0"/>
                <a:cs typeface="Times New Roman" pitchFamily="18" charset="0"/>
              </a:rPr>
              <a:t>Cách giải phương trình bậc hai </a:t>
            </a:r>
          </a:p>
          <a:p>
            <a:pPr eaLnBrk="1" hangingPunct="1">
              <a:spcBef>
                <a:spcPct val="50000"/>
              </a:spcBef>
            </a:pPr>
            <a:endParaRPr lang="en-US" sz="2400" dirty="0"/>
          </a:p>
        </p:txBody>
      </p:sp>
      <p:grpSp>
        <p:nvGrpSpPr>
          <p:cNvPr id="22" name="Group 11"/>
          <p:cNvGrpSpPr>
            <a:grpSpLocks/>
          </p:cNvGrpSpPr>
          <p:nvPr/>
        </p:nvGrpSpPr>
        <p:grpSpPr bwMode="auto">
          <a:xfrm>
            <a:off x="357158" y="3143248"/>
            <a:ext cx="5410200" cy="665162"/>
            <a:chOff x="192" y="877"/>
            <a:chExt cx="3408" cy="419"/>
          </a:xfrm>
        </p:grpSpPr>
        <p:grpSp>
          <p:nvGrpSpPr>
            <p:cNvPr id="23" name="Group 4"/>
            <p:cNvGrpSpPr>
              <a:grpSpLocks/>
            </p:cNvGrpSpPr>
            <p:nvPr/>
          </p:nvGrpSpPr>
          <p:grpSpPr bwMode="auto">
            <a:xfrm>
              <a:off x="192" y="877"/>
              <a:ext cx="480" cy="419"/>
              <a:chOff x="1110" y="2656"/>
              <a:chExt cx="1549" cy="1351"/>
            </a:xfrm>
          </p:grpSpPr>
          <p:sp>
            <p:nvSpPr>
              <p:cNvPr id="35" name="AutoShape 5"/>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36" name="AutoShape 6"/>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vi-VN"/>
              </a:p>
            </p:txBody>
          </p:sp>
          <p:sp>
            <p:nvSpPr>
              <p:cNvPr id="37" name="AutoShape 7"/>
              <p:cNvSpPr>
                <a:spLocks noChangeArrowheads="1"/>
              </p:cNvSpPr>
              <p:nvPr/>
            </p:nvSpPr>
            <p:spPr bwMode="gray">
              <a:xfrm>
                <a:off x="1200" y="2737"/>
                <a:ext cx="1349" cy="1167"/>
              </a:xfrm>
              <a:prstGeom prst="hexagon">
                <a:avLst>
                  <a:gd name="adj" fmla="val 28896"/>
                  <a:gd name="vf" fmla="val 115470"/>
                </a:avLst>
              </a:prstGeom>
              <a:gradFill rotWithShape="1">
                <a:gsLst>
                  <a:gs pos="0">
                    <a:schemeClr val="accent2">
                      <a:gamma/>
                      <a:shade val="46275"/>
                      <a:invGamma/>
                    </a:schemeClr>
                  </a:gs>
                  <a:gs pos="100000">
                    <a:schemeClr val="accent2"/>
                  </a:gs>
                </a:gsLst>
                <a:lin ang="2700000" scaled="1"/>
              </a:gradFill>
              <a:ln w="9525">
                <a:solidFill>
                  <a:schemeClr val="tx1"/>
                </a:solidFill>
                <a:miter lim="800000"/>
                <a:headEnd/>
                <a:tailEnd/>
              </a:ln>
              <a:effectLst/>
            </p:spPr>
            <p:txBody>
              <a:bodyPr wrap="none" anchor="ctr"/>
              <a:lstStyle/>
              <a:p>
                <a:pPr>
                  <a:defRPr/>
                </a:pPr>
                <a:endParaRPr lang="vi-VN"/>
              </a:p>
            </p:txBody>
          </p:sp>
        </p:grpSp>
        <p:sp>
          <p:nvSpPr>
            <p:cNvPr id="32" name="Line 8"/>
            <p:cNvSpPr>
              <a:spLocks noChangeShapeType="1"/>
            </p:cNvSpPr>
            <p:nvPr/>
          </p:nvSpPr>
          <p:spPr bwMode="auto">
            <a:xfrm>
              <a:off x="576" y="1261"/>
              <a:ext cx="3024" cy="0"/>
            </a:xfrm>
            <a:prstGeom prst="line">
              <a:avLst/>
            </a:prstGeom>
            <a:noFill/>
            <a:ln w="25400">
              <a:solidFill>
                <a:srgbClr val="C0C0C0"/>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en-US"/>
            </a:p>
          </p:txBody>
        </p:sp>
        <p:sp>
          <p:nvSpPr>
            <p:cNvPr id="33" name="Text Box 9"/>
            <p:cNvSpPr txBox="1">
              <a:spLocks noChangeArrowheads="1"/>
            </p:cNvSpPr>
            <p:nvPr/>
          </p:nvSpPr>
          <p:spPr bwMode="auto">
            <a:xfrm>
              <a:off x="810" y="916"/>
              <a:ext cx="1950" cy="291"/>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vi-VN" sz="2400" b="1" dirty="0" smtClean="0">
                  <a:solidFill>
                    <a:schemeClr val="tx2"/>
                  </a:solidFill>
                  <a:latin typeface="Times New Roman" pitchFamily="18" charset="0"/>
                  <a:cs typeface="Times New Roman" pitchFamily="18" charset="0"/>
                </a:rPr>
                <a:t>Phương trình bậc hai</a:t>
              </a:r>
              <a:endParaRPr lang="vi-VN" sz="2400" b="1" dirty="0">
                <a:solidFill>
                  <a:schemeClr val="tx2"/>
                </a:solidFill>
                <a:latin typeface="Times New Roman" pitchFamily="18" charset="0"/>
                <a:cs typeface="Times New Roman" pitchFamily="18" charset="0"/>
              </a:endParaRPr>
            </a:p>
          </p:txBody>
        </p:sp>
        <p:sp>
          <p:nvSpPr>
            <p:cNvPr id="34" name="Text Box 10"/>
            <p:cNvSpPr txBox="1">
              <a:spLocks noChangeArrowheads="1"/>
            </p:cNvSpPr>
            <p:nvPr/>
          </p:nvSpPr>
          <p:spPr bwMode="gray">
            <a:xfrm>
              <a:off x="316" y="939"/>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vi-VN" sz="2400" b="1" dirty="0" smtClean="0">
                  <a:solidFill>
                    <a:schemeClr val="bg1"/>
                  </a:solidFill>
                </a:rPr>
                <a:t>2</a:t>
              </a:r>
              <a:endParaRPr lang="en-US" sz="2400" b="1" dirty="0">
                <a:solidFill>
                  <a:schemeClr val="bg1"/>
                </a:solidFill>
              </a:endParaRPr>
            </a:p>
          </p:txBody>
        </p:sp>
      </p:grpSp>
      <p:sp>
        <p:nvSpPr>
          <p:cNvPr id="38" name="Text Box 14"/>
          <p:cNvSpPr txBox="1">
            <a:spLocks noChangeArrowheads="1"/>
          </p:cNvSpPr>
          <p:nvPr/>
        </p:nvSpPr>
        <p:spPr bwMode="auto">
          <a:xfrm>
            <a:off x="642910" y="5753417"/>
            <a:ext cx="7772400" cy="1015663"/>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vi-VN" sz="2400" b="1" dirty="0" smtClean="0">
                <a:latin typeface="+mj-lt"/>
              </a:rPr>
              <a:t>Nhóm 3 thuyết trình: </a:t>
            </a:r>
            <a:r>
              <a:rPr lang="vi-VN" sz="2400" b="1" i="1" dirty="0" smtClean="0">
                <a:latin typeface="+mj-lt"/>
              </a:rPr>
              <a:t>Định lí Vi-ét</a:t>
            </a:r>
            <a:endParaRPr lang="en-US" sz="2400" b="1" i="1" dirty="0" smtClean="0">
              <a:latin typeface="+mj-lt"/>
            </a:endParaRPr>
          </a:p>
          <a:p>
            <a:pPr eaLnBrk="1" hangingPunct="1">
              <a:spcBef>
                <a:spcPct val="50000"/>
              </a:spcBef>
            </a:pPr>
            <a:endParaRPr lang="en-US" sz="2400" dirty="0">
              <a:latin typeface="+mj-lt"/>
            </a:endParaRPr>
          </a:p>
        </p:txBody>
      </p:sp>
      <p:graphicFrame>
        <p:nvGraphicFramePr>
          <p:cNvPr id="39" name="Object 38"/>
          <p:cNvGraphicFramePr>
            <a:graphicFrameLocks noChangeAspect="1"/>
          </p:cNvGraphicFramePr>
          <p:nvPr/>
        </p:nvGraphicFramePr>
        <p:xfrm>
          <a:off x="928662" y="2571744"/>
          <a:ext cx="1543059" cy="428628"/>
        </p:xfrm>
        <a:graphic>
          <a:graphicData uri="http://schemas.openxmlformats.org/presentationml/2006/ole">
            <mc:AlternateContent xmlns:mc="http://schemas.openxmlformats.org/markup-compatibility/2006">
              <mc:Choice xmlns:v="urn:schemas-microsoft-com:vml" Requires="v">
                <p:oleObj spid="_x0000_s38915" name="Equation" r:id="rId3" imgW="685800" imgH="190440" progId="Equation.DSMT4">
                  <p:embed/>
                </p:oleObj>
              </mc:Choice>
              <mc:Fallback>
                <p:oleObj name="Equation" r:id="rId3" imgW="685800" imgH="190440" progId="Equation.DSMT4">
                  <p:embed/>
                  <p:pic>
                    <p:nvPicPr>
                      <p:cNvPr id="0"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62" y="2571744"/>
                        <a:ext cx="1543059" cy="42862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 name="Object 40"/>
          <p:cNvGraphicFramePr>
            <a:graphicFrameLocks noChangeAspect="1"/>
          </p:cNvGraphicFramePr>
          <p:nvPr/>
        </p:nvGraphicFramePr>
        <p:xfrm>
          <a:off x="857223" y="4286256"/>
          <a:ext cx="3286150" cy="516007"/>
        </p:xfrm>
        <a:graphic>
          <a:graphicData uri="http://schemas.openxmlformats.org/presentationml/2006/ole">
            <mc:AlternateContent xmlns:mc="http://schemas.openxmlformats.org/markup-compatibility/2006">
              <mc:Choice xmlns:v="urn:schemas-microsoft-com:vml" Requires="v">
                <p:oleObj spid="_x0000_s38916" name="Equation" r:id="rId5" imgW="1536480" imgH="241200" progId="Equation.DSMT4">
                  <p:embed/>
                </p:oleObj>
              </mc:Choice>
              <mc:Fallback>
                <p:oleObj name="Equation" r:id="rId5" imgW="1536480" imgH="241200" progId="Equation.DSMT4">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57223" y="4286256"/>
                        <a:ext cx="3286150" cy="51600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552238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ox(in)">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6638"/>
                                        </p:tgtEl>
                                        <p:attrNameLst>
                                          <p:attrName>style.visibility</p:attrName>
                                        </p:attrNameLst>
                                      </p:cBhvr>
                                      <p:to>
                                        <p:strVal val="visible"/>
                                      </p:to>
                                    </p:set>
                                    <p:animEffect transition="in" filter="box(in)">
                                      <p:cBhvr>
                                        <p:cTn id="15" dur="500"/>
                                        <p:tgtEl>
                                          <p:spTgt spid="26638"/>
                                        </p:tgtEl>
                                      </p:cBhvr>
                                    </p:animEffect>
                                  </p:childTnLst>
                                </p:cTn>
                              </p:par>
                              <p:par>
                                <p:cTn id="16" presetID="4" presetClass="entr" presetSubtype="16" fill="hold" nodeType="withEffect">
                                  <p:stCondLst>
                                    <p:cond delay="0"/>
                                  </p:stCondLst>
                                  <p:childTnLst>
                                    <p:set>
                                      <p:cBhvr>
                                        <p:cTn id="17" dur="1" fill="hold">
                                          <p:stCondLst>
                                            <p:cond delay="0"/>
                                          </p:stCondLst>
                                        </p:cTn>
                                        <p:tgtEl>
                                          <p:spTgt spid="39"/>
                                        </p:tgtEl>
                                        <p:attrNameLst>
                                          <p:attrName>style.visibility</p:attrName>
                                        </p:attrNameLst>
                                      </p:cBhvr>
                                      <p:to>
                                        <p:strVal val="visible"/>
                                      </p:to>
                                    </p:set>
                                    <p:animEffect transition="in" filter="box(in)">
                                      <p:cBhvr>
                                        <p:cTn id="18" dur="500"/>
                                        <p:tgtEl>
                                          <p:spTgt spid="39"/>
                                        </p:tgtEl>
                                      </p:cBhvr>
                                    </p:animEffect>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grpId="0" nodeType="clickEffect">
                                  <p:stCondLst>
                                    <p:cond delay="0"/>
                                  </p:stCondLst>
                                  <p:childTnLst>
                                    <p:set>
                                      <p:cBhvr>
                                        <p:cTn id="22" dur="1" fill="hold">
                                          <p:stCondLst>
                                            <p:cond delay="0"/>
                                          </p:stCondLst>
                                        </p:cTn>
                                        <p:tgtEl>
                                          <p:spTgt spid="40"/>
                                        </p:tgtEl>
                                        <p:attrNameLst>
                                          <p:attrName>style.visibility</p:attrName>
                                        </p:attrNameLst>
                                      </p:cBhvr>
                                      <p:to>
                                        <p:strVal val="visible"/>
                                      </p:to>
                                    </p:set>
                                    <p:animEffect transition="in" filter="box(in)">
                                      <p:cBhvr>
                                        <p:cTn id="23" dur="500"/>
                                        <p:tgtEl>
                                          <p:spTgt spid="40"/>
                                        </p:tgtEl>
                                      </p:cBhvr>
                                    </p:animEffect>
                                  </p:childTnLst>
                                </p:cTn>
                              </p:par>
                              <p:par>
                                <p:cTn id="24" presetID="4" presetClass="entr" presetSubtype="16" fill="hold" nodeType="withEffect">
                                  <p:stCondLst>
                                    <p:cond delay="0"/>
                                  </p:stCondLst>
                                  <p:childTnLst>
                                    <p:set>
                                      <p:cBhvr>
                                        <p:cTn id="25" dur="1" fill="hold">
                                          <p:stCondLst>
                                            <p:cond delay="0"/>
                                          </p:stCondLst>
                                        </p:cTn>
                                        <p:tgtEl>
                                          <p:spTgt spid="22"/>
                                        </p:tgtEl>
                                        <p:attrNameLst>
                                          <p:attrName>style.visibility</p:attrName>
                                        </p:attrNameLst>
                                      </p:cBhvr>
                                      <p:to>
                                        <p:strVal val="visible"/>
                                      </p:to>
                                    </p:set>
                                    <p:animEffect transition="in" filter="box(in)">
                                      <p:cBhvr>
                                        <p:cTn id="26" dur="500"/>
                                        <p:tgtEl>
                                          <p:spTgt spid="22"/>
                                        </p:tgtEl>
                                      </p:cBhvr>
                                    </p:animEffect>
                                  </p:childTnLst>
                                </p:cTn>
                              </p:par>
                              <p:par>
                                <p:cTn id="27" presetID="4" presetClass="entr" presetSubtype="16" fill="hold" nodeType="withEffect">
                                  <p:stCondLst>
                                    <p:cond delay="0"/>
                                  </p:stCondLst>
                                  <p:childTnLst>
                                    <p:set>
                                      <p:cBhvr>
                                        <p:cTn id="28" dur="1" fill="hold">
                                          <p:stCondLst>
                                            <p:cond delay="0"/>
                                          </p:stCondLst>
                                        </p:cTn>
                                        <p:tgtEl>
                                          <p:spTgt spid="41"/>
                                        </p:tgtEl>
                                        <p:attrNameLst>
                                          <p:attrName>style.visibility</p:attrName>
                                        </p:attrNameLst>
                                      </p:cBhvr>
                                      <p:to>
                                        <p:strVal val="visible"/>
                                      </p:to>
                                    </p:set>
                                    <p:animEffect transition="in" filter="box(in)">
                                      <p:cBhvr>
                                        <p:cTn id="29" dur="500"/>
                                        <p:tgtEl>
                                          <p:spTgt spid="41"/>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nodeType="clickEffect">
                                  <p:stCondLst>
                                    <p:cond delay="0"/>
                                  </p:stCondLst>
                                  <p:childTnLst>
                                    <p:set>
                                      <p:cBhvr>
                                        <p:cTn id="33" dur="1" fill="hold">
                                          <p:stCondLst>
                                            <p:cond delay="0"/>
                                          </p:stCondLst>
                                        </p:cTn>
                                        <p:tgtEl>
                                          <p:spTgt spid="24"/>
                                        </p:tgtEl>
                                        <p:attrNameLst>
                                          <p:attrName>style.visibility</p:attrName>
                                        </p:attrNameLst>
                                      </p:cBhvr>
                                      <p:to>
                                        <p:strVal val="visible"/>
                                      </p:to>
                                    </p:set>
                                    <p:animEffect transition="in" filter="box(in)">
                                      <p:cBhvr>
                                        <p:cTn id="34" dur="500"/>
                                        <p:tgtEl>
                                          <p:spTgt spid="24"/>
                                        </p:tgtEl>
                                      </p:cBhvr>
                                    </p:animEffect>
                                  </p:childTnLst>
                                </p:cTn>
                              </p:par>
                              <p:par>
                                <p:cTn id="35" presetID="4" presetClass="entr" presetSubtype="16" fill="hold" nodeType="with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box(in)">
                                      <p:cBhvr>
                                        <p:cTn id="37"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animBg="1"/>
      <p:bldP spid="26638" grpId="0" animBg="1"/>
      <p:bldP spid="4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401080" cy="939784"/>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r>
              <a:rPr lang="en-US" sz="3100" dirty="0" smtClean="0">
                <a:solidFill>
                  <a:srgbClr val="FF0000"/>
                </a:solidFill>
                <a:latin typeface="Times New Roman" pitchFamily="18" charset="0"/>
                <a:cs typeface="Times New Roman" pitchFamily="18" charset="0"/>
              </a:rPr>
              <a:t/>
            </a:r>
            <a:br>
              <a:rPr lang="en-US" sz="3100" dirty="0" smtClean="0">
                <a:solidFill>
                  <a:srgbClr val="FF0000"/>
                </a:solidFill>
                <a:latin typeface="Times New Roman" pitchFamily="18" charset="0"/>
                <a:cs typeface="Times New Roman" pitchFamily="18" charset="0"/>
              </a:rPr>
            </a:br>
            <a:r>
              <a:rPr lang="en-US" sz="3100" b="1" dirty="0" smtClean="0">
                <a:solidFill>
                  <a:srgbClr val="FF0000"/>
                </a:solidFill>
                <a:latin typeface="Times New Roman" pitchFamily="18" charset="0"/>
                <a:cs typeface="Times New Roman" pitchFamily="18" charset="0"/>
              </a:rPr>
              <a:t>II – </a:t>
            </a:r>
            <a:r>
              <a:rPr lang="vi-VN" sz="3100" b="1" dirty="0" smtClean="0">
                <a:solidFill>
                  <a:srgbClr val="FF0000"/>
                </a:solidFill>
                <a:latin typeface="Times New Roman" pitchFamily="18" charset="0"/>
                <a:cs typeface="Times New Roman" pitchFamily="18" charset="0"/>
              </a:rPr>
              <a:t>PHƯƠNG TRÌNH</a:t>
            </a:r>
            <a:r>
              <a:rPr lang="en-US" sz="3100" b="1" dirty="0" smtClean="0">
                <a:solidFill>
                  <a:srgbClr val="FF0000"/>
                </a:solidFill>
                <a:latin typeface="Times New Roman" pitchFamily="18" charset="0"/>
                <a:cs typeface="Times New Roman" pitchFamily="18" charset="0"/>
              </a:rPr>
              <a:t> QUY VỀ PHƯƠNG TRÌNH</a:t>
            </a:r>
            <a:r>
              <a:rPr lang="vi-VN" sz="3100" b="1" dirty="0" smtClean="0">
                <a:solidFill>
                  <a:srgbClr val="FF0000"/>
                </a:solidFill>
                <a:latin typeface="Times New Roman" pitchFamily="18" charset="0"/>
                <a:cs typeface="Times New Roman" pitchFamily="18" charset="0"/>
              </a:rPr>
              <a:t> BẬC NHẤT, BẬC HAI</a:t>
            </a: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endParaRPr lang="en-US" sz="3200" dirty="0" smtClean="0">
              <a:solidFill>
                <a:srgbClr val="FF0000"/>
              </a:solidFill>
              <a:latin typeface="Times New Roman" pitchFamily="18" charset="0"/>
              <a:cs typeface="Times New Roman" pitchFamily="18" charset="0"/>
            </a:endParaRPr>
          </a:p>
        </p:txBody>
      </p:sp>
      <p:grpSp>
        <p:nvGrpSpPr>
          <p:cNvPr id="2" name="Group 5"/>
          <p:cNvGrpSpPr/>
          <p:nvPr/>
        </p:nvGrpSpPr>
        <p:grpSpPr>
          <a:xfrm>
            <a:off x="357158" y="2500306"/>
            <a:ext cx="6411613" cy="687319"/>
            <a:chOff x="336550" y="1098762"/>
            <a:chExt cx="6411613" cy="687319"/>
          </a:xfrm>
        </p:grpSpPr>
        <p:sp>
          <p:nvSpPr>
            <p:cNvPr id="10245" name="Text Box 9"/>
            <p:cNvSpPr txBox="1">
              <a:spLocks noChangeArrowheads="1"/>
            </p:cNvSpPr>
            <p:nvPr/>
          </p:nvSpPr>
          <p:spPr bwMode="auto">
            <a:xfrm>
              <a:off x="1066800" y="1262706"/>
              <a:ext cx="56813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dirty="0" err="1" smtClean="0">
                  <a:solidFill>
                    <a:srgbClr val="FF0000"/>
                  </a:solidFill>
                  <a:latin typeface="Times New Roman" pitchFamily="18" charset="0"/>
                  <a:cs typeface="Times New Roman" pitchFamily="18" charset="0"/>
                </a:rPr>
                <a:t>Phương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chứa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ẩn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dưới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dấu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căn</a:t>
              </a:r>
              <a:endParaRPr lang="en-US" sz="2800" b="1" dirty="0">
                <a:solidFill>
                  <a:srgbClr val="FF0000"/>
                </a:solidFill>
                <a:latin typeface="Times New Roman" pitchFamily="18" charset="0"/>
                <a:cs typeface="Times New Roman" pitchFamily="18" charset="0"/>
              </a:endParaRPr>
            </a:p>
          </p:txBody>
        </p:sp>
        <p:grpSp>
          <p:nvGrpSpPr>
            <p:cNvPr id="3" name="Group 1"/>
            <p:cNvGrpSpPr/>
            <p:nvPr/>
          </p:nvGrpSpPr>
          <p:grpSpPr>
            <a:xfrm>
              <a:off x="336550" y="1098762"/>
              <a:ext cx="762000" cy="687319"/>
              <a:chOff x="336550" y="1479762"/>
              <a:chExt cx="762000" cy="687319"/>
            </a:xfrm>
          </p:grpSpPr>
          <p:grpSp>
            <p:nvGrpSpPr>
              <p:cNvPr id="4" name="Group 4"/>
              <p:cNvGrpSpPr>
                <a:grpSpLocks/>
              </p:cNvGrpSpPr>
              <p:nvPr/>
            </p:nvGrpSpPr>
            <p:grpSpPr bwMode="auto">
              <a:xfrm>
                <a:off x="336550" y="1479762"/>
                <a:ext cx="762000" cy="687319"/>
                <a:chOff x="3174" y="2679"/>
                <a:chExt cx="1549" cy="1396"/>
              </a:xfrm>
            </p:grpSpPr>
            <p:sp>
              <p:nvSpPr>
                <p:cNvPr id="10259" name="AutoShape 5"/>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10260" name="AutoShape 6"/>
                <p:cNvSpPr>
                  <a:spLocks noChangeArrowheads="1"/>
                </p:cNvSpPr>
                <p:nvPr/>
              </p:nvSpPr>
              <p:spPr bwMode="gray">
                <a:xfrm>
                  <a:off x="3174" y="2747"/>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vi-VN"/>
                </a:p>
              </p:txBody>
            </p:sp>
            <p:sp>
              <p:nvSpPr>
                <p:cNvPr id="28679" name="AutoShape 7"/>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vi-VN"/>
                </a:p>
              </p:txBody>
            </p:sp>
          </p:grpSp>
          <p:sp>
            <p:nvSpPr>
              <p:cNvPr id="10246" name="Text Box 10"/>
              <p:cNvSpPr txBox="1">
                <a:spLocks noChangeArrowheads="1"/>
              </p:cNvSpPr>
              <p:nvPr/>
            </p:nvSpPr>
            <p:spPr bwMode="gray">
              <a:xfrm>
                <a:off x="533400" y="16002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dirty="0">
                    <a:solidFill>
                      <a:schemeClr val="bg1"/>
                    </a:solidFill>
                  </a:rPr>
                  <a:t>2</a:t>
                </a:r>
              </a:p>
            </p:txBody>
          </p:sp>
        </p:grpSp>
      </p:grpSp>
      <p:sp>
        <p:nvSpPr>
          <p:cNvPr id="28683" name="Text Box 11"/>
          <p:cNvSpPr txBox="1">
            <a:spLocks noChangeArrowheads="1"/>
          </p:cNvSpPr>
          <p:nvPr/>
        </p:nvSpPr>
        <p:spPr bwMode="auto">
          <a:xfrm>
            <a:off x="1071538" y="3357562"/>
            <a:ext cx="6400800" cy="46166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i="1" u="sng" dirty="0" err="1" smtClean="0">
                <a:latin typeface="Times New Roman" pitchFamily="18" charset="0"/>
                <a:cs typeface="Times New Roman" pitchFamily="18" charset="0"/>
              </a:rPr>
              <a:t>Ví</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dụ</a:t>
            </a:r>
            <a:r>
              <a:rPr lang="en-US" sz="2400" b="1" i="1" u="sng"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Giải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phương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trình</a:t>
            </a:r>
            <a:r>
              <a:rPr lang="en-US" sz="2400" b="1" i="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graphicFrame>
        <p:nvGraphicFramePr>
          <p:cNvPr id="28684" name="Object 12"/>
          <p:cNvGraphicFramePr>
            <a:graphicFrameLocks noChangeAspect="1"/>
          </p:cNvGraphicFramePr>
          <p:nvPr>
            <p:extLst>
              <p:ext uri="{D42A27DB-BD31-4B8C-83A1-F6EECF244321}">
                <p14:modId xmlns:p14="http://schemas.microsoft.com/office/powerpoint/2010/main" val="2218600562"/>
              </p:ext>
            </p:extLst>
          </p:nvPr>
        </p:nvGraphicFramePr>
        <p:xfrm>
          <a:off x="2928926" y="3929066"/>
          <a:ext cx="3657600" cy="723900"/>
        </p:xfrm>
        <a:graphic>
          <a:graphicData uri="http://schemas.openxmlformats.org/presentationml/2006/ole">
            <mc:AlternateContent xmlns:mc="http://schemas.openxmlformats.org/markup-compatibility/2006">
              <mc:Choice xmlns:v="urn:schemas-microsoft-com:vml" Requires="v">
                <p:oleObj spid="_x0000_s106499" name="Equation" r:id="rId3" imgW="1218960" imgH="241200" progId="Equation.DSMT4">
                  <p:embed/>
                </p:oleObj>
              </mc:Choice>
              <mc:Fallback>
                <p:oleObj name="Equation" r:id="rId3" imgW="121896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28926" y="3929066"/>
                        <a:ext cx="36576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7" name="Group 5"/>
          <p:cNvGrpSpPr/>
          <p:nvPr/>
        </p:nvGrpSpPr>
        <p:grpSpPr>
          <a:xfrm>
            <a:off x="285720" y="1500174"/>
            <a:ext cx="8355992" cy="687319"/>
            <a:chOff x="336550" y="1098762"/>
            <a:chExt cx="8355992" cy="687319"/>
          </a:xfrm>
        </p:grpSpPr>
        <p:sp>
          <p:nvSpPr>
            <p:cNvPr id="18" name="Text Box 9"/>
            <p:cNvSpPr txBox="1">
              <a:spLocks noChangeArrowheads="1"/>
            </p:cNvSpPr>
            <p:nvPr/>
          </p:nvSpPr>
          <p:spPr bwMode="auto">
            <a:xfrm>
              <a:off x="1066800" y="1262706"/>
              <a:ext cx="762574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dirty="0" err="1" smtClean="0">
                  <a:solidFill>
                    <a:srgbClr val="FF0000"/>
                  </a:solidFill>
                  <a:latin typeface="Times New Roman" pitchFamily="18" charset="0"/>
                  <a:cs typeface="Times New Roman" pitchFamily="18" charset="0"/>
                </a:rPr>
                <a:t>Phương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chứa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ẩn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trong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dấu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giá</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trị</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tuyệt</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đối</a:t>
              </a:r>
              <a:endParaRPr lang="en-US" sz="2800" b="1" dirty="0">
                <a:solidFill>
                  <a:srgbClr val="FF0000"/>
                </a:solidFill>
                <a:latin typeface="Times New Roman" pitchFamily="18" charset="0"/>
                <a:cs typeface="Times New Roman" pitchFamily="18" charset="0"/>
              </a:endParaRPr>
            </a:p>
          </p:txBody>
        </p:sp>
        <p:grpSp>
          <p:nvGrpSpPr>
            <p:cNvPr id="19" name="Group 1"/>
            <p:cNvGrpSpPr/>
            <p:nvPr/>
          </p:nvGrpSpPr>
          <p:grpSpPr>
            <a:xfrm>
              <a:off x="336550" y="1098762"/>
              <a:ext cx="762000" cy="687319"/>
              <a:chOff x="336550" y="1479762"/>
              <a:chExt cx="762000" cy="687319"/>
            </a:xfrm>
          </p:grpSpPr>
          <p:grpSp>
            <p:nvGrpSpPr>
              <p:cNvPr id="20" name="Group 19"/>
              <p:cNvGrpSpPr>
                <a:grpSpLocks/>
              </p:cNvGrpSpPr>
              <p:nvPr/>
            </p:nvGrpSpPr>
            <p:grpSpPr bwMode="auto">
              <a:xfrm>
                <a:off x="336550" y="1479762"/>
                <a:ext cx="762000" cy="687319"/>
                <a:chOff x="3174" y="2679"/>
                <a:chExt cx="1549" cy="1396"/>
              </a:xfrm>
            </p:grpSpPr>
            <p:sp>
              <p:nvSpPr>
                <p:cNvPr id="22" name="AutoShape 5"/>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23" name="AutoShape 6"/>
                <p:cNvSpPr>
                  <a:spLocks noChangeArrowheads="1"/>
                </p:cNvSpPr>
                <p:nvPr/>
              </p:nvSpPr>
              <p:spPr bwMode="gray">
                <a:xfrm>
                  <a:off x="3174" y="2747"/>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vi-VN"/>
                </a:p>
              </p:txBody>
            </p:sp>
            <p:sp>
              <p:nvSpPr>
                <p:cNvPr id="24" name="AutoShape 7"/>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vi-VN"/>
                </a:p>
              </p:txBody>
            </p:sp>
          </p:grpSp>
          <p:sp>
            <p:nvSpPr>
              <p:cNvPr id="21" name="Text Box 10"/>
              <p:cNvSpPr txBox="1">
                <a:spLocks noChangeArrowheads="1"/>
              </p:cNvSpPr>
              <p:nvPr/>
            </p:nvSpPr>
            <p:spPr bwMode="gray">
              <a:xfrm>
                <a:off x="533400" y="1600200"/>
                <a:ext cx="35618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dirty="0">
                    <a:solidFill>
                      <a:schemeClr val="bg1"/>
                    </a:solidFill>
                  </a:rPr>
                  <a:t>1</a:t>
                </a:r>
              </a:p>
            </p:txBody>
          </p:sp>
        </p:grpSp>
      </p:grpSp>
    </p:spTree>
    <p:extLst>
      <p:ext uri="{BB962C8B-B14F-4D97-AF65-F5344CB8AC3E}">
        <p14:creationId xmlns:p14="http://schemas.microsoft.com/office/powerpoint/2010/main" val="3312251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box(in)">
                                      <p:cBhvr>
                                        <p:cTn id="7" dur="500"/>
                                        <p:tgtEl>
                                          <p:spTgt spid="1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8684"/>
                                        </p:tgtEl>
                                        <p:attrNameLst>
                                          <p:attrName>style.visibility</p:attrName>
                                        </p:attrNameLst>
                                      </p:cBhvr>
                                      <p:to>
                                        <p:strVal val="visible"/>
                                      </p:to>
                                    </p:set>
                                    <p:animEffect transition="in" filter="box(in)">
                                      <p:cBhvr>
                                        <p:cTn id="17" dur="500"/>
                                        <p:tgtEl>
                                          <p:spTgt spid="28684"/>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28683"/>
                                        </p:tgtEl>
                                        <p:attrNameLst>
                                          <p:attrName>style.visibility</p:attrName>
                                        </p:attrNameLst>
                                      </p:cBhvr>
                                      <p:to>
                                        <p:strVal val="visible"/>
                                      </p:to>
                                    </p:set>
                                    <p:animEffect transition="in" filter="box(in)">
                                      <p:cBhvr>
                                        <p:cTn id="20" dur="500"/>
                                        <p:tgtEl>
                                          <p:spTgt spid="28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357158" y="214290"/>
            <a:ext cx="6411613" cy="687319"/>
            <a:chOff x="336550" y="1098762"/>
            <a:chExt cx="6411613" cy="687319"/>
          </a:xfrm>
        </p:grpSpPr>
        <p:sp>
          <p:nvSpPr>
            <p:cNvPr id="10245" name="Text Box 9"/>
            <p:cNvSpPr txBox="1">
              <a:spLocks noChangeArrowheads="1"/>
            </p:cNvSpPr>
            <p:nvPr/>
          </p:nvSpPr>
          <p:spPr bwMode="auto">
            <a:xfrm>
              <a:off x="1066800" y="1262706"/>
              <a:ext cx="56813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dirty="0" err="1" smtClean="0">
                  <a:solidFill>
                    <a:srgbClr val="FF0000"/>
                  </a:solidFill>
                  <a:latin typeface="Times New Roman" pitchFamily="18" charset="0"/>
                  <a:cs typeface="Times New Roman" pitchFamily="18" charset="0"/>
                </a:rPr>
                <a:t>Phương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chứa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ẩn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dưới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dấu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căn</a:t>
              </a:r>
              <a:endParaRPr lang="en-US" sz="2800" b="1" dirty="0">
                <a:solidFill>
                  <a:srgbClr val="FF0000"/>
                </a:solidFill>
                <a:latin typeface="Times New Roman" pitchFamily="18" charset="0"/>
                <a:cs typeface="Times New Roman" pitchFamily="18" charset="0"/>
              </a:endParaRPr>
            </a:p>
          </p:txBody>
        </p:sp>
        <p:grpSp>
          <p:nvGrpSpPr>
            <p:cNvPr id="3" name="Group 1"/>
            <p:cNvGrpSpPr/>
            <p:nvPr/>
          </p:nvGrpSpPr>
          <p:grpSpPr>
            <a:xfrm>
              <a:off x="336550" y="1098762"/>
              <a:ext cx="762000" cy="687319"/>
              <a:chOff x="336550" y="1479762"/>
              <a:chExt cx="762000" cy="687319"/>
            </a:xfrm>
          </p:grpSpPr>
          <p:grpSp>
            <p:nvGrpSpPr>
              <p:cNvPr id="4" name="Group 4"/>
              <p:cNvGrpSpPr>
                <a:grpSpLocks/>
              </p:cNvGrpSpPr>
              <p:nvPr/>
            </p:nvGrpSpPr>
            <p:grpSpPr bwMode="auto">
              <a:xfrm>
                <a:off x="336550" y="1479762"/>
                <a:ext cx="762000" cy="687319"/>
                <a:chOff x="3174" y="2679"/>
                <a:chExt cx="1549" cy="1396"/>
              </a:xfrm>
            </p:grpSpPr>
            <p:sp>
              <p:nvSpPr>
                <p:cNvPr id="10259" name="AutoShape 5"/>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10260" name="AutoShape 6"/>
                <p:cNvSpPr>
                  <a:spLocks noChangeArrowheads="1"/>
                </p:cNvSpPr>
                <p:nvPr/>
              </p:nvSpPr>
              <p:spPr bwMode="gray">
                <a:xfrm>
                  <a:off x="3174" y="2747"/>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vi-VN"/>
                </a:p>
              </p:txBody>
            </p:sp>
            <p:sp>
              <p:nvSpPr>
                <p:cNvPr id="28679" name="AutoShape 7"/>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vi-VN"/>
                </a:p>
              </p:txBody>
            </p:sp>
          </p:grpSp>
          <p:sp>
            <p:nvSpPr>
              <p:cNvPr id="10246" name="Text Box 10"/>
              <p:cNvSpPr txBox="1">
                <a:spLocks noChangeArrowheads="1"/>
              </p:cNvSpPr>
              <p:nvPr/>
            </p:nvSpPr>
            <p:spPr bwMode="gray">
              <a:xfrm>
                <a:off x="533400" y="16002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dirty="0">
                    <a:solidFill>
                      <a:schemeClr val="bg1"/>
                    </a:solidFill>
                  </a:rPr>
                  <a:t>2</a:t>
                </a:r>
              </a:p>
            </p:txBody>
          </p:sp>
        </p:grpSp>
      </p:grpSp>
      <p:sp>
        <p:nvSpPr>
          <p:cNvPr id="28683" name="Text Box 11"/>
          <p:cNvSpPr txBox="1">
            <a:spLocks noChangeArrowheads="1"/>
          </p:cNvSpPr>
          <p:nvPr/>
        </p:nvSpPr>
        <p:spPr bwMode="auto">
          <a:xfrm>
            <a:off x="857224" y="1000108"/>
            <a:ext cx="6400800" cy="46166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i="1" u="sng" dirty="0" err="1" smtClean="0">
                <a:latin typeface="Times New Roman" pitchFamily="18" charset="0"/>
                <a:cs typeface="Times New Roman" pitchFamily="18" charset="0"/>
              </a:rPr>
              <a:t>Ví</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dụ</a:t>
            </a:r>
            <a:r>
              <a:rPr lang="en-US" sz="2400" b="1" i="1" u="sng"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Giải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phương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trình</a:t>
            </a:r>
            <a:r>
              <a:rPr lang="en-US" sz="2400" b="1" i="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graphicFrame>
        <p:nvGraphicFramePr>
          <p:cNvPr id="28684" name="Object 12"/>
          <p:cNvGraphicFramePr>
            <a:graphicFrameLocks noChangeAspect="1"/>
          </p:cNvGraphicFramePr>
          <p:nvPr>
            <p:extLst>
              <p:ext uri="{D42A27DB-BD31-4B8C-83A1-F6EECF244321}">
                <p14:modId xmlns:p14="http://schemas.microsoft.com/office/powerpoint/2010/main" val="2218600562"/>
              </p:ext>
            </p:extLst>
          </p:nvPr>
        </p:nvGraphicFramePr>
        <p:xfrm>
          <a:off x="2428860" y="1428736"/>
          <a:ext cx="3657600" cy="723900"/>
        </p:xfrm>
        <a:graphic>
          <a:graphicData uri="http://schemas.openxmlformats.org/presentationml/2006/ole">
            <mc:AlternateContent xmlns:mc="http://schemas.openxmlformats.org/markup-compatibility/2006">
              <mc:Choice xmlns:v="urn:schemas-microsoft-com:vml" Requires="v">
                <p:oleObj spid="_x0000_s5131" name="Equation" r:id="rId3" imgW="1218960" imgH="241200" progId="Equation.DSMT4">
                  <p:embed/>
                </p:oleObj>
              </mc:Choice>
              <mc:Fallback>
                <p:oleObj name="Equation" r:id="rId3" imgW="121896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60" y="1428736"/>
                        <a:ext cx="36576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 Box 11"/>
          <p:cNvSpPr txBox="1">
            <a:spLocks noChangeArrowheads="1"/>
          </p:cNvSpPr>
          <p:nvPr/>
        </p:nvSpPr>
        <p:spPr bwMode="auto">
          <a:xfrm>
            <a:off x="785786" y="2071678"/>
            <a:ext cx="6400800"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i="1" dirty="0" err="1" smtClean="0">
                <a:latin typeface="Times New Roman" pitchFamily="18" charset="0"/>
                <a:cs typeface="Times New Roman" pitchFamily="18" charset="0"/>
              </a:rPr>
              <a:t>Giải</a:t>
            </a:r>
            <a:r>
              <a:rPr lang="en-US" sz="2400" b="1" i="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
        <p:nvSpPr>
          <p:cNvPr id="25" name="Title 24"/>
          <p:cNvSpPr>
            <a:spLocks noGrp="1"/>
          </p:cNvSpPr>
          <p:nvPr>
            <p:ph type="title"/>
          </p:nvPr>
        </p:nvSpPr>
        <p:spPr>
          <a:xfrm>
            <a:off x="500034" y="2214554"/>
            <a:ext cx="8229600" cy="4286280"/>
          </a:xfrm>
        </p:spPr>
        <p:txBody>
          <a:bodyPr>
            <a:normAutofit fontScale="90000"/>
          </a:bodyPr>
          <a:lstStyle/>
          <a:p>
            <a:pPr algn="l"/>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Điều kiện của pt (1)là </a:t>
            </a:r>
            <a:br>
              <a:rPr lang="vi-VN" sz="3200" dirty="0" smtClean="0"/>
            </a:br>
            <a:r>
              <a:rPr lang="vi-VN" sz="3200" dirty="0" smtClean="0"/>
              <a:t>+ Bình phương hai vế của pt (1) ta đưa tới pt hệ quả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Giải pt (2) có hai nghiệm là            </a:t>
            </a:r>
            <a:br>
              <a:rPr lang="vi-VN" sz="3200" dirty="0" smtClean="0"/>
            </a:br>
            <a:r>
              <a:rPr lang="vi-VN" sz="3200" dirty="0" smtClean="0"/>
              <a:t>+ Đối chiếu điều kiện pt(1) và thử vào pt (1) thì chỉ có </a:t>
            </a:r>
            <a:br>
              <a:rPr lang="vi-VN" sz="3200" dirty="0" smtClean="0"/>
            </a:br>
            <a:r>
              <a:rPr lang="vi-VN" sz="3200" dirty="0" smtClean="0"/>
              <a:t>         thỏa mãn. Vậy nghiệm của pt(1) là  </a:t>
            </a:r>
            <a:br>
              <a:rPr lang="vi-VN" sz="3200" dirty="0" smtClean="0"/>
            </a:br>
            <a:r>
              <a:rPr lang="vi-VN" dirty="0" smtClean="0"/>
              <a:t/>
            </a:r>
            <a:br>
              <a:rPr lang="vi-VN" dirty="0" smtClean="0"/>
            </a:br>
            <a:r>
              <a:rPr lang="vi-VN" dirty="0" smtClean="0"/>
              <a:t/>
            </a:r>
            <a:br>
              <a:rPr lang="vi-VN" dirty="0" smtClean="0"/>
            </a:br>
            <a:endParaRPr lang="en-US" dirty="0"/>
          </a:p>
        </p:txBody>
      </p:sp>
      <p:graphicFrame>
        <p:nvGraphicFramePr>
          <p:cNvPr id="26" name="Object 25"/>
          <p:cNvGraphicFramePr>
            <a:graphicFrameLocks noChangeAspect="1"/>
          </p:cNvGraphicFramePr>
          <p:nvPr/>
        </p:nvGraphicFramePr>
        <p:xfrm>
          <a:off x="4214810" y="2379754"/>
          <a:ext cx="785818" cy="834932"/>
        </p:xfrm>
        <a:graphic>
          <a:graphicData uri="http://schemas.openxmlformats.org/presentationml/2006/ole">
            <mc:AlternateContent xmlns:mc="http://schemas.openxmlformats.org/markup-compatibility/2006">
              <mc:Choice xmlns:v="urn:schemas-microsoft-com:vml" Requires="v">
                <p:oleObj spid="_x0000_s5132" name="Equation" r:id="rId5" imgW="406080" imgH="431640" progId="Equation.DSMT4">
                  <p:embed/>
                </p:oleObj>
              </mc:Choice>
              <mc:Fallback>
                <p:oleObj name="Equation" r:id="rId5" imgW="406080" imgH="43164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14810" y="2379754"/>
                        <a:ext cx="785818" cy="83493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7" name="Object 26"/>
          <p:cNvGraphicFramePr>
            <a:graphicFrameLocks noChangeAspect="1"/>
          </p:cNvGraphicFramePr>
          <p:nvPr/>
        </p:nvGraphicFramePr>
        <p:xfrm>
          <a:off x="2428860" y="3500438"/>
          <a:ext cx="3079353" cy="500066"/>
        </p:xfrm>
        <a:graphic>
          <a:graphicData uri="http://schemas.openxmlformats.org/presentationml/2006/ole">
            <mc:AlternateContent xmlns:mc="http://schemas.openxmlformats.org/markup-compatibility/2006">
              <mc:Choice xmlns:v="urn:schemas-microsoft-com:vml" Requires="v">
                <p:oleObj spid="_x0000_s5133" name="Equation" r:id="rId7" imgW="1485720" imgH="241200" progId="Equation.DSMT4">
                  <p:embed/>
                </p:oleObj>
              </mc:Choice>
              <mc:Fallback>
                <p:oleObj name="Equation" r:id="rId7" imgW="1485720" imgH="241200" progId="Equation.DSMT4">
                  <p:embed/>
                  <p:pic>
                    <p:nvPicPr>
                      <p:cNvPr id="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28860" y="3500438"/>
                        <a:ext cx="3079353"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8" name="Object 27"/>
          <p:cNvGraphicFramePr>
            <a:graphicFrameLocks noChangeAspect="1"/>
          </p:cNvGraphicFramePr>
          <p:nvPr/>
        </p:nvGraphicFramePr>
        <p:xfrm>
          <a:off x="2786050" y="3929066"/>
          <a:ext cx="3071835" cy="1007159"/>
        </p:xfrm>
        <a:graphic>
          <a:graphicData uri="http://schemas.openxmlformats.org/presentationml/2006/ole">
            <mc:AlternateContent xmlns:mc="http://schemas.openxmlformats.org/markup-compatibility/2006">
              <mc:Choice xmlns:v="urn:schemas-microsoft-com:vml" Requires="v">
                <p:oleObj spid="_x0000_s5134" name="Equation" r:id="rId9" imgW="1549080" imgH="507960" progId="Equation.DSMT4">
                  <p:embed/>
                </p:oleObj>
              </mc:Choice>
              <mc:Fallback>
                <p:oleObj name="Equation" r:id="rId9" imgW="1549080" imgH="507960" progId="Equation.DSMT4">
                  <p:embed/>
                  <p:pic>
                    <p:nvPicPr>
                      <p:cNvPr id="0" name="Picture 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786050" y="3929066"/>
                        <a:ext cx="3071835" cy="100715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Object 28"/>
          <p:cNvGraphicFramePr>
            <a:graphicFrameLocks noChangeAspect="1"/>
          </p:cNvGraphicFramePr>
          <p:nvPr/>
        </p:nvGraphicFramePr>
        <p:xfrm>
          <a:off x="5122863" y="5143500"/>
          <a:ext cx="2543175" cy="503238"/>
        </p:xfrm>
        <a:graphic>
          <a:graphicData uri="http://schemas.openxmlformats.org/presentationml/2006/ole">
            <mc:AlternateContent xmlns:mc="http://schemas.openxmlformats.org/markup-compatibility/2006">
              <mc:Choice xmlns:v="urn:schemas-microsoft-com:vml" Requires="v">
                <p:oleObj spid="_x0000_s5135" name="Equation" r:id="rId11" imgW="1498320" imgH="253800" progId="Equation.DSMT4">
                  <p:embed/>
                </p:oleObj>
              </mc:Choice>
              <mc:Fallback>
                <p:oleObj name="Equation" r:id="rId11" imgW="1498320" imgH="253800" progId="Equation.DSMT4">
                  <p:embed/>
                  <p:pic>
                    <p:nvPicPr>
                      <p:cNvPr id="0" name="Picture 8"/>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5122863" y="5143500"/>
                        <a:ext cx="2543175" cy="5032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 name="Object 29"/>
          <p:cNvGraphicFramePr>
            <a:graphicFrameLocks noChangeAspect="1"/>
          </p:cNvGraphicFramePr>
          <p:nvPr/>
        </p:nvGraphicFramePr>
        <p:xfrm>
          <a:off x="357158" y="6072206"/>
          <a:ext cx="928694" cy="464347"/>
        </p:xfrm>
        <a:graphic>
          <a:graphicData uri="http://schemas.openxmlformats.org/presentationml/2006/ole">
            <mc:AlternateContent xmlns:mc="http://schemas.openxmlformats.org/markup-compatibility/2006">
              <mc:Choice xmlns:v="urn:schemas-microsoft-com:vml" Requires="v">
                <p:oleObj spid="_x0000_s5136" name="Equation" r:id="rId13" imgW="482400" imgH="241200" progId="Equation.DSMT4">
                  <p:embed/>
                </p:oleObj>
              </mc:Choice>
              <mc:Fallback>
                <p:oleObj name="Equation" r:id="rId13" imgW="482400" imgH="241200" progId="Equation.DSMT4">
                  <p:embed/>
                  <p:pic>
                    <p:nvPicPr>
                      <p:cNvPr id="0" name="Picture 9"/>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357158" y="6072206"/>
                        <a:ext cx="928694" cy="46434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30"/>
          <p:cNvGraphicFramePr>
            <a:graphicFrameLocks noChangeAspect="1"/>
          </p:cNvGraphicFramePr>
          <p:nvPr/>
        </p:nvGraphicFramePr>
        <p:xfrm>
          <a:off x="6643702" y="6072206"/>
          <a:ext cx="1500198" cy="500066"/>
        </p:xfrm>
        <a:graphic>
          <a:graphicData uri="http://schemas.openxmlformats.org/presentationml/2006/ole">
            <mc:AlternateContent xmlns:mc="http://schemas.openxmlformats.org/markup-compatibility/2006">
              <mc:Choice xmlns:v="urn:schemas-microsoft-com:vml" Requires="v">
                <p:oleObj spid="_x0000_s5137" name="Equation" r:id="rId15" imgW="723600" imgH="241200" progId="Equation.DSMT4">
                  <p:embed/>
                </p:oleObj>
              </mc:Choice>
              <mc:Fallback>
                <p:oleObj name="Equation" r:id="rId15" imgW="723600" imgH="241200" progId="Equation.DSMT4">
                  <p:embed/>
                  <p:pic>
                    <p:nvPicPr>
                      <p:cNvPr id="0" name="Picture 10"/>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6643702" y="6072206"/>
                        <a:ext cx="1500198"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12251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83"/>
                                        </p:tgtEl>
                                        <p:attrNameLst>
                                          <p:attrName>style.visibility</p:attrName>
                                        </p:attrNameLst>
                                      </p:cBhvr>
                                      <p:to>
                                        <p:strVal val="visible"/>
                                      </p:to>
                                    </p:set>
                                    <p:anim calcmode="lin" valueType="num">
                                      <p:cBhvr additive="base">
                                        <p:cTn id="7" dur="500" fill="hold"/>
                                        <p:tgtEl>
                                          <p:spTgt spid="28683"/>
                                        </p:tgtEl>
                                        <p:attrNameLst>
                                          <p:attrName>ppt_x</p:attrName>
                                        </p:attrNameLst>
                                      </p:cBhvr>
                                      <p:tavLst>
                                        <p:tav tm="0">
                                          <p:val>
                                            <p:strVal val="0-#ppt_w/2"/>
                                          </p:val>
                                        </p:tav>
                                        <p:tav tm="100000">
                                          <p:val>
                                            <p:strVal val="#ppt_x"/>
                                          </p:val>
                                        </p:tav>
                                      </p:tavLst>
                                    </p:anim>
                                    <p:anim calcmode="lin" valueType="num">
                                      <p:cBhvr additive="base">
                                        <p:cTn id="8" dur="500" fill="hold"/>
                                        <p:tgtEl>
                                          <p:spTgt spid="2868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7" presetClass="entr" presetSubtype="0" fill="hold" nodeType="afterEffect">
                                  <p:stCondLst>
                                    <p:cond delay="0"/>
                                  </p:stCondLst>
                                  <p:childTnLst>
                                    <p:set>
                                      <p:cBhvr>
                                        <p:cTn id="11" dur="1" fill="hold">
                                          <p:stCondLst>
                                            <p:cond delay="0"/>
                                          </p:stCondLst>
                                        </p:cTn>
                                        <p:tgtEl>
                                          <p:spTgt spid="28684"/>
                                        </p:tgtEl>
                                        <p:attrNameLst>
                                          <p:attrName>style.visibility</p:attrName>
                                        </p:attrNameLst>
                                      </p:cBhvr>
                                      <p:to>
                                        <p:strVal val="visible"/>
                                      </p:to>
                                    </p:set>
                                    <p:animEffect transition="in" filter="fade">
                                      <p:cBhvr>
                                        <p:cTn id="12" dur="1000"/>
                                        <p:tgtEl>
                                          <p:spTgt spid="28684"/>
                                        </p:tgtEl>
                                      </p:cBhvr>
                                    </p:animEffect>
                                    <p:anim calcmode="lin" valueType="num">
                                      <p:cBhvr>
                                        <p:cTn id="13" dur="1000" fill="hold"/>
                                        <p:tgtEl>
                                          <p:spTgt spid="28684"/>
                                        </p:tgtEl>
                                        <p:attrNameLst>
                                          <p:attrName>ppt_x</p:attrName>
                                        </p:attrNameLst>
                                      </p:cBhvr>
                                      <p:tavLst>
                                        <p:tav tm="0">
                                          <p:val>
                                            <p:strVal val="#ppt_x"/>
                                          </p:val>
                                        </p:tav>
                                        <p:tav tm="100000">
                                          <p:val>
                                            <p:strVal val="#ppt_x"/>
                                          </p:val>
                                        </p:tav>
                                      </p:tavLst>
                                    </p:anim>
                                    <p:anim calcmode="lin" valueType="num">
                                      <p:cBhvr>
                                        <p:cTn id="14" dur="900" decel="100000" fill="hold"/>
                                        <p:tgtEl>
                                          <p:spTgt spid="2868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8684"/>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0-#ppt_w/2"/>
                                          </p:val>
                                        </p:tav>
                                        <p:tav tm="100000">
                                          <p:val>
                                            <p:strVal val="#ppt_x"/>
                                          </p:val>
                                        </p:tav>
                                      </p:tavLst>
                                    </p:anim>
                                    <p:anim calcmode="lin" valueType="num">
                                      <p:cBhvr additive="base">
                                        <p:cTn id="21"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25"/>
                                        </p:tgtEl>
                                        <p:attrNameLst>
                                          <p:attrName>style.visibility</p:attrName>
                                        </p:attrNameLst>
                                      </p:cBhvr>
                                      <p:to>
                                        <p:strVal val="visible"/>
                                      </p:to>
                                    </p:set>
                                    <p:animEffect transition="in" filter="box(in)">
                                      <p:cBhvr>
                                        <p:cTn id="26" dur="500"/>
                                        <p:tgtEl>
                                          <p:spTgt spid="25"/>
                                        </p:tgtEl>
                                      </p:cBhvr>
                                    </p:animEffect>
                                  </p:childTnLst>
                                </p:cTn>
                              </p:par>
                              <p:par>
                                <p:cTn id="27" presetID="4" presetClass="entr" presetSubtype="16" fill="hold" nodeType="withEffect">
                                  <p:stCondLst>
                                    <p:cond delay="0"/>
                                  </p:stCondLst>
                                  <p:childTnLst>
                                    <p:set>
                                      <p:cBhvr>
                                        <p:cTn id="28" dur="1" fill="hold">
                                          <p:stCondLst>
                                            <p:cond delay="0"/>
                                          </p:stCondLst>
                                        </p:cTn>
                                        <p:tgtEl>
                                          <p:spTgt spid="26"/>
                                        </p:tgtEl>
                                        <p:attrNameLst>
                                          <p:attrName>style.visibility</p:attrName>
                                        </p:attrNameLst>
                                      </p:cBhvr>
                                      <p:to>
                                        <p:strVal val="visible"/>
                                      </p:to>
                                    </p:set>
                                    <p:animEffect transition="in" filter="box(in)">
                                      <p:cBhvr>
                                        <p:cTn id="29" dur="500"/>
                                        <p:tgtEl>
                                          <p:spTgt spid="26"/>
                                        </p:tgtEl>
                                      </p:cBhvr>
                                    </p:animEffect>
                                  </p:childTnLst>
                                </p:cTn>
                              </p:par>
                              <p:par>
                                <p:cTn id="30" presetID="4" presetClass="entr" presetSubtype="16" fill="hold"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ox(in)">
                                      <p:cBhvr>
                                        <p:cTn id="32" dur="500"/>
                                        <p:tgtEl>
                                          <p:spTgt spid="27"/>
                                        </p:tgtEl>
                                      </p:cBhvr>
                                    </p:animEffect>
                                  </p:childTnLst>
                                </p:cTn>
                              </p:par>
                              <p:par>
                                <p:cTn id="33" presetID="4" presetClass="entr" presetSubtype="16" fill="hold" nodeType="withEffect">
                                  <p:stCondLst>
                                    <p:cond delay="0"/>
                                  </p:stCondLst>
                                  <p:childTnLst>
                                    <p:set>
                                      <p:cBhvr>
                                        <p:cTn id="34" dur="1" fill="hold">
                                          <p:stCondLst>
                                            <p:cond delay="0"/>
                                          </p:stCondLst>
                                        </p:cTn>
                                        <p:tgtEl>
                                          <p:spTgt spid="28"/>
                                        </p:tgtEl>
                                        <p:attrNameLst>
                                          <p:attrName>style.visibility</p:attrName>
                                        </p:attrNameLst>
                                      </p:cBhvr>
                                      <p:to>
                                        <p:strVal val="visible"/>
                                      </p:to>
                                    </p:set>
                                    <p:animEffect transition="in" filter="box(in)">
                                      <p:cBhvr>
                                        <p:cTn id="35" dur="500"/>
                                        <p:tgtEl>
                                          <p:spTgt spid="28"/>
                                        </p:tgtEl>
                                      </p:cBhvr>
                                    </p:animEffect>
                                  </p:childTnLst>
                                </p:cTn>
                              </p:par>
                              <p:par>
                                <p:cTn id="36" presetID="4" presetClass="entr" presetSubtype="16" fill="hold" nodeType="withEffect">
                                  <p:stCondLst>
                                    <p:cond delay="0"/>
                                  </p:stCondLst>
                                  <p:childTnLst>
                                    <p:set>
                                      <p:cBhvr>
                                        <p:cTn id="37" dur="1" fill="hold">
                                          <p:stCondLst>
                                            <p:cond delay="0"/>
                                          </p:stCondLst>
                                        </p:cTn>
                                        <p:tgtEl>
                                          <p:spTgt spid="29"/>
                                        </p:tgtEl>
                                        <p:attrNameLst>
                                          <p:attrName>style.visibility</p:attrName>
                                        </p:attrNameLst>
                                      </p:cBhvr>
                                      <p:to>
                                        <p:strVal val="visible"/>
                                      </p:to>
                                    </p:set>
                                    <p:animEffect transition="in" filter="box(in)">
                                      <p:cBhvr>
                                        <p:cTn id="38" dur="500"/>
                                        <p:tgtEl>
                                          <p:spTgt spid="29"/>
                                        </p:tgtEl>
                                      </p:cBhvr>
                                    </p:animEffect>
                                  </p:childTnLst>
                                </p:cTn>
                              </p:par>
                              <p:par>
                                <p:cTn id="39" presetID="4" presetClass="entr" presetSubtype="16" fill="hold" nodeType="withEffect">
                                  <p:stCondLst>
                                    <p:cond delay="0"/>
                                  </p:stCondLst>
                                  <p:childTnLst>
                                    <p:set>
                                      <p:cBhvr>
                                        <p:cTn id="40" dur="1" fill="hold">
                                          <p:stCondLst>
                                            <p:cond delay="0"/>
                                          </p:stCondLst>
                                        </p:cTn>
                                        <p:tgtEl>
                                          <p:spTgt spid="31"/>
                                        </p:tgtEl>
                                        <p:attrNameLst>
                                          <p:attrName>style.visibility</p:attrName>
                                        </p:attrNameLst>
                                      </p:cBhvr>
                                      <p:to>
                                        <p:strVal val="visible"/>
                                      </p:to>
                                    </p:set>
                                    <p:animEffect transition="in" filter="box(in)">
                                      <p:cBhvr>
                                        <p:cTn id="41" dur="500"/>
                                        <p:tgtEl>
                                          <p:spTgt spid="31"/>
                                        </p:tgtEl>
                                      </p:cBhvr>
                                    </p:animEffect>
                                  </p:childTnLst>
                                </p:cTn>
                              </p:par>
                              <p:par>
                                <p:cTn id="42" presetID="4" presetClass="entr" presetSubtype="16" fill="hold" nodeType="with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box(in)">
                                      <p:cBhvr>
                                        <p:cTn id="44"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 grpId="0" animBg="1"/>
      <p:bldP spid="24" grpId="0" animBg="1"/>
      <p:bldP spid="2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Text Box 3"/>
          <p:cNvSpPr txBox="1">
            <a:spLocks noChangeArrowheads="1"/>
          </p:cNvSpPr>
          <p:nvPr/>
        </p:nvSpPr>
        <p:spPr bwMode="auto">
          <a:xfrm>
            <a:off x="1295400" y="2362200"/>
            <a:ext cx="48768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vi-VN"/>
          </a:p>
        </p:txBody>
      </p:sp>
      <p:sp>
        <p:nvSpPr>
          <p:cNvPr id="11269" name="Text Box 4"/>
          <p:cNvSpPr txBox="1">
            <a:spLocks noChangeArrowheads="1"/>
          </p:cNvSpPr>
          <p:nvPr/>
        </p:nvSpPr>
        <p:spPr bwMode="auto">
          <a:xfrm>
            <a:off x="609600" y="1991380"/>
            <a:ext cx="8034366" cy="3785652"/>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vi-VN" sz="3200" dirty="0" smtClean="0">
                <a:solidFill>
                  <a:srgbClr val="FF0000"/>
                </a:solidFill>
                <a:latin typeface="+mj-lt"/>
              </a:rPr>
              <a:t>B1: </a:t>
            </a:r>
            <a:r>
              <a:rPr lang="vi-VN" sz="3200" dirty="0" smtClean="0">
                <a:latin typeface="+mj-lt"/>
              </a:rPr>
              <a:t>Tìm điều kiện phương trình</a:t>
            </a:r>
          </a:p>
          <a:p>
            <a:pPr eaLnBrk="1" hangingPunct="1">
              <a:spcBef>
                <a:spcPct val="50000"/>
              </a:spcBef>
            </a:pPr>
            <a:r>
              <a:rPr lang="vi-VN" sz="3200" dirty="0" smtClean="0">
                <a:solidFill>
                  <a:srgbClr val="FF0000"/>
                </a:solidFill>
                <a:latin typeface="+mj-lt"/>
              </a:rPr>
              <a:t>B2: </a:t>
            </a:r>
            <a:r>
              <a:rPr lang="vi-VN" sz="3200" dirty="0" smtClean="0">
                <a:latin typeface="+mj-lt"/>
              </a:rPr>
              <a:t>Bình phương hai vế dẫn đến phương trình bậc hai</a:t>
            </a:r>
          </a:p>
          <a:p>
            <a:pPr eaLnBrk="1" hangingPunct="1">
              <a:spcBef>
                <a:spcPct val="50000"/>
              </a:spcBef>
            </a:pPr>
            <a:r>
              <a:rPr lang="vi-VN" sz="3200" dirty="0" smtClean="0">
                <a:solidFill>
                  <a:srgbClr val="FF0000"/>
                </a:solidFill>
                <a:latin typeface="+mj-lt"/>
              </a:rPr>
              <a:t>B3: </a:t>
            </a:r>
            <a:r>
              <a:rPr lang="vi-VN" sz="3200" dirty="0" smtClean="0">
                <a:latin typeface="+mj-lt"/>
              </a:rPr>
              <a:t>Giải phương trình bậc hai</a:t>
            </a:r>
          </a:p>
          <a:p>
            <a:pPr eaLnBrk="1" hangingPunct="1">
              <a:spcBef>
                <a:spcPct val="50000"/>
              </a:spcBef>
            </a:pPr>
            <a:r>
              <a:rPr lang="vi-VN" sz="3200" dirty="0" smtClean="0">
                <a:solidFill>
                  <a:srgbClr val="FF0000"/>
                </a:solidFill>
                <a:latin typeface="+mj-lt"/>
              </a:rPr>
              <a:t>B4: </a:t>
            </a:r>
            <a:r>
              <a:rPr lang="vi-VN" sz="3200" dirty="0" smtClean="0">
                <a:latin typeface="+mj-lt"/>
              </a:rPr>
              <a:t>So sánh điều kiện, thử nghiệm vào phương trình và kết luận nghiệm.</a:t>
            </a:r>
            <a:endParaRPr lang="en-US" sz="3200" dirty="0">
              <a:latin typeface="+mj-lt"/>
            </a:endParaRPr>
          </a:p>
        </p:txBody>
      </p:sp>
      <p:sp>
        <p:nvSpPr>
          <p:cNvPr id="29703" name="Rectangle 7"/>
          <p:cNvSpPr>
            <a:spLocks noChangeArrowheads="1"/>
          </p:cNvSpPr>
          <p:nvPr/>
        </p:nvSpPr>
        <p:spPr bwMode="auto">
          <a:xfrm>
            <a:off x="571472" y="785794"/>
            <a:ext cx="8072494" cy="762000"/>
          </a:xfrm>
          <a:prstGeom prst="rect">
            <a:avLst/>
          </a:prstGeom>
          <a:solidFill>
            <a:srgbClr val="92D050"/>
          </a:solidFill>
          <a:ln w="9525">
            <a:solidFill>
              <a:schemeClr val="tx1"/>
            </a:solidFill>
            <a:miter lim="800000"/>
            <a:headEnd/>
            <a:tailEnd/>
          </a:ln>
          <a:effectLst/>
        </p:spPr>
        <p:txBody>
          <a:bodyPr wrap="none" anchor="ctr"/>
          <a:lstStyle/>
          <a:p>
            <a:pPr>
              <a:defRPr/>
            </a:pPr>
            <a:r>
              <a:rPr lang="vi-VN" sz="2800" b="1" i="1" dirty="0" smtClean="0">
                <a:solidFill>
                  <a:schemeClr val="bg1"/>
                </a:solidFill>
                <a:latin typeface="+mj-lt"/>
              </a:rPr>
              <a:t>             </a:t>
            </a:r>
            <a:r>
              <a:rPr lang="vi-VN" sz="2800" b="1" i="1" dirty="0" smtClean="0">
                <a:solidFill>
                  <a:srgbClr val="FF0000"/>
                </a:solidFill>
                <a:latin typeface="+mj-lt"/>
              </a:rPr>
              <a:t>CÁC BƯỚC GIẢI PT   </a:t>
            </a:r>
            <a:endParaRPr lang="en-US" sz="2800" b="1" i="1" dirty="0">
              <a:solidFill>
                <a:srgbClr val="FF0000"/>
              </a:solidFill>
              <a:latin typeface="+mj-lt"/>
            </a:endParaRPr>
          </a:p>
        </p:txBody>
      </p:sp>
      <p:graphicFrame>
        <p:nvGraphicFramePr>
          <p:cNvPr id="7" name="Object 6"/>
          <p:cNvGraphicFramePr>
            <a:graphicFrameLocks noChangeAspect="1"/>
          </p:cNvGraphicFramePr>
          <p:nvPr/>
        </p:nvGraphicFramePr>
        <p:xfrm>
          <a:off x="5214942" y="857232"/>
          <a:ext cx="1944687" cy="631825"/>
        </p:xfrm>
        <a:graphic>
          <a:graphicData uri="http://schemas.openxmlformats.org/presentationml/2006/ole">
            <mc:AlternateContent xmlns:mc="http://schemas.openxmlformats.org/markup-compatibility/2006">
              <mc:Choice xmlns:v="urn:schemas-microsoft-com:vml" Requires="v">
                <p:oleObj spid="_x0000_s6149" name="Equation" r:id="rId3" imgW="965160" imgH="266400" progId="Equation.DSMT4">
                  <p:embed/>
                </p:oleObj>
              </mc:Choice>
              <mc:Fallback>
                <p:oleObj name="Equation" r:id="rId3" imgW="965160" imgH="266400" progId="Equation.DSMT4">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4942" y="857232"/>
                        <a:ext cx="1944687" cy="631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565986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9703"/>
                                        </p:tgtEl>
                                        <p:attrNameLst>
                                          <p:attrName>style.visibility</p:attrName>
                                        </p:attrNameLst>
                                      </p:cBhvr>
                                      <p:to>
                                        <p:strVal val="visible"/>
                                      </p:to>
                                    </p:set>
                                    <p:animEffect transition="in" filter="box(in)">
                                      <p:cBhvr>
                                        <p:cTn id="7" dur="500"/>
                                        <p:tgtEl>
                                          <p:spTgt spid="29703"/>
                                        </p:tgtEl>
                                      </p:cBhvr>
                                    </p:animEffect>
                                  </p:childTnLst>
                                </p:cTn>
                              </p:par>
                              <p:par>
                                <p:cTn id="8" presetID="4" presetClass="entr" presetSubtype="16"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ox(in)">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0" nodeType="clickEffect">
                                  <p:stCondLst>
                                    <p:cond delay="0"/>
                                  </p:stCondLst>
                                  <p:childTnLst>
                                    <p:set>
                                      <p:cBhvr>
                                        <p:cTn id="14" dur="1" fill="hold">
                                          <p:stCondLst>
                                            <p:cond delay="0"/>
                                          </p:stCondLst>
                                        </p:cTn>
                                        <p:tgtEl>
                                          <p:spTgt spid="11269"/>
                                        </p:tgtEl>
                                        <p:attrNameLst>
                                          <p:attrName>style.visibility</p:attrName>
                                        </p:attrNameLst>
                                      </p:cBhvr>
                                      <p:to>
                                        <p:strVal val="visible"/>
                                      </p:to>
                                    </p:set>
                                    <p:animEffect transition="in" filter="box(in)">
                                      <p:cBhvr>
                                        <p:cTn id="15" dur="500"/>
                                        <p:tgtEl>
                                          <p:spTgt spid="1126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9" grpId="0" animBg="1"/>
      <p:bldP spid="2970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401080" cy="939784"/>
          </a:xfrm>
        </p:spPr>
        <p:style>
          <a:lnRef idx="1">
            <a:schemeClr val="accent3"/>
          </a:lnRef>
          <a:fillRef idx="2">
            <a:schemeClr val="accent3"/>
          </a:fillRef>
          <a:effectRef idx="1">
            <a:schemeClr val="accent3"/>
          </a:effectRef>
          <a:fontRef idx="minor">
            <a:schemeClr val="dk1"/>
          </a:fontRef>
        </p:style>
        <p:txBody>
          <a:bodyPr>
            <a:normAutofit fontScale="90000"/>
          </a:bodyPr>
          <a:lstStyle/>
          <a:p>
            <a:pPr lvl="0"/>
            <a:r>
              <a:rPr lang="en-US" sz="3100" dirty="0" smtClean="0">
                <a:solidFill>
                  <a:srgbClr val="FF0000"/>
                </a:solidFill>
                <a:latin typeface="Times New Roman" pitchFamily="18" charset="0"/>
                <a:cs typeface="Times New Roman" pitchFamily="18" charset="0"/>
              </a:rPr>
              <a:t/>
            </a:r>
            <a:br>
              <a:rPr lang="en-US" sz="3100" dirty="0" smtClean="0">
                <a:solidFill>
                  <a:srgbClr val="FF0000"/>
                </a:solidFill>
                <a:latin typeface="Times New Roman" pitchFamily="18" charset="0"/>
                <a:cs typeface="Times New Roman" pitchFamily="18" charset="0"/>
              </a:rPr>
            </a:br>
            <a:r>
              <a:rPr lang="en-US" sz="3100" b="1" dirty="0" smtClean="0">
                <a:solidFill>
                  <a:srgbClr val="FF0000"/>
                </a:solidFill>
                <a:latin typeface="Times New Roman" pitchFamily="18" charset="0"/>
                <a:cs typeface="Times New Roman" pitchFamily="18" charset="0"/>
              </a:rPr>
              <a:t>I – </a:t>
            </a:r>
            <a:r>
              <a:rPr lang="vi-VN" sz="3100" b="1" dirty="0" smtClean="0">
                <a:solidFill>
                  <a:srgbClr val="FF0000"/>
                </a:solidFill>
                <a:latin typeface="Times New Roman" pitchFamily="18" charset="0"/>
                <a:cs typeface="Times New Roman" pitchFamily="18" charset="0"/>
              </a:rPr>
              <a:t>PHƯƠNG TRÌNH</a:t>
            </a:r>
            <a:r>
              <a:rPr lang="en-US" sz="3100" b="1" dirty="0" smtClean="0">
                <a:solidFill>
                  <a:srgbClr val="FF0000"/>
                </a:solidFill>
                <a:latin typeface="Times New Roman" pitchFamily="18" charset="0"/>
                <a:cs typeface="Times New Roman" pitchFamily="18" charset="0"/>
              </a:rPr>
              <a:t> QUY VỀ PHƯƠNG TRÌNH</a:t>
            </a:r>
            <a:r>
              <a:rPr lang="vi-VN" sz="3100" b="1" dirty="0" smtClean="0">
                <a:solidFill>
                  <a:srgbClr val="FF0000"/>
                </a:solidFill>
                <a:latin typeface="Times New Roman" pitchFamily="18" charset="0"/>
                <a:cs typeface="Times New Roman" pitchFamily="18" charset="0"/>
              </a:rPr>
              <a:t> BẬC NHẤT, BẬC HAI</a:t>
            </a:r>
            <a:r>
              <a:rPr lang="en-US" sz="3200" b="1" dirty="0" smtClean="0">
                <a:solidFill>
                  <a:srgbClr val="FF0000"/>
                </a:solidFill>
                <a:latin typeface="Times New Roman" pitchFamily="18" charset="0"/>
                <a:cs typeface="Times New Roman" pitchFamily="18" charset="0"/>
              </a:rPr>
              <a:t/>
            </a:r>
            <a:br>
              <a:rPr lang="en-US" sz="3200" b="1" dirty="0" smtClean="0">
                <a:solidFill>
                  <a:srgbClr val="FF0000"/>
                </a:solidFill>
                <a:latin typeface="Times New Roman" pitchFamily="18" charset="0"/>
                <a:cs typeface="Times New Roman" pitchFamily="18" charset="0"/>
              </a:rPr>
            </a:br>
            <a:endParaRPr lang="en-US" sz="3200" dirty="0" smtClean="0">
              <a:solidFill>
                <a:srgbClr val="FF0000"/>
              </a:solidFill>
              <a:latin typeface="Times New Roman" pitchFamily="18" charset="0"/>
              <a:cs typeface="Times New Roman" pitchFamily="18" charset="0"/>
            </a:endParaRPr>
          </a:p>
        </p:txBody>
      </p:sp>
      <p:grpSp>
        <p:nvGrpSpPr>
          <p:cNvPr id="2" name="Group 5"/>
          <p:cNvGrpSpPr/>
          <p:nvPr/>
        </p:nvGrpSpPr>
        <p:grpSpPr>
          <a:xfrm>
            <a:off x="336550" y="1098762"/>
            <a:ext cx="6411613" cy="687319"/>
            <a:chOff x="336550" y="1098762"/>
            <a:chExt cx="6411613" cy="687319"/>
          </a:xfrm>
        </p:grpSpPr>
        <p:sp>
          <p:nvSpPr>
            <p:cNvPr id="10245" name="Text Box 9"/>
            <p:cNvSpPr txBox="1">
              <a:spLocks noChangeArrowheads="1"/>
            </p:cNvSpPr>
            <p:nvPr/>
          </p:nvSpPr>
          <p:spPr bwMode="auto">
            <a:xfrm>
              <a:off x="1066800" y="1262706"/>
              <a:ext cx="56813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dirty="0" err="1" smtClean="0">
                  <a:solidFill>
                    <a:srgbClr val="FF0000"/>
                  </a:solidFill>
                  <a:latin typeface="Times New Roman" pitchFamily="18" charset="0"/>
                  <a:cs typeface="Times New Roman" pitchFamily="18" charset="0"/>
                </a:rPr>
                <a:t>Phương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chứa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ẩn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dưới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dấu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căn</a:t>
              </a:r>
              <a:endParaRPr lang="en-US" sz="2800" b="1" dirty="0">
                <a:solidFill>
                  <a:srgbClr val="FF0000"/>
                </a:solidFill>
                <a:latin typeface="Times New Roman" pitchFamily="18" charset="0"/>
                <a:cs typeface="Times New Roman" pitchFamily="18" charset="0"/>
              </a:endParaRPr>
            </a:p>
          </p:txBody>
        </p:sp>
        <p:grpSp>
          <p:nvGrpSpPr>
            <p:cNvPr id="3" name="Group 1"/>
            <p:cNvGrpSpPr/>
            <p:nvPr/>
          </p:nvGrpSpPr>
          <p:grpSpPr>
            <a:xfrm>
              <a:off x="336550" y="1098762"/>
              <a:ext cx="762000" cy="687319"/>
              <a:chOff x="336550" y="1479762"/>
              <a:chExt cx="762000" cy="687319"/>
            </a:xfrm>
          </p:grpSpPr>
          <p:grpSp>
            <p:nvGrpSpPr>
              <p:cNvPr id="4" name="Group 4"/>
              <p:cNvGrpSpPr>
                <a:grpSpLocks/>
              </p:cNvGrpSpPr>
              <p:nvPr/>
            </p:nvGrpSpPr>
            <p:grpSpPr bwMode="auto">
              <a:xfrm>
                <a:off x="336550" y="1479762"/>
                <a:ext cx="762000" cy="687319"/>
                <a:chOff x="3174" y="2679"/>
                <a:chExt cx="1549" cy="1396"/>
              </a:xfrm>
            </p:grpSpPr>
            <p:sp>
              <p:nvSpPr>
                <p:cNvPr id="10259" name="AutoShape 5"/>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10260" name="AutoShape 6"/>
                <p:cNvSpPr>
                  <a:spLocks noChangeArrowheads="1"/>
                </p:cNvSpPr>
                <p:nvPr/>
              </p:nvSpPr>
              <p:spPr bwMode="gray">
                <a:xfrm>
                  <a:off x="3174" y="2747"/>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vi-VN"/>
                </a:p>
              </p:txBody>
            </p:sp>
            <p:sp>
              <p:nvSpPr>
                <p:cNvPr id="28679" name="AutoShape 7"/>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vi-VN"/>
                </a:p>
              </p:txBody>
            </p:sp>
          </p:grpSp>
          <p:sp>
            <p:nvSpPr>
              <p:cNvPr id="10246" name="Text Box 10"/>
              <p:cNvSpPr txBox="1">
                <a:spLocks noChangeArrowheads="1"/>
              </p:cNvSpPr>
              <p:nvPr/>
            </p:nvSpPr>
            <p:spPr bwMode="gray">
              <a:xfrm>
                <a:off x="533400" y="16002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dirty="0">
                    <a:solidFill>
                      <a:schemeClr val="bg1"/>
                    </a:solidFill>
                  </a:rPr>
                  <a:t>2</a:t>
                </a:r>
              </a:p>
            </p:txBody>
          </p:sp>
        </p:grpSp>
      </p:grpSp>
      <p:sp>
        <p:nvSpPr>
          <p:cNvPr id="28683" name="Text Box 11"/>
          <p:cNvSpPr txBox="1">
            <a:spLocks noChangeArrowheads="1"/>
          </p:cNvSpPr>
          <p:nvPr/>
        </p:nvSpPr>
        <p:spPr bwMode="auto">
          <a:xfrm>
            <a:off x="1066800" y="1895765"/>
            <a:ext cx="6400800" cy="46166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i="1" u="sng" dirty="0" err="1" smtClean="0">
                <a:latin typeface="Times New Roman" pitchFamily="18" charset="0"/>
                <a:cs typeface="Times New Roman" pitchFamily="18" charset="0"/>
              </a:rPr>
              <a:t>Ví</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dụ</a:t>
            </a:r>
            <a:r>
              <a:rPr lang="en-US" sz="2400" b="1" i="1" u="sng"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Giải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phương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trình</a:t>
            </a:r>
            <a:r>
              <a:rPr lang="en-US" sz="2400" b="1" i="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graphicFrame>
        <p:nvGraphicFramePr>
          <p:cNvPr id="28684" name="Object 12"/>
          <p:cNvGraphicFramePr>
            <a:graphicFrameLocks noChangeAspect="1"/>
          </p:cNvGraphicFramePr>
          <p:nvPr>
            <p:extLst>
              <p:ext uri="{D42A27DB-BD31-4B8C-83A1-F6EECF244321}">
                <p14:modId xmlns:p14="http://schemas.microsoft.com/office/powerpoint/2010/main" val="2218600562"/>
              </p:ext>
            </p:extLst>
          </p:nvPr>
        </p:nvGraphicFramePr>
        <p:xfrm>
          <a:off x="2933700" y="2833688"/>
          <a:ext cx="3657600" cy="723900"/>
        </p:xfrm>
        <a:graphic>
          <a:graphicData uri="http://schemas.openxmlformats.org/presentationml/2006/ole">
            <mc:AlternateContent xmlns:mc="http://schemas.openxmlformats.org/markup-compatibility/2006">
              <mc:Choice xmlns:v="urn:schemas-microsoft-com:vml" Requires="v">
                <p:oleObj spid="_x0000_s59395" name="Equation" r:id="rId3" imgW="1218960" imgH="241200" progId="Equation.DSMT4">
                  <p:embed/>
                </p:oleObj>
              </mc:Choice>
              <mc:Fallback>
                <p:oleObj name="Equation" r:id="rId3" imgW="121896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33700" y="2833688"/>
                        <a:ext cx="36576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312251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83"/>
                                        </p:tgtEl>
                                        <p:attrNameLst>
                                          <p:attrName>style.visibility</p:attrName>
                                        </p:attrNameLst>
                                      </p:cBhvr>
                                      <p:to>
                                        <p:strVal val="visible"/>
                                      </p:to>
                                    </p:set>
                                    <p:anim calcmode="lin" valueType="num">
                                      <p:cBhvr additive="base">
                                        <p:cTn id="7" dur="500" fill="hold"/>
                                        <p:tgtEl>
                                          <p:spTgt spid="28683"/>
                                        </p:tgtEl>
                                        <p:attrNameLst>
                                          <p:attrName>ppt_x</p:attrName>
                                        </p:attrNameLst>
                                      </p:cBhvr>
                                      <p:tavLst>
                                        <p:tav tm="0">
                                          <p:val>
                                            <p:strVal val="0-#ppt_w/2"/>
                                          </p:val>
                                        </p:tav>
                                        <p:tav tm="100000">
                                          <p:val>
                                            <p:strVal val="#ppt_x"/>
                                          </p:val>
                                        </p:tav>
                                      </p:tavLst>
                                    </p:anim>
                                    <p:anim calcmode="lin" valueType="num">
                                      <p:cBhvr additive="base">
                                        <p:cTn id="8" dur="500" fill="hold"/>
                                        <p:tgtEl>
                                          <p:spTgt spid="2868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7" presetClass="entr" presetSubtype="0" fill="hold" nodeType="afterEffect">
                                  <p:stCondLst>
                                    <p:cond delay="0"/>
                                  </p:stCondLst>
                                  <p:childTnLst>
                                    <p:set>
                                      <p:cBhvr>
                                        <p:cTn id="11" dur="1" fill="hold">
                                          <p:stCondLst>
                                            <p:cond delay="0"/>
                                          </p:stCondLst>
                                        </p:cTn>
                                        <p:tgtEl>
                                          <p:spTgt spid="28684"/>
                                        </p:tgtEl>
                                        <p:attrNameLst>
                                          <p:attrName>style.visibility</p:attrName>
                                        </p:attrNameLst>
                                      </p:cBhvr>
                                      <p:to>
                                        <p:strVal val="visible"/>
                                      </p:to>
                                    </p:set>
                                    <p:animEffect transition="in" filter="fade">
                                      <p:cBhvr>
                                        <p:cTn id="12" dur="1000"/>
                                        <p:tgtEl>
                                          <p:spTgt spid="28684"/>
                                        </p:tgtEl>
                                      </p:cBhvr>
                                    </p:animEffect>
                                    <p:anim calcmode="lin" valueType="num">
                                      <p:cBhvr>
                                        <p:cTn id="13" dur="1000" fill="hold"/>
                                        <p:tgtEl>
                                          <p:spTgt spid="28684"/>
                                        </p:tgtEl>
                                        <p:attrNameLst>
                                          <p:attrName>ppt_x</p:attrName>
                                        </p:attrNameLst>
                                      </p:cBhvr>
                                      <p:tavLst>
                                        <p:tav tm="0">
                                          <p:val>
                                            <p:strVal val="#ppt_x"/>
                                          </p:val>
                                        </p:tav>
                                        <p:tav tm="100000">
                                          <p:val>
                                            <p:strVal val="#ppt_x"/>
                                          </p:val>
                                        </p:tav>
                                      </p:tavLst>
                                    </p:anim>
                                    <p:anim calcmode="lin" valueType="num">
                                      <p:cBhvr>
                                        <p:cTn id="14" dur="900" decel="100000" fill="hold"/>
                                        <p:tgtEl>
                                          <p:spTgt spid="2868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868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p:nvPr/>
        </p:nvGrpSpPr>
        <p:grpSpPr>
          <a:xfrm>
            <a:off x="357158" y="214290"/>
            <a:ext cx="6411613" cy="687319"/>
            <a:chOff x="336550" y="1098762"/>
            <a:chExt cx="6411613" cy="687319"/>
          </a:xfrm>
        </p:grpSpPr>
        <p:sp>
          <p:nvSpPr>
            <p:cNvPr id="10245" name="Text Box 9"/>
            <p:cNvSpPr txBox="1">
              <a:spLocks noChangeArrowheads="1"/>
            </p:cNvSpPr>
            <p:nvPr/>
          </p:nvSpPr>
          <p:spPr bwMode="auto">
            <a:xfrm>
              <a:off x="1066800" y="1262706"/>
              <a:ext cx="568136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sz="2800" b="1" dirty="0" err="1" smtClean="0">
                  <a:solidFill>
                    <a:srgbClr val="FF0000"/>
                  </a:solidFill>
                  <a:latin typeface="Times New Roman" pitchFamily="18" charset="0"/>
                  <a:cs typeface="Times New Roman" pitchFamily="18" charset="0"/>
                </a:rPr>
                <a:t>Phương</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trình</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chứa</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ẩn</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dưới</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dấu</a:t>
              </a:r>
              <a:r>
                <a:rPr lang="en-US" sz="2800" b="1" dirty="0" smtClean="0">
                  <a:solidFill>
                    <a:srgbClr val="FF0000"/>
                  </a:solidFill>
                  <a:latin typeface="Times New Roman" pitchFamily="18" charset="0"/>
                  <a:cs typeface="Times New Roman" pitchFamily="18" charset="0"/>
                </a:rPr>
                <a:t> </a:t>
              </a:r>
              <a:r>
                <a:rPr lang="en-US" sz="2800" b="1" dirty="0" err="1" smtClean="0">
                  <a:solidFill>
                    <a:srgbClr val="FF0000"/>
                  </a:solidFill>
                  <a:latin typeface="Times New Roman" pitchFamily="18" charset="0"/>
                  <a:cs typeface="Times New Roman" pitchFamily="18" charset="0"/>
                </a:rPr>
                <a:t>căn</a:t>
              </a:r>
              <a:endParaRPr lang="en-US" sz="2800" b="1" dirty="0">
                <a:solidFill>
                  <a:srgbClr val="FF0000"/>
                </a:solidFill>
                <a:latin typeface="Times New Roman" pitchFamily="18" charset="0"/>
                <a:cs typeface="Times New Roman" pitchFamily="18" charset="0"/>
              </a:endParaRPr>
            </a:p>
          </p:txBody>
        </p:sp>
        <p:grpSp>
          <p:nvGrpSpPr>
            <p:cNvPr id="3" name="Group 1"/>
            <p:cNvGrpSpPr/>
            <p:nvPr/>
          </p:nvGrpSpPr>
          <p:grpSpPr>
            <a:xfrm>
              <a:off x="336550" y="1098762"/>
              <a:ext cx="762000" cy="687319"/>
              <a:chOff x="336550" y="1479762"/>
              <a:chExt cx="762000" cy="687319"/>
            </a:xfrm>
          </p:grpSpPr>
          <p:grpSp>
            <p:nvGrpSpPr>
              <p:cNvPr id="4" name="Group 4"/>
              <p:cNvGrpSpPr>
                <a:grpSpLocks/>
              </p:cNvGrpSpPr>
              <p:nvPr/>
            </p:nvGrpSpPr>
            <p:grpSpPr bwMode="auto">
              <a:xfrm>
                <a:off x="336550" y="1479762"/>
                <a:ext cx="762000" cy="687319"/>
                <a:chOff x="3174" y="2679"/>
                <a:chExt cx="1549" cy="1396"/>
              </a:xfrm>
            </p:grpSpPr>
            <p:sp>
              <p:nvSpPr>
                <p:cNvPr id="10259" name="AutoShape 5"/>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vi-VN"/>
                </a:p>
              </p:txBody>
            </p:sp>
            <p:sp>
              <p:nvSpPr>
                <p:cNvPr id="10260" name="AutoShape 6"/>
                <p:cNvSpPr>
                  <a:spLocks noChangeArrowheads="1"/>
                </p:cNvSpPr>
                <p:nvPr/>
              </p:nvSpPr>
              <p:spPr bwMode="gray">
                <a:xfrm>
                  <a:off x="3174" y="2747"/>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vi-VN"/>
                </a:p>
              </p:txBody>
            </p:sp>
            <p:sp>
              <p:nvSpPr>
                <p:cNvPr id="28679" name="AutoShape 7"/>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vi-VN"/>
                </a:p>
              </p:txBody>
            </p:sp>
          </p:grpSp>
          <p:sp>
            <p:nvSpPr>
              <p:cNvPr id="10246" name="Text Box 10"/>
              <p:cNvSpPr txBox="1">
                <a:spLocks noChangeArrowheads="1"/>
              </p:cNvSpPr>
              <p:nvPr/>
            </p:nvSpPr>
            <p:spPr bwMode="gray">
              <a:xfrm>
                <a:off x="533400" y="160020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sz="2400" b="1" dirty="0">
                    <a:solidFill>
                      <a:schemeClr val="bg1"/>
                    </a:solidFill>
                  </a:rPr>
                  <a:t>2</a:t>
                </a:r>
              </a:p>
            </p:txBody>
          </p:sp>
        </p:grpSp>
      </p:grpSp>
      <p:sp>
        <p:nvSpPr>
          <p:cNvPr id="28683" name="Text Box 11"/>
          <p:cNvSpPr txBox="1">
            <a:spLocks noChangeArrowheads="1"/>
          </p:cNvSpPr>
          <p:nvPr/>
        </p:nvSpPr>
        <p:spPr bwMode="auto">
          <a:xfrm>
            <a:off x="857224" y="1000108"/>
            <a:ext cx="6400800" cy="461665"/>
          </a:xfrm>
          <a:prstGeom prst="rect">
            <a:avLst/>
          </a:prstGeom>
          <a:solidFill>
            <a:srgbClr val="99CCFF"/>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i="1" u="sng" dirty="0" err="1" smtClean="0">
                <a:latin typeface="Times New Roman" pitchFamily="18" charset="0"/>
                <a:cs typeface="Times New Roman" pitchFamily="18" charset="0"/>
              </a:rPr>
              <a:t>Ví</a:t>
            </a:r>
            <a:r>
              <a:rPr lang="en-US" sz="2400" b="1" i="1" u="sng" dirty="0" smtClean="0">
                <a:latin typeface="Times New Roman" pitchFamily="18" charset="0"/>
                <a:cs typeface="Times New Roman" pitchFamily="18" charset="0"/>
              </a:rPr>
              <a:t> </a:t>
            </a:r>
            <a:r>
              <a:rPr lang="en-US" sz="2400" b="1" i="1" u="sng" dirty="0" err="1" smtClean="0">
                <a:latin typeface="Times New Roman" pitchFamily="18" charset="0"/>
                <a:cs typeface="Times New Roman" pitchFamily="18" charset="0"/>
              </a:rPr>
              <a:t>dụ</a:t>
            </a:r>
            <a:r>
              <a:rPr lang="en-US" sz="2400" b="1" i="1" u="sng" dirty="0" smtClean="0">
                <a:latin typeface="Times New Roman" pitchFamily="18" charset="0"/>
                <a:cs typeface="Times New Roman" pitchFamily="18" charset="0"/>
              </a:rPr>
              <a:t> </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Giải</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phương</a:t>
            </a:r>
            <a:r>
              <a:rPr lang="en-US" sz="2400" b="1" i="1" dirty="0" smtClean="0">
                <a:latin typeface="Times New Roman" pitchFamily="18" charset="0"/>
                <a:cs typeface="Times New Roman" pitchFamily="18" charset="0"/>
              </a:rPr>
              <a:t> </a:t>
            </a:r>
            <a:r>
              <a:rPr lang="en-US" sz="2400" b="1" i="1" dirty="0" err="1" smtClean="0">
                <a:latin typeface="Times New Roman" pitchFamily="18" charset="0"/>
                <a:cs typeface="Times New Roman" pitchFamily="18" charset="0"/>
              </a:rPr>
              <a:t>trình</a:t>
            </a:r>
            <a:r>
              <a:rPr lang="en-US" sz="2400" b="1" i="1" dirty="0" smtClean="0">
                <a:latin typeface="Times New Roman" pitchFamily="18" charset="0"/>
                <a:cs typeface="Times New Roman" pitchFamily="18" charset="0"/>
              </a:rPr>
              <a:t>:</a:t>
            </a:r>
            <a:endParaRPr lang="en-US" sz="2400" b="1" dirty="0">
              <a:latin typeface="Times New Roman" pitchFamily="18" charset="0"/>
              <a:cs typeface="Times New Roman" pitchFamily="18" charset="0"/>
            </a:endParaRPr>
          </a:p>
        </p:txBody>
      </p:sp>
      <p:graphicFrame>
        <p:nvGraphicFramePr>
          <p:cNvPr id="28684" name="Object 12"/>
          <p:cNvGraphicFramePr>
            <a:graphicFrameLocks noChangeAspect="1"/>
          </p:cNvGraphicFramePr>
          <p:nvPr>
            <p:extLst>
              <p:ext uri="{D42A27DB-BD31-4B8C-83A1-F6EECF244321}">
                <p14:modId xmlns:p14="http://schemas.microsoft.com/office/powerpoint/2010/main" val="2218600562"/>
              </p:ext>
            </p:extLst>
          </p:nvPr>
        </p:nvGraphicFramePr>
        <p:xfrm>
          <a:off x="2428860" y="1428736"/>
          <a:ext cx="3657600" cy="723900"/>
        </p:xfrm>
        <a:graphic>
          <a:graphicData uri="http://schemas.openxmlformats.org/presentationml/2006/ole">
            <mc:AlternateContent xmlns:mc="http://schemas.openxmlformats.org/markup-compatibility/2006">
              <mc:Choice xmlns:v="urn:schemas-microsoft-com:vml" Requires="v">
                <p:oleObj spid="_x0000_s60425" name="Equation" r:id="rId3" imgW="1218960" imgH="241200" progId="Equation.DSMT4">
                  <p:embed/>
                </p:oleObj>
              </mc:Choice>
              <mc:Fallback>
                <p:oleObj name="Equation" r:id="rId3" imgW="1218960" imgH="2412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28860" y="1428736"/>
                        <a:ext cx="3657600" cy="723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4" name="Text Box 11"/>
          <p:cNvSpPr txBox="1">
            <a:spLocks noChangeArrowheads="1"/>
          </p:cNvSpPr>
          <p:nvPr/>
        </p:nvSpPr>
        <p:spPr bwMode="auto">
          <a:xfrm>
            <a:off x="785786" y="2071678"/>
            <a:ext cx="6400800"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2400" b="1" i="1" dirty="0" err="1" smtClean="0">
                <a:latin typeface="Times New Roman" pitchFamily="18" charset="0"/>
                <a:cs typeface="Times New Roman" pitchFamily="18" charset="0"/>
              </a:rPr>
              <a:t>Giải</a:t>
            </a:r>
            <a:r>
              <a:rPr lang="en-US" sz="2400" b="1" i="1" dirty="0" smtClean="0">
                <a:latin typeface="Times New Roman" pitchFamily="18" charset="0"/>
                <a:cs typeface="Times New Roman" pitchFamily="18" charset="0"/>
              </a:rPr>
              <a:t> :</a:t>
            </a:r>
            <a:endParaRPr lang="en-US" sz="2400" b="1" dirty="0">
              <a:latin typeface="Times New Roman" pitchFamily="18" charset="0"/>
              <a:cs typeface="Times New Roman" pitchFamily="18" charset="0"/>
            </a:endParaRPr>
          </a:p>
        </p:txBody>
      </p:sp>
      <p:sp>
        <p:nvSpPr>
          <p:cNvPr id="25" name="Title 24"/>
          <p:cNvSpPr>
            <a:spLocks noGrp="1"/>
          </p:cNvSpPr>
          <p:nvPr>
            <p:ph type="title"/>
          </p:nvPr>
        </p:nvSpPr>
        <p:spPr>
          <a:xfrm>
            <a:off x="500034" y="2214554"/>
            <a:ext cx="8229600" cy="4286280"/>
          </a:xfrm>
        </p:spPr>
        <p:txBody>
          <a:bodyPr>
            <a:normAutofit fontScale="90000"/>
          </a:bodyPr>
          <a:lstStyle/>
          <a:p>
            <a:pPr algn="l"/>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sz="3200" dirty="0" smtClean="0"/>
              <a:t/>
            </a:r>
            <a:br>
              <a:rPr lang="vi-VN" sz="3200" dirty="0" smtClean="0"/>
            </a:br>
            <a:r>
              <a:rPr lang="vi-VN" dirty="0" smtClean="0"/>
              <a:t/>
            </a:r>
            <a:br>
              <a:rPr lang="vi-VN" dirty="0" smtClean="0"/>
            </a:br>
            <a:r>
              <a:rPr lang="vi-VN" dirty="0" smtClean="0"/>
              <a:t/>
            </a:r>
            <a:br>
              <a:rPr lang="vi-VN" dirty="0" smtClean="0"/>
            </a:br>
            <a:endParaRPr lang="en-US" dirty="0"/>
          </a:p>
        </p:txBody>
      </p:sp>
      <p:graphicFrame>
        <p:nvGraphicFramePr>
          <p:cNvPr id="27" name="Object 26"/>
          <p:cNvGraphicFramePr>
            <a:graphicFrameLocks noChangeAspect="1"/>
          </p:cNvGraphicFramePr>
          <p:nvPr/>
        </p:nvGraphicFramePr>
        <p:xfrm>
          <a:off x="1808163" y="2357438"/>
          <a:ext cx="4814887" cy="3768725"/>
        </p:xfrm>
        <a:graphic>
          <a:graphicData uri="http://schemas.openxmlformats.org/presentationml/2006/ole">
            <mc:AlternateContent xmlns:mc="http://schemas.openxmlformats.org/markup-compatibility/2006">
              <mc:Choice xmlns:v="urn:schemas-microsoft-com:vml" Requires="v">
                <p:oleObj spid="_x0000_s60426" name="Equation" r:id="rId5" imgW="2450880" imgH="1917360" progId="Equation.DSMT4">
                  <p:embed/>
                </p:oleObj>
              </mc:Choice>
              <mc:Fallback>
                <p:oleObj name="Equation" r:id="rId5" imgW="2450880" imgH="191736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08163" y="2357438"/>
                        <a:ext cx="4814887" cy="37687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Object 30"/>
          <p:cNvGraphicFramePr>
            <a:graphicFrameLocks noChangeAspect="1"/>
          </p:cNvGraphicFramePr>
          <p:nvPr/>
        </p:nvGraphicFramePr>
        <p:xfrm>
          <a:off x="4071934" y="6072206"/>
          <a:ext cx="1500198" cy="500066"/>
        </p:xfrm>
        <a:graphic>
          <a:graphicData uri="http://schemas.openxmlformats.org/presentationml/2006/ole">
            <mc:AlternateContent xmlns:mc="http://schemas.openxmlformats.org/markup-compatibility/2006">
              <mc:Choice xmlns:v="urn:schemas-microsoft-com:vml" Requires="v">
                <p:oleObj spid="_x0000_s60427" name="Equation" r:id="rId7" imgW="723600" imgH="241200" progId="Equation.DSMT4">
                  <p:embed/>
                </p:oleObj>
              </mc:Choice>
              <mc:Fallback>
                <p:oleObj name="Equation" r:id="rId7" imgW="723600" imgH="241200" progId="Equation.DSMT4">
                  <p:embed/>
                  <p:pic>
                    <p:nvPicPr>
                      <p:cNvPr id="0" name="Picture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071934" y="6072206"/>
                        <a:ext cx="1500198" cy="50006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6" name="Text Box 9"/>
          <p:cNvSpPr txBox="1">
            <a:spLocks noChangeArrowheads="1"/>
          </p:cNvSpPr>
          <p:nvPr/>
        </p:nvSpPr>
        <p:spPr bwMode="auto">
          <a:xfrm>
            <a:off x="357158" y="6072206"/>
            <a:ext cx="385073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vi-VN" sz="2800" dirty="0" smtClean="0">
                <a:latin typeface="Times New Roman" pitchFamily="18" charset="0"/>
                <a:cs typeface="Times New Roman" pitchFamily="18" charset="0"/>
              </a:rPr>
              <a:t>Vậy nghiệm của pt (1) là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33122514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683"/>
                                        </p:tgtEl>
                                        <p:attrNameLst>
                                          <p:attrName>style.visibility</p:attrName>
                                        </p:attrNameLst>
                                      </p:cBhvr>
                                      <p:to>
                                        <p:strVal val="visible"/>
                                      </p:to>
                                    </p:set>
                                    <p:anim calcmode="lin" valueType="num">
                                      <p:cBhvr additive="base">
                                        <p:cTn id="7" dur="500" fill="hold"/>
                                        <p:tgtEl>
                                          <p:spTgt spid="28683"/>
                                        </p:tgtEl>
                                        <p:attrNameLst>
                                          <p:attrName>ppt_x</p:attrName>
                                        </p:attrNameLst>
                                      </p:cBhvr>
                                      <p:tavLst>
                                        <p:tav tm="0">
                                          <p:val>
                                            <p:strVal val="0-#ppt_w/2"/>
                                          </p:val>
                                        </p:tav>
                                        <p:tav tm="100000">
                                          <p:val>
                                            <p:strVal val="#ppt_x"/>
                                          </p:val>
                                        </p:tav>
                                      </p:tavLst>
                                    </p:anim>
                                    <p:anim calcmode="lin" valueType="num">
                                      <p:cBhvr additive="base">
                                        <p:cTn id="8" dur="500" fill="hold"/>
                                        <p:tgtEl>
                                          <p:spTgt spid="28683"/>
                                        </p:tgtEl>
                                        <p:attrNameLst>
                                          <p:attrName>ppt_y</p:attrName>
                                        </p:attrNameLst>
                                      </p:cBhvr>
                                      <p:tavLst>
                                        <p:tav tm="0">
                                          <p:val>
                                            <p:strVal val="#ppt_y"/>
                                          </p:val>
                                        </p:tav>
                                        <p:tav tm="100000">
                                          <p:val>
                                            <p:strVal val="#ppt_y"/>
                                          </p:val>
                                        </p:tav>
                                      </p:tavLst>
                                    </p:anim>
                                  </p:childTnLst>
                                </p:cTn>
                              </p:par>
                            </p:childTnLst>
                          </p:cTn>
                        </p:par>
                        <p:par>
                          <p:cTn id="9" fill="hold" nodeType="afterGroup">
                            <p:stCondLst>
                              <p:cond delay="500"/>
                            </p:stCondLst>
                            <p:childTnLst>
                              <p:par>
                                <p:cTn id="10" presetID="37" presetClass="entr" presetSubtype="0" fill="hold" nodeType="afterEffect">
                                  <p:stCondLst>
                                    <p:cond delay="0"/>
                                  </p:stCondLst>
                                  <p:childTnLst>
                                    <p:set>
                                      <p:cBhvr>
                                        <p:cTn id="11" dur="1" fill="hold">
                                          <p:stCondLst>
                                            <p:cond delay="0"/>
                                          </p:stCondLst>
                                        </p:cTn>
                                        <p:tgtEl>
                                          <p:spTgt spid="28684"/>
                                        </p:tgtEl>
                                        <p:attrNameLst>
                                          <p:attrName>style.visibility</p:attrName>
                                        </p:attrNameLst>
                                      </p:cBhvr>
                                      <p:to>
                                        <p:strVal val="visible"/>
                                      </p:to>
                                    </p:set>
                                    <p:animEffect transition="in" filter="fade">
                                      <p:cBhvr>
                                        <p:cTn id="12" dur="1000"/>
                                        <p:tgtEl>
                                          <p:spTgt spid="28684"/>
                                        </p:tgtEl>
                                      </p:cBhvr>
                                    </p:animEffect>
                                    <p:anim calcmode="lin" valueType="num">
                                      <p:cBhvr>
                                        <p:cTn id="13" dur="1000" fill="hold"/>
                                        <p:tgtEl>
                                          <p:spTgt spid="28684"/>
                                        </p:tgtEl>
                                        <p:attrNameLst>
                                          <p:attrName>ppt_x</p:attrName>
                                        </p:attrNameLst>
                                      </p:cBhvr>
                                      <p:tavLst>
                                        <p:tav tm="0">
                                          <p:val>
                                            <p:strVal val="#ppt_x"/>
                                          </p:val>
                                        </p:tav>
                                        <p:tav tm="100000">
                                          <p:val>
                                            <p:strVal val="#ppt_x"/>
                                          </p:val>
                                        </p:tav>
                                      </p:tavLst>
                                    </p:anim>
                                    <p:anim calcmode="lin" valueType="num">
                                      <p:cBhvr>
                                        <p:cTn id="14" dur="900" decel="100000" fill="hold"/>
                                        <p:tgtEl>
                                          <p:spTgt spid="28684"/>
                                        </p:tgtEl>
                                        <p:attrNameLst>
                                          <p:attrName>ppt_y</p:attrName>
                                        </p:attrNameLst>
                                      </p:cBhvr>
                                      <p:tavLst>
                                        <p:tav tm="0">
                                          <p:val>
                                            <p:strVal val="#ppt_y+1"/>
                                          </p:val>
                                        </p:tav>
                                        <p:tav tm="100000">
                                          <p:val>
                                            <p:strVal val="#ppt_y-.03"/>
                                          </p:val>
                                        </p:tav>
                                      </p:tavLst>
                                    </p:anim>
                                    <p:anim calcmode="lin" valueType="num">
                                      <p:cBhvr>
                                        <p:cTn id="15" dur="100" accel="100000" fill="hold">
                                          <p:stCondLst>
                                            <p:cond delay="900"/>
                                          </p:stCondLst>
                                        </p:cTn>
                                        <p:tgtEl>
                                          <p:spTgt spid="28684"/>
                                        </p:tgtEl>
                                        <p:attrNameLst>
                                          <p:attrName>ppt_y</p:attrName>
                                        </p:attrNameLst>
                                      </p:cBhvr>
                                      <p:tavLst>
                                        <p:tav tm="0">
                                          <p:val>
                                            <p:strVal val="#ppt_y-.03"/>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8"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0-#ppt_w/2"/>
                                          </p:val>
                                        </p:tav>
                                        <p:tav tm="100000">
                                          <p:val>
                                            <p:strVal val="#ppt_x"/>
                                          </p:val>
                                        </p:tav>
                                      </p:tavLst>
                                    </p:anim>
                                    <p:anim calcmode="lin" valueType="num">
                                      <p:cBhvr additive="base">
                                        <p:cTn id="21"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nodeType="clickEffect">
                                  <p:stCondLst>
                                    <p:cond delay="0"/>
                                  </p:stCondLst>
                                  <p:childTnLst>
                                    <p:set>
                                      <p:cBhvr>
                                        <p:cTn id="25" dur="1" fill="hold">
                                          <p:stCondLst>
                                            <p:cond delay="0"/>
                                          </p:stCondLst>
                                        </p:cTn>
                                        <p:tgtEl>
                                          <p:spTgt spid="27"/>
                                        </p:tgtEl>
                                        <p:attrNameLst>
                                          <p:attrName>style.visibility</p:attrName>
                                        </p:attrNameLst>
                                      </p:cBhvr>
                                      <p:to>
                                        <p:strVal val="visible"/>
                                      </p:to>
                                    </p:set>
                                    <p:animEffect transition="in" filter="box(in)">
                                      <p:cBhvr>
                                        <p:cTn id="26" dur="500"/>
                                        <p:tgtEl>
                                          <p:spTgt spid="27"/>
                                        </p:tgtEl>
                                      </p:cBhvr>
                                    </p:animEffect>
                                  </p:childTnLst>
                                </p:cTn>
                              </p:par>
                              <p:par>
                                <p:cTn id="27" presetID="4" presetClass="entr" presetSubtype="16"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box(in)">
                                      <p:cBhvr>
                                        <p:cTn id="29" dur="500"/>
                                        <p:tgtEl>
                                          <p:spTgt spid="16"/>
                                        </p:tgtEl>
                                      </p:cBhvr>
                                    </p:animEffect>
                                  </p:childTnLst>
                                </p:cTn>
                              </p:par>
                              <p:par>
                                <p:cTn id="30" presetID="4" presetClass="entr" presetSubtype="16" fill="hold" nodeType="withEffect">
                                  <p:stCondLst>
                                    <p:cond delay="0"/>
                                  </p:stCondLst>
                                  <p:childTnLst>
                                    <p:set>
                                      <p:cBhvr>
                                        <p:cTn id="31" dur="1" fill="hold">
                                          <p:stCondLst>
                                            <p:cond delay="0"/>
                                          </p:stCondLst>
                                        </p:cTn>
                                        <p:tgtEl>
                                          <p:spTgt spid="31"/>
                                        </p:tgtEl>
                                        <p:attrNameLst>
                                          <p:attrName>style.visibility</p:attrName>
                                        </p:attrNameLst>
                                      </p:cBhvr>
                                      <p:to>
                                        <p:strVal val="visible"/>
                                      </p:to>
                                    </p:set>
                                    <p:animEffect transition="in" filter="box(in)">
                                      <p:cBhvr>
                                        <p:cTn id="32" dur="500"/>
                                        <p:tgtEl>
                                          <p:spTgt spid="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3" grpId="0" animBg="1"/>
      <p:bldP spid="24" grpId="0" animBg="1"/>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TotalTime>
  <Words>499</Words>
  <Application>Microsoft Office PowerPoint</Application>
  <PresentationFormat>On-screen Show (4:3)</PresentationFormat>
  <Paragraphs>112</Paragraphs>
  <Slides>20</Slides>
  <Notes>1</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20</vt:i4>
      </vt:variant>
    </vt:vector>
  </HeadingPairs>
  <TitlesOfParts>
    <vt:vector size="23" baseType="lpstr">
      <vt:lpstr>Office Theme</vt:lpstr>
      <vt:lpstr>Equation</vt:lpstr>
      <vt:lpstr>PBrush</vt:lpstr>
      <vt:lpstr>             Ví dụ</vt:lpstr>
      <vt:lpstr>PowerPoint Presentation</vt:lpstr>
      <vt:lpstr>ÔN TẬP VỀ PHƯƠNG TRÌNH BẬC NHẤT, BẬC HAI</vt:lpstr>
      <vt:lpstr>I – ÔN TẬP VỀ PHƯƠNG TRÌNH BẬC NHẤT, BẬC HAI</vt:lpstr>
      <vt:lpstr> II – PHƯƠNG TRÌNH QUY VỀ PHƯƠNG TRÌNH BẬC NHẤT, BẬC HAI </vt:lpstr>
      <vt:lpstr>     + Điều kiện của pt (1)là  + Bình phương hai vế của pt (1) ta đưa tới pt hệ quả      + Giải pt (2) có hai nghiệm là             + Đối chiếu điều kiện pt(1) và thử vào pt (1) thì chỉ có           thỏa mãn. Vậy nghiệm của pt(1) là     </vt:lpstr>
      <vt:lpstr>PowerPoint Presentation</vt:lpstr>
      <vt:lpstr> I – PHƯƠNG TRÌNH QUY VỀ PHƯƠNG TRÌNH BẬC NHẤT, BẬC HAI </vt:lpstr>
      <vt:lpstr>           </vt:lpstr>
      <vt:lpstr>PowerPoint Presentation</vt:lpstr>
      <vt:lpstr>Tóm tắt cách giải phương trình  </vt:lpstr>
      <vt:lpstr>Giải phương trình:  </vt:lpstr>
      <vt:lpstr>Giải phương trình: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Computer</cp:lastModifiedBy>
  <cp:revision>47</cp:revision>
  <dcterms:created xsi:type="dcterms:W3CDTF">2020-11-04T21:15:34Z</dcterms:created>
  <dcterms:modified xsi:type="dcterms:W3CDTF">2020-11-14T07:02:44Z</dcterms:modified>
</cp:coreProperties>
</file>