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1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5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1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9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2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7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4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0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4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8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6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6B021-6344-4421-9441-9F495A2D357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3AFB1-05BA-4D0C-96EB-0730E3E52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7" Type="http://schemas.openxmlformats.org/officeDocument/2006/relationships/image" Target="../media/image9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130.png"/><Relationship Id="rId7" Type="http://schemas.openxmlformats.org/officeDocument/2006/relationships/image" Target="../media/image46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1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7.png"/><Relationship Id="rId7" Type="http://schemas.openxmlformats.org/officeDocument/2006/relationships/image" Target="../media/image1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7.png"/><Relationship Id="rId7" Type="http://schemas.openxmlformats.org/officeDocument/2006/relationships/image" Target="../media/image64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11.png"/><Relationship Id="rId4" Type="http://schemas.openxmlformats.org/officeDocument/2006/relationships/image" Target="../media/image58.png"/><Relationship Id="rId9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57.png"/><Relationship Id="rId7" Type="http://schemas.openxmlformats.org/officeDocument/2006/relationships/image" Target="../media/image6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11.png"/><Relationship Id="rId4" Type="http://schemas.openxmlformats.org/officeDocument/2006/relationships/image" Target="../media/image58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304799" y="218884"/>
            <a:ext cx="1080578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en-US" sz="2400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A.Trắc</a:t>
            </a:r>
            <a:r>
              <a:rPr lang="en-US" sz="2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nghiệm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Khoanh tròn vào câu trả lời mà em chọn !</a:t>
            </a:r>
          </a:p>
          <a:p>
            <a:endParaRPr lang="en-US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1 : Trong các mệnh đề sau đây mệnh đề nào sai ?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a. 			        		b.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c.					d.</a:t>
            </a:r>
          </a:p>
          <a:p>
            <a:endParaRPr lang="en-US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2 : Phủ định của mệnh đề chứa biến : 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		    b.  			     c.			   d.     </a:t>
            </a:r>
          </a:p>
          <a:p>
            <a:endParaRPr lang="en-US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3: Tập hợp các ước chung của 10 và 45 là : </a:t>
            </a:r>
            <a:endParaRPr lang="en-US" sz="1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9080" indent="-259080"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{1; 5}     		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{1 ; 2 ; 5}        	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(1; 5)      		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{1 ; 5 ; 10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259080" indent="-259080">
              <a:spcAft>
                <a:spcPts val="0"/>
              </a:spcAft>
            </a:pP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4 : Cho hai tập hợp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 = { 1;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}  và 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B = (1 ; 6 ]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Hợp của A và B là  :</a:t>
            </a: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a.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[ 1 ; 6 ]         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b.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( 1 ; 5 )       	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[ 1 ; 5 ]       	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{5}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34128" y="1825756"/>
                <a:ext cx="304416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:2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+3=6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128" y="1825756"/>
                <a:ext cx="3044167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66707" y="1851882"/>
                <a:ext cx="2649059" cy="496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707" y="1851882"/>
                <a:ext cx="2649059" cy="4969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34128" y="2188102"/>
                <a:ext cx="354026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+2&gt;0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128" y="2188102"/>
                <a:ext cx="3540265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03722" y="2211186"/>
                <a:ext cx="22467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⋮5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722" y="2211186"/>
                <a:ext cx="2246705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103722" y="2771979"/>
                <a:ext cx="296998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i="0">
                          <a:latin typeface="Cambria Math" panose="02040503050406030204" pitchFamily="18" charset="0"/>
                        </a:rPr>
                        <m:t>+2&gt;0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722" y="2771979"/>
                <a:ext cx="2969980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152" y="3087571"/>
            <a:ext cx="2401745" cy="5284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0835" y="3087571"/>
            <a:ext cx="2520496" cy="55454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43799" y="3125468"/>
            <a:ext cx="2171967" cy="4814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29326" y="3097514"/>
            <a:ext cx="2338837" cy="518471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5826034" y="1851882"/>
            <a:ext cx="336220" cy="3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817429" y="3264422"/>
            <a:ext cx="342526" cy="342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54962" y="4219304"/>
            <a:ext cx="326569" cy="32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8477" y="5183194"/>
            <a:ext cx="542591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4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6" grpId="0"/>
      <p:bldP spid="25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304799" y="218884"/>
            <a:ext cx="10805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</a:p>
          <a:p>
            <a:pPr marL="457200" indent="-457200">
              <a:buFontTx/>
              <a:buAutoNum type="alphaUcPeriod"/>
            </a:pPr>
            <a:r>
              <a:rPr lang="en-US" sz="2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Trắc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 </a:t>
            </a:r>
            <a:r>
              <a:rPr lang="en-US" sz="2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359" y="1402915"/>
            <a:ext cx="1154899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080" indent="-259080">
              <a:spcAft>
                <a:spcPts val="0"/>
              </a:spcAft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5 : Cho tập hợp A= ( 2;5 ],  B= (3;8). Tập hợp  A \ B là :</a:t>
            </a: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( 2 ; 3 ]          		b.  ( 2 ; 8 ]         	c. ( 3 ; 5 )            	d. [ 3 ; 5 ]</a:t>
            </a:r>
          </a:p>
          <a:p>
            <a:pPr marL="259080" indent="-259080">
              <a:spcAft>
                <a:spcPts val="0"/>
              </a:spcAft>
            </a:pPr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6 : Cho 2 tập hợp 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= [ – 2 ; 3 ] ; B = ( 1 ; 4 ]. Tập hợp :            là :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US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a. ( 1 ; 3]             		b. [ –2 ; 4 ]             	c. ( 3 ; 4 )            	d. [ – 2 ; 1 )</a:t>
            </a:r>
          </a:p>
          <a:p>
            <a:pPr marL="259080" indent="-259080">
              <a:spcAft>
                <a:spcPts val="0"/>
              </a:spcAft>
            </a:pPr>
            <a:endParaRPr lang="fr-FR" sz="12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7 : Cho tập                                   . Phần bù của tập A trong tập số thực R là : </a:t>
            </a:r>
          </a:p>
          <a:p>
            <a:pPr marL="259080" indent="-259080">
              <a:spcAft>
                <a:spcPts val="0"/>
              </a:spcAft>
            </a:pPr>
            <a:endParaRPr lang="en-US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spcAft>
                <a:spcPts val="0"/>
              </a:spcAft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8 : Tập hợp các số hữu tỉ thỏa mãn : 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 x</a:t>
            </a:r>
            <a:r>
              <a:rPr lang="fr-FR" sz="2400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+ 5x + 4 ) ( 2x</a:t>
            </a:r>
            <a:r>
              <a:rPr lang="fr-FR" sz="2400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–7x +6) = 0 là : </a:t>
            </a:r>
            <a:r>
              <a:rPr lang="fr-FR" sz="1600" dirty="0" smtClean="0">
                <a:solidFill>
                  <a:srgbClr val="000000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dirty="0" smtClean="0">
                <a:solidFill>
                  <a:srgbClr val="000000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a. {–1 ; –4; 2}       	b. {2}     	c. {–1; – 4; 3; 2}  </a:t>
            </a:r>
          </a:p>
          <a:p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9 : Trong một thí nghiệm hằng số C được xác định gần đúng là 2,43865 với độ chính xác d = 0,00312 . Dựa vào d ta có các chữ số chắc của C là : </a:t>
            </a:r>
          </a:p>
          <a:p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2; 4; 3		b. 2; 4		c. 2			d. 2;4;3; 8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541765" y="2473624"/>
                <a:ext cx="1025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765" y="2473624"/>
                <a:ext cx="102528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692331" y="2935289"/>
            <a:ext cx="326572" cy="3265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92331" y="1894114"/>
            <a:ext cx="326572" cy="3265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642828" y="3401086"/>
                <a:ext cx="29206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:|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|≥5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828" y="3401086"/>
                <a:ext cx="2920608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13358" y="3964417"/>
                <a:ext cx="1101664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.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–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5 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5 </m:t>
                              </m:r>
                            </m:e>
                          </m:d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            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.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–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5 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; 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5 </m:t>
                              </m:r>
                            </m:e>
                          </m:d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. </m:t>
                          </m:r>
                          <m:d>
                            <m:dPr>
                              <m:endChr m:val="]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–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;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5 </m:t>
                              </m:r>
                            </m:e>
                          </m:d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          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.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–∞;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–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]∪[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5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+∞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58" y="3964417"/>
                <a:ext cx="11016641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27632" r="-6586" b="-19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311" y="3990543"/>
            <a:ext cx="542591" cy="646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727953" y="4767397"/>
                <a:ext cx="2382062" cy="796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−1;−4;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;2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953" y="4767397"/>
                <a:ext cx="2382062" cy="7967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7837714" y="5061271"/>
            <a:ext cx="287383" cy="287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895" y="6248120"/>
            <a:ext cx="542591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5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1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304799" y="218884"/>
            <a:ext cx="10805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</a:p>
          <a:p>
            <a:pPr marL="457200" indent="-457200">
              <a:buFontTx/>
              <a:buAutoNum type="alphaUcPeriod"/>
            </a:pP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Trắc nghiệm :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359" y="1402915"/>
            <a:ext cx="1154899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10 : Cho số thực a &lt; 0. Điều kiện cần và đủ để :</a:t>
            </a: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 11 :   Cho                                   . Số quy tròn của số 42575421 là :</a:t>
            </a:r>
          </a:p>
          <a:p>
            <a:pPr marL="259080" indent="-259080"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42575000	b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42575400		c. 42576400		d. 42576000</a:t>
            </a:r>
            <a:endParaRPr lang="en-US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9080" indent="-259080">
              <a:tabLst>
                <a:tab pos="248285" algn="l"/>
                <a:tab pos="1336040" algn="l"/>
                <a:tab pos="2440940" algn="l"/>
                <a:tab pos="3510280" algn="l"/>
              </a:tabLst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497628" y="1249788"/>
                <a:ext cx="3580596" cy="792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∞;9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400" i="0">
                          <a:latin typeface="Cambria Math" panose="02040503050406030204" pitchFamily="18" charset="0"/>
                        </a:rPr>
                        <m:t>∩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a:rPr lang="en-US" sz="2400" i="0">
                          <a:latin typeface="Cambria Math" panose="02040503050406030204" pitchFamily="18" charset="0"/>
                        </a:rPr>
                        <m:t>≠∅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628" y="1249788"/>
                <a:ext cx="3580596" cy="7927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4799" y="1914769"/>
                <a:ext cx="10935222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40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.−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0">
                        <a:latin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&lt;0</m:t>
                    </m:r>
                    <m:r>
                      <m:rPr>
                        <m:nor/>
                      </m:rPr>
                      <a:rPr lang="en-US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      </m:t>
                    </m:r>
                    <m:r>
                      <m:rPr>
                        <m:nor/>
                      </m:rPr>
                      <a:rPr lang="en-US" sz="2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. 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&lt;0</m:t>
                    </m:r>
                    <m:r>
                      <m:rPr>
                        <m:nor/>
                      </m:rPr>
                      <a:rPr lang="en-US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    </m:t>
                    </m:r>
                    <m:r>
                      <m:rPr>
                        <m:nor/>
                      </m:rPr>
                      <a:rPr lang="en-US" sz="2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    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. −3&lt;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&lt;0</m:t>
                    </m:r>
                    <m:r>
                      <m:rPr>
                        <m:nor/>
                      </m:rPr>
                      <a:rPr lang="en-US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      </m:t>
                    </m:r>
                    <m:r>
                      <m:rPr>
                        <m:nor/>
                      </m:rPr>
                      <a:rPr lang="en-US" sz="2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.  4&lt;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1914769"/>
                <a:ext cx="10935222" cy="6165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663880" y="2067558"/>
            <a:ext cx="324913" cy="324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361105" y="2877664"/>
                <a:ext cx="3198120" cy="477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5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500" i="0">
                          <a:latin typeface="Cambria Math" panose="02040503050406030204" pitchFamily="18" charset="0"/>
                        </a:rPr>
                        <m:t>=42575421±150</m:t>
                      </m:r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105" y="2877664"/>
                <a:ext cx="3198120" cy="477054"/>
              </a:xfrm>
              <a:prstGeom prst="rect">
                <a:avLst/>
              </a:prstGeom>
              <a:blipFill rotWithShape="0">
                <a:blip r:embed="rId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346" y="3222014"/>
            <a:ext cx="542591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8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64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3359" y="851770"/>
                <a:ext cx="11536471" cy="53251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u="sng" dirty="0" smtClean="0">
                    <a:latin typeface="Arial" panose="020B0604020202020204" pitchFamily="34" charset="0"/>
                  </a:rPr>
                  <a:t>Bài 2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: Cho 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 </a:t>
                </a: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{0 ; 1 ;2 ; 3 ; 4 ; 5 ; 6 ; 9} ; B = {0 ; 2; 4 ; 6 ; 8 ; 9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},  </a:t>
                </a: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C= {3 ; 4 ; 5 ; 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 </a:t>
                </a: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7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 </a:t>
                </a:r>
              </a:p>
              <a:p>
                <a:pPr marL="0" indent="0">
                  <a:buNone/>
                </a:pP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a. Tìm                        ?</a:t>
                </a:r>
              </a:p>
              <a:p>
                <a:pPr marL="0" indent="0">
                  <a:buNone/>
                </a:pP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b. So sánh hai tập :                 và                    ?</a:t>
                </a:r>
              </a:p>
              <a:p>
                <a:pPr marL="0" indent="0" algn="ctr">
                  <a:buNone/>
                </a:pPr>
                <a:r>
                  <a:rPr lang="fr-FR" sz="2400" u="sng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GIẢI</a:t>
                </a:r>
                <a:endParaRPr lang="fr-FR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a. Ta có : 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  </a:t>
                </a: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fr-FR" sz="2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\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b. Ta có :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∩(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	</a:t>
                </a: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Ta có :    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)\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∩(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fr-FR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)\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fr-FR" sz="24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359" y="851770"/>
                <a:ext cx="11536471" cy="5325193"/>
              </a:xfrm>
              <a:blipFill rotWithShape="0">
                <a:blip r:embed="rId2"/>
                <a:stretch>
                  <a:fillRect l="-846" t="-1489" r="-1480" b="-5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76927" y="1263259"/>
                <a:ext cx="1903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</a:rPr>
                        <m:t>    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927" y="1263259"/>
                <a:ext cx="1903983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80494" y="1729503"/>
                <a:ext cx="1566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∩(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\</m:t>
                          </m:r>
                          <m:r>
                            <m:rPr>
                              <m:sty m:val="p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494" y="1729503"/>
                <a:ext cx="1566326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32000" r="-44358" b="-19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80325" y="1746680"/>
                <a:ext cx="16137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)\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325" y="1746680"/>
                <a:ext cx="1613775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6415" t="-132000" b="-19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619447" y="4309046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447" y="4309046"/>
                <a:ext cx="519694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96615" y="2608128"/>
                <a:ext cx="201491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;2;4;6;9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615" y="2608128"/>
                <a:ext cx="2014911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149876" y="2998778"/>
                <a:ext cx="13587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;3;5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876" y="2998778"/>
                <a:ext cx="1358705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75990" y="4259878"/>
                <a:ext cx="13587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;2;9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990" y="4259878"/>
                <a:ext cx="1358705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758423" y="4705396"/>
                <a:ext cx="135870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;2;9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423" y="4705396"/>
                <a:ext cx="1358705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993397" y="3816603"/>
                <a:ext cx="168680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;2;8;9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97" y="3816603"/>
                <a:ext cx="1686808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81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86589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u="sng" dirty="0" smtClean="0">
                    <a:latin typeface="Arial" panose="020B0604020202020204" pitchFamily="34" charset="0"/>
                  </a:rPr>
                  <a:t>Bài 3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: Tìm tất cả các tập hợp X thỏa mãn :              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rial" panose="020B0604020202020204" pitchFamily="34" charset="0"/>
                  </a:rPr>
                  <a:t>	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với                                                            </a:t>
                </a:r>
              </a:p>
              <a:p>
                <a:pPr marL="0" indent="0" algn="ctr">
                  <a:buNone/>
                </a:pPr>
                <a:r>
                  <a:rPr lang="en-US" sz="2400" u="sng" dirty="0" smtClean="0">
                    <a:latin typeface="Arial" panose="020B0604020202020204" pitchFamily="34" charset="0"/>
                  </a:rPr>
                  <a:t>Giải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anose="020B0604020202020204" pitchFamily="34" charset="0"/>
                  </a:rPr>
                  <a:t>Vì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en-US" sz="2400" i="1">
                        <a:latin typeface="Cambria Math" panose="02040503050406030204" pitchFamily="18" charset="0"/>
                      </a:rPr>
                      <m:t>  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 smtClean="0"/>
                  <a:t> nên :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anose="020B0604020202020204" pitchFamily="34" charset="0"/>
                  </a:rPr>
                  <a:t>Ta có : </a:t>
                </a:r>
                <a14:m>
                  <m:oMath xmlns:m="http://schemas.openxmlformats.org/officeDocument/2006/math">
                    <m:r>
                      <a:rPr lang="en-US" sz="2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6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</a:rPr>
                  <a:t> =       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anose="020B0604020202020204" pitchFamily="34" charset="0"/>
                  </a:rPr>
                  <a:t>          X là các tập hợp : </a:t>
                </a:r>
                <a:endParaRPr lang="en-US" sz="24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86589"/>
                <a:ext cx="10515600" cy="4351338"/>
              </a:xfrm>
              <a:blipFill rotWithShape="0">
                <a:blip r:embed="rId2"/>
                <a:stretch>
                  <a:fillRect l="-92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57726" y="1032625"/>
                <a:ext cx="227261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⊂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⊂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726" y="1032625"/>
                <a:ext cx="22726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25411" y="1484383"/>
                <a:ext cx="51206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1;2;3;4</m:t>
                          </m:r>
                        </m:e>
                      </m:d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0;2;4;6;8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411" y="1484383"/>
                <a:ext cx="5120633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46345" y="2850608"/>
                <a:ext cx="201266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⊂</m:t>
                      </m:r>
                      <m:d>
                        <m:dPr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345" y="2850608"/>
                <a:ext cx="2012667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29123" y="3323490"/>
                <a:ext cx="103060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;4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23" y="3323490"/>
                <a:ext cx="1030602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54925" y="3771320"/>
                <a:ext cx="54854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925" y="3771320"/>
                <a:ext cx="548548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37925" y="3790881"/>
                <a:ext cx="272517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∅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2;4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925" y="3790881"/>
                <a:ext cx="2725170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82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6589"/>
            <a:ext cx="10515600" cy="530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Bài 4 </a:t>
            </a:r>
            <a:r>
              <a:rPr lang="en-US" sz="2400" dirty="0" smtClean="0">
                <a:latin typeface="Arial" panose="020B0604020202020204" pitchFamily="34" charset="0"/>
              </a:rPr>
              <a:t>:  Xác định các tập hợp :                                               và biểu diễn chúng trên trục số ?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a.                        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b.                                                     </a:t>
            </a:r>
          </a:p>
          <a:p>
            <a:pPr marL="0" indent="0" algn="ctr">
              <a:buNone/>
            </a:pPr>
            <a:endParaRPr lang="en-US" sz="1200" u="sng" dirty="0" smtClean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Giải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a. Ta có :       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 ////////////[              ]//////////////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           - 4             7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Ta có :    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////////////////[         ]////////////////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              1         4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−4;4</m:t>
                          </m:r>
                        </m:e>
                      </m:d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1;7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−∞;−2</m:t>
                          </m:r>
                        </m:e>
                      </m:d>
                      <m:r>
                        <a:rPr lang="en-US" sz="26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3;+∞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05446" y="3511772"/>
                <a:ext cx="142038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446" y="3511772"/>
                <a:ext cx="1420389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456016" y="3504220"/>
                <a:ext cx="125444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4;7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016" y="3504220"/>
                <a:ext cx="125444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1401407" y="4201746"/>
            <a:ext cx="3788229" cy="0"/>
          </a:xfrm>
          <a:prstGeom prst="straightConnector1">
            <a:avLst/>
          </a:prstGeom>
          <a:ln w="50800">
            <a:solidFill>
              <a:schemeClr val="tx1"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72654" y="4862588"/>
                <a:ext cx="13239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654" y="4862588"/>
                <a:ext cx="1323952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93386" y="4842170"/>
                <a:ext cx="100598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;4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386" y="4842170"/>
                <a:ext cx="1005981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51279" y="5407718"/>
            <a:ext cx="3938357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23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6589"/>
            <a:ext cx="10515600" cy="530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Bài 4 </a:t>
            </a:r>
            <a:r>
              <a:rPr lang="en-US" sz="2400" dirty="0" smtClean="0">
                <a:latin typeface="Arial" panose="020B0604020202020204" pitchFamily="34" charset="0"/>
              </a:rPr>
              <a:t>:  Xác định các tập hợp :                                               và biểu diễn chúng trên trục số ?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a.                        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b.                                                     </a:t>
            </a:r>
          </a:p>
          <a:p>
            <a:pPr marL="0" indent="0" algn="ctr">
              <a:buNone/>
            </a:pPr>
            <a:endParaRPr lang="en-US" sz="1200" u="sng" dirty="0" smtClean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Giải </a:t>
            </a:r>
            <a:endParaRPr lang="en-US" sz="2400" u="sng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Ta có : </a:t>
            </a:r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 /////////////[           )///////////////    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            - 4         1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Ta có :          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///////////////////(          ]///////////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                   4         7</a:t>
            </a:r>
            <a:endParaRPr lang="en-US" sz="24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−4;4</m:t>
                          </m:r>
                        </m:e>
                      </m:d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1;7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−∞;−2</m:t>
                          </m:r>
                        </m:e>
                      </m:d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3;+∞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05446" y="3511772"/>
                <a:ext cx="120475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446" y="3511772"/>
                <a:ext cx="1204753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1401407" y="4201746"/>
            <a:ext cx="3788229" cy="0"/>
          </a:xfrm>
          <a:prstGeom prst="straightConnector1">
            <a:avLst/>
          </a:prstGeom>
          <a:ln w="50800">
            <a:solidFill>
              <a:schemeClr val="tx1"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72654" y="4862588"/>
                <a:ext cx="11133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654" y="4862588"/>
                <a:ext cx="1113318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1279" y="5407718"/>
            <a:ext cx="3938357" cy="304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10504" y="3505833"/>
                <a:ext cx="127605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4;1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504" y="3505833"/>
                <a:ext cx="1276055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158252" y="4848281"/>
                <a:ext cx="102758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]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;7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252" y="4848281"/>
                <a:ext cx="1027589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84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6589"/>
            <a:ext cx="10515600" cy="530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Bài 4 </a:t>
            </a:r>
            <a:r>
              <a:rPr lang="en-US" sz="2400" dirty="0" smtClean="0">
                <a:latin typeface="Arial" panose="020B0604020202020204" pitchFamily="34" charset="0"/>
              </a:rPr>
              <a:t>:  Xác định các tập hợp :                                               và biểu diễn chúng trên trục số ?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a.                        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b.                                                     </a:t>
            </a:r>
          </a:p>
          <a:p>
            <a:pPr marL="0" indent="0" algn="ctr">
              <a:buNone/>
            </a:pPr>
            <a:endParaRPr lang="en-US" sz="1200" u="sng" dirty="0" smtClean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Giải </a:t>
            </a:r>
            <a:endParaRPr lang="en-US" sz="2400" u="sng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b. Ta có : </a:t>
            </a:r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            ]///////////[     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-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</a:t>
            </a:r>
            <a:r>
              <a:rPr lang="en-US" sz="2400" dirty="0" smtClean="0">
                <a:latin typeface="Arial" panose="020B0604020202020204" pitchFamily="34" charset="0"/>
              </a:rPr>
              <a:t>       - 2         3                +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</a:t>
            </a:r>
            <a:endParaRPr lang="en-US" sz="2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Ta có :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/////////////////////////////////////////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-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                           +∞</a:t>
            </a:r>
            <a:endParaRPr lang="en-US" sz="24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−4;4</m:t>
                          </m:r>
                        </m:e>
                      </m:d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1;7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−∞;−2</m:t>
                          </m:r>
                        </m:e>
                      </m:d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3;+∞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1401407" y="4201746"/>
            <a:ext cx="3788229" cy="0"/>
          </a:xfrm>
          <a:prstGeom prst="straightConnector1">
            <a:avLst/>
          </a:prstGeom>
          <a:ln w="50800">
            <a:solidFill>
              <a:schemeClr val="tx1"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1279" y="5407718"/>
            <a:ext cx="3938357" cy="304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77944" y="3502073"/>
                <a:ext cx="142038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944" y="3502073"/>
                <a:ext cx="1420389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76262" y="3532711"/>
                <a:ext cx="28875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]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∞;−2</m:t>
                          </m:r>
                        </m:e>
                      </m:d>
                      <m:r>
                        <a:rPr lang="en-US" sz="2400" i="0">
                          <a:latin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[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3;+∞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262" y="3532711"/>
                <a:ext cx="2887522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65589" y="4850986"/>
                <a:ext cx="142038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589" y="4850986"/>
                <a:ext cx="1420389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26504" y="4837922"/>
                <a:ext cx="47000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504" y="4837922"/>
                <a:ext cx="470000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91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ÔN TẬP CHƯƠNG 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6589"/>
            <a:ext cx="10515600" cy="530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Bài 4 </a:t>
            </a:r>
            <a:r>
              <a:rPr lang="en-US" sz="2400" dirty="0" smtClean="0">
                <a:latin typeface="Arial" panose="020B0604020202020204" pitchFamily="34" charset="0"/>
              </a:rPr>
              <a:t>:  Xác định các tập hợp :                                               và biểu diễn chúng trên trục số ?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a.                        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</a:rPr>
              <a:t>b.                                                     </a:t>
            </a:r>
          </a:p>
          <a:p>
            <a:pPr marL="0" indent="0" algn="ctr">
              <a:buNone/>
            </a:pPr>
            <a:endParaRPr lang="en-US" sz="1200" u="sng" dirty="0" smtClean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u="sng" dirty="0" smtClean="0">
                <a:latin typeface="Arial" panose="020B0604020202020204" pitchFamily="34" charset="0"/>
              </a:rPr>
              <a:t>Giải </a:t>
            </a:r>
            <a:endParaRPr lang="en-US" sz="2400" u="sng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Ta có :             </a:t>
            </a:r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             ]////////////////////////////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     -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</a:t>
            </a:r>
            <a:r>
              <a:rPr lang="en-US" sz="2400" dirty="0" smtClean="0">
                <a:latin typeface="Arial" panose="020B0604020202020204" pitchFamily="34" charset="0"/>
              </a:rPr>
              <a:t>       - 2                          +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</a:t>
            </a:r>
            <a:endParaRPr lang="en-US" sz="2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</a:rPr>
              <a:t>Ta có :                  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 //////////////[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   -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∞        </a:t>
            </a:r>
            <a:r>
              <a:rPr lang="en-US" sz="2400" dirty="0" smtClean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                  +∞</a:t>
            </a:r>
            <a:endParaRPr lang="en-US" sz="24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695" y="1042882"/>
                <a:ext cx="4036554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−4;4</m:t>
                          </m:r>
                        </m:e>
                      </m:d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  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1;7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1820482"/>
                <a:ext cx="36793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−∞;−2</m:t>
                          </m:r>
                        </m:e>
                      </m:d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ctrlPr>
                            <a:rPr lang="en-US" sz="2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3;+∞</m:t>
                          </m:r>
                        </m:e>
                      </m:d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09" y="2290390"/>
                <a:ext cx="42483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1401407" y="4201746"/>
            <a:ext cx="3788229" cy="0"/>
          </a:xfrm>
          <a:prstGeom prst="straightConnector1">
            <a:avLst/>
          </a:prstGeom>
          <a:ln w="50800">
            <a:solidFill>
              <a:schemeClr val="tx1"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1279" y="5407718"/>
            <a:ext cx="3938357" cy="304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77944" y="3502073"/>
                <a:ext cx="120475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6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2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944" y="3502073"/>
                <a:ext cx="1204753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65589" y="4850986"/>
                <a:ext cx="119257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2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589" y="4850986"/>
                <a:ext cx="1192571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74573" y="3524271"/>
                <a:ext cx="162390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en-US" sz="260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sz="2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6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0">
                                  <a:latin typeface="Cambria Math" panose="02040503050406030204" pitchFamily="18" charset="0"/>
                                </a:rPr>
                                <m:t>∞;</m:t>
                              </m:r>
                              <m:r>
                                <a:rPr lang="en-US" sz="26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573" y="3524271"/>
                <a:ext cx="1623906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08782" y="4850985"/>
                <a:ext cx="137544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ctrlPr>
                            <a:rPr lang="en-US" sz="2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82" y="4850985"/>
                <a:ext cx="1375441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621</Words>
  <Application>Microsoft Office PowerPoint</Application>
  <PresentationFormat>Custom</PresentationFormat>
  <Paragraphs>176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ÔN TẬP CHƯƠNG I</vt:lpstr>
      <vt:lpstr>ÔN TẬP CHƯƠNG I</vt:lpstr>
      <vt:lpstr>ÔN TẬP CHƯƠNG I</vt:lpstr>
      <vt:lpstr>ÔN TẬP CHƯƠNG I</vt:lpstr>
      <vt:lpstr>ÔN TẬP CHƯƠNG I</vt:lpstr>
      <vt:lpstr>ÔN TẬP CHƯƠNG 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Computer</cp:lastModifiedBy>
  <cp:revision>283</cp:revision>
  <dcterms:created xsi:type="dcterms:W3CDTF">2013-09-06T03:37:21Z</dcterms:created>
  <dcterms:modified xsi:type="dcterms:W3CDTF">2020-09-27T15:54:44Z</dcterms:modified>
</cp:coreProperties>
</file>