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6"/>
  </p:notesMasterIdLst>
  <p:handoutMasterIdLst>
    <p:handoutMasterId r:id="rId27"/>
  </p:handout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15" r:id="rId9"/>
    <p:sldId id="326" r:id="rId10"/>
    <p:sldId id="328" r:id="rId11"/>
    <p:sldId id="330" r:id="rId12"/>
    <p:sldId id="316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F58D"/>
    <a:srgbClr val="FCFCFC"/>
    <a:srgbClr val="FFFFFF"/>
    <a:srgbClr val="B1F2F9"/>
    <a:srgbClr val="808080"/>
    <a:srgbClr val="E8E8E8"/>
    <a:srgbClr val="FFD84B"/>
    <a:srgbClr val="CC3300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0" d="100"/>
          <a:sy n="70" d="100"/>
        </p:scale>
        <p:origin x="-120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6EBF27-E758-41E6-A7E2-C4FEA4B3F2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5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E41DF4-5CC4-4AB1-B010-BAC58F112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01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DB2F-3C67-4858-B57B-288B8BEF8C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53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8EEE-BC94-4E5F-87C4-05A4D66506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A6660-B5F8-48C8-8D1F-8F3FF4C6C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119C60-70E5-4162-88C3-A36F1B8058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1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052-99F1-4B0A-B498-CE1C2C6EE9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E85CE-B75B-4097-9F0C-3006C1791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6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C819-AE4E-445B-AF68-34FB4A89FC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A94D2-A351-4074-AC5E-CA700A0244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8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1641D-0AD5-431B-A475-6DB38BC82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71DCB-1733-493A-B6A1-95E9E138F2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606CE-AA27-45ED-810F-DDF3632605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1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8EA5-4925-4922-97E9-9BD549A86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3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D3D1-9BA0-4960-9236-DC81C57294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1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14" name="chimes.wav"/>
          </p:stSnd>
        </p:sndAc>
      </p:transition>
    </mc:Choice>
    <mc:Fallback xmlns="">
      <p:transition spd="slow">
        <p:random/>
        <p:sndAc>
          <p:stSnd>
            <p:snd r:embed="rId1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2.wmf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wmf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3.png"/><Relationship Id="rId9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wmf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audio1.wav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20" Type="http://schemas.openxmlformats.org/officeDocument/2006/relationships/audio" Target="../media/audio1.wav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audio" Target="../media/audio1.wav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0.emf"/><Relationship Id="rId10" Type="http://schemas.openxmlformats.org/officeDocument/2006/relationships/audio" Target="../media/audio1.wav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audio" Target="../media/audio1.wav"/><Relationship Id="rId7" Type="http://schemas.openxmlformats.org/officeDocument/2006/relationships/image" Target="../media/image24.wmf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2.e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1.wav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4.bin"/><Relationship Id="rId3" Type="http://schemas.openxmlformats.org/officeDocument/2006/relationships/audio" Target="../media/audio1.wav"/><Relationship Id="rId21" Type="http://schemas.openxmlformats.org/officeDocument/2006/relationships/image" Target="../media/image37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2.bin"/><Relationship Id="rId2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audio" Target="../media/audio1.wav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audio" Target="../media/audio1.wav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3.wmf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20" Type="http://schemas.openxmlformats.org/officeDocument/2006/relationships/audio" Target="../media/audio1.wav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8534400" cy="1219200"/>
          </a:xfrm>
          <a:prstGeom prst="rect">
            <a:avLst/>
          </a:prstGeom>
        </p:spPr>
        <p:txBody>
          <a:bodyPr anchor="ctr">
            <a:normAutofit fontScale="900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CHƯƠNG II: HÀM SỐ BẬC NHẤT VÀ BẬC HAI</a:t>
            </a:r>
            <a:endParaRPr kumimoji="0" lang="en-US" sz="43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876800" y="2057400"/>
            <a:ext cx="4267200" cy="2286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àm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noProof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bậc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hai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Rainbow Alaskan Eric Rolph 2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962400"/>
            <a:ext cx="4724400" cy="2895600"/>
          </a:xfrm>
          <a:prstGeom prst="rect">
            <a:avLst/>
          </a:prstGeom>
          <a:noFill/>
        </p:spPr>
      </p:pic>
      <p:pic>
        <p:nvPicPr>
          <p:cNvPr id="7" name="Picture 6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600200"/>
            <a:ext cx="4724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10" descr="MSTLET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t="27239" r="26679" b="28358"/>
          <a:stretch/>
        </p:blipFill>
        <p:spPr bwMode="auto">
          <a:xfrm>
            <a:off x="3117377" y="1161705"/>
            <a:ext cx="2597623" cy="21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9" t="27082" r="27029" b="26913"/>
          <a:stretch/>
        </p:blipFill>
        <p:spPr bwMode="auto">
          <a:xfrm>
            <a:off x="6172200" y="1161705"/>
            <a:ext cx="2590800" cy="21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196640"/>
              </p:ext>
            </p:extLst>
          </p:nvPr>
        </p:nvGraphicFramePr>
        <p:xfrm>
          <a:off x="3048000" y="3341487"/>
          <a:ext cx="1619499" cy="43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"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341487"/>
                        <a:ext cx="1619499" cy="439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0116"/>
              </p:ext>
            </p:extLst>
          </p:nvPr>
        </p:nvGraphicFramePr>
        <p:xfrm>
          <a:off x="6511925" y="3112886"/>
          <a:ext cx="1565275" cy="84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3112886"/>
                        <a:ext cx="1565275" cy="849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8777" y="3682425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628664"/>
              </p:ext>
            </p:extLst>
          </p:nvPr>
        </p:nvGraphicFramePr>
        <p:xfrm>
          <a:off x="3429000" y="4608513"/>
          <a:ext cx="1443491" cy="202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2" name="Equation" r:id="rId10" imgW="634680" imgH="888840" progId="Equation.DSMT4">
                  <p:embed/>
                </p:oleObj>
              </mc:Choice>
              <mc:Fallback>
                <p:oleObj name="Equation" r:id="rId10" imgW="634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29000" y="4608513"/>
                        <a:ext cx="1443491" cy="202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88777" y="419100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894"/>
              </p:ext>
            </p:extLst>
          </p:nvPr>
        </p:nvGraphicFramePr>
        <p:xfrm>
          <a:off x="6496050" y="4906963"/>
          <a:ext cx="1414463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3" name="Equation" r:id="rId12" imgW="622080" imgH="660240" progId="Equation.DSMT4">
                  <p:embed/>
                </p:oleObj>
              </mc:Choice>
              <mc:Fallback>
                <p:oleObj name="Equation" r:id="rId12" imgW="622080" imgH="660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050" y="4906963"/>
                        <a:ext cx="1414463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6200" y="12192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</p:spTree>
    <p:extLst>
      <p:ext uri="{BB962C8B-B14F-4D97-AF65-F5344CB8AC3E}">
        <p14:creationId xmlns:p14="http://schemas.microsoft.com/office/powerpoint/2010/main" val="302088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10" descr="MSTLET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3" t="27239" r="26679" b="28358"/>
          <a:stretch/>
        </p:blipFill>
        <p:spPr bwMode="auto">
          <a:xfrm>
            <a:off x="3117377" y="1161705"/>
            <a:ext cx="2597623" cy="21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9" t="27082" r="27029" b="26913"/>
          <a:stretch/>
        </p:blipFill>
        <p:spPr bwMode="auto">
          <a:xfrm>
            <a:off x="6172200" y="1161705"/>
            <a:ext cx="2590800" cy="21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69744"/>
              </p:ext>
            </p:extLst>
          </p:nvPr>
        </p:nvGraphicFramePr>
        <p:xfrm>
          <a:off x="3048000" y="3341487"/>
          <a:ext cx="1619499" cy="43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48000" y="3341487"/>
                        <a:ext cx="1619499" cy="439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620408"/>
              </p:ext>
            </p:extLst>
          </p:nvPr>
        </p:nvGraphicFramePr>
        <p:xfrm>
          <a:off x="6511925" y="3112886"/>
          <a:ext cx="1565275" cy="849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3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925" y="3112886"/>
                        <a:ext cx="1565275" cy="849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888777" y="3682425"/>
            <a:ext cx="3323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8777" y="4191000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6200" y="12192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3020" y="4648200"/>
            <a:ext cx="39821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2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g(x)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=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2362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905000"/>
            <a:ext cx="3962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ách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TXĐ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886200" y="2133600"/>
            <a:ext cx="10668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105400" y="1447800"/>
            <a:ext cx="3829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 D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duy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nhất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giá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 R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733800" y="2766536"/>
            <a:ext cx="1371600" cy="7386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733800" y="34290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733800" y="3505200"/>
            <a:ext cx="144780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81600" y="2489537"/>
            <a:ext cx="31436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2951202"/>
            <a:ext cx="3753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3505200"/>
            <a:ext cx="36964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657600" y="44196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42774" y="4094202"/>
            <a:ext cx="3696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21" grpId="0"/>
      <p:bldP spid="22" grpId="0"/>
      <p:bldP spid="2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1854" y="1066800"/>
            <a:ext cx="1649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/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803737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025479"/>
              </p:ext>
            </p:extLst>
          </p:nvPr>
        </p:nvGraphicFramePr>
        <p:xfrm>
          <a:off x="1654175" y="2265363"/>
          <a:ext cx="2408238" cy="87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" name="Equation" r:id="rId4" imgW="1079280" imgH="393480" progId="Equation.DSMT4">
                  <p:embed/>
                </p:oleObj>
              </mc:Choice>
              <mc:Fallback>
                <p:oleObj name="Equation" r:id="rId4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4175" y="2265363"/>
                        <a:ext cx="2408238" cy="877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434616"/>
              </p:ext>
            </p:extLst>
          </p:nvPr>
        </p:nvGraphicFramePr>
        <p:xfrm>
          <a:off x="1690688" y="3157538"/>
          <a:ext cx="18129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" name="Equation" r:id="rId6" imgW="812520" imgH="431640" progId="Equation.DSMT4">
                  <p:embed/>
                </p:oleObj>
              </mc:Choice>
              <mc:Fallback>
                <p:oleObj name="Equation" r:id="rId6" imgW="8125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0688" y="3157538"/>
                        <a:ext cx="1812925" cy="96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391523"/>
              </p:ext>
            </p:extLst>
          </p:nvPr>
        </p:nvGraphicFramePr>
        <p:xfrm>
          <a:off x="1676400" y="4079875"/>
          <a:ext cx="30591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9" name="Equation" r:id="rId8" imgW="1371600" imgH="419040" progId="Equation.DSMT4">
                  <p:embed/>
                </p:oleObj>
              </mc:Choice>
              <mc:Fallback>
                <p:oleObj name="Equation" r:id="rId8" imgW="13716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79875"/>
                        <a:ext cx="30591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7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524000" y="800100"/>
          <a:ext cx="68580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Graph System" r:id="rId4" imgW="5362575" imgH="4457700" progId="GraphFile">
                  <p:embed/>
                </p:oleObj>
              </mc:Choice>
              <mc:Fallback>
                <p:oleObj name="Graph System" r:id="rId4" imgW="5362575" imgH="4457700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00100"/>
                        <a:ext cx="6858000" cy="537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1676400" y="38100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V="1">
            <a:off x="2590800" y="44958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2895600" y="6011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257800" y="3816350"/>
            <a:ext cx="3733800" cy="2051050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/>
              <a:t>Đồ thị của hàm số đồng biến có chiều từ dưới lên theo hướng từ trái qua phải.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447800" y="40386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x tăng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1219200" y="4495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y tăng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295400" y="5783263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FF3300"/>
                </a:solidFill>
              </a:rPr>
              <a:t>M</a:t>
            </a:r>
            <a:r>
              <a:rPr lang="en-US" b="1" i="1" baseline="-25000">
                <a:solidFill>
                  <a:srgbClr val="FF3300"/>
                </a:solidFill>
              </a:rPr>
              <a:t>1</a:t>
            </a:r>
            <a:r>
              <a:rPr lang="en-US" b="1" i="1">
                <a:solidFill>
                  <a:srgbClr val="FF3300"/>
                </a:solidFill>
              </a:rPr>
              <a:t>(-6; -8)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886200" y="4038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352800" y="41148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FF3300"/>
                </a:solidFill>
              </a:rPr>
              <a:t>M</a:t>
            </a:r>
            <a:r>
              <a:rPr lang="en-US" b="1" i="1" baseline="-25000">
                <a:solidFill>
                  <a:srgbClr val="FF3300"/>
                </a:solidFill>
              </a:rPr>
              <a:t>2</a:t>
            </a:r>
            <a:r>
              <a:rPr lang="en-US" b="1" i="1">
                <a:solidFill>
                  <a:srgbClr val="FF3300"/>
                </a:solidFill>
              </a:rPr>
              <a:t>(-3; -2)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5257800" y="1524000"/>
            <a:ext cx="46038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105400" y="1371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>
                <a:solidFill>
                  <a:srgbClr val="FF3300"/>
                </a:solidFill>
              </a:rPr>
              <a:t>M</a:t>
            </a:r>
            <a:r>
              <a:rPr lang="en-US" b="1" i="1" baseline="-25000">
                <a:solidFill>
                  <a:srgbClr val="FF3300"/>
                </a:solidFill>
              </a:rPr>
              <a:t>3</a:t>
            </a:r>
            <a:r>
              <a:rPr lang="en-US" b="1" i="1">
                <a:solidFill>
                  <a:srgbClr val="FF3300"/>
                </a:solidFill>
              </a:rPr>
              <a:t>(1; 6)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152400" y="958850"/>
            <a:ext cx="4267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x taêng ,y taêng haøm soá ñoàng bieán hay nghòch bieán?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989263" y="6172200"/>
            <a:ext cx="61547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66"/>
                </a:solidFill>
              </a:rPr>
              <a:t>Đồ thị của hàm đồng biến có tính chất gì?</a:t>
            </a:r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sp>
        <p:nvSpPr>
          <p:cNvPr id="12306" name="TextBox 1"/>
          <p:cNvSpPr txBox="1">
            <a:spLocks noChangeArrowheads="1"/>
          </p:cNvSpPr>
          <p:nvPr/>
        </p:nvSpPr>
        <p:spPr bwMode="auto">
          <a:xfrm>
            <a:off x="3886200" y="25146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307" name="TextBox 2"/>
          <p:cNvSpPr txBox="1">
            <a:spLocks noChangeArrowheads="1"/>
          </p:cNvSpPr>
          <p:nvPr/>
        </p:nvSpPr>
        <p:spPr bwMode="auto">
          <a:xfrm>
            <a:off x="3352800" y="2514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-3676812">
            <a:off x="3715544" y="2366169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y=2x+4</a:t>
            </a:r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2882900" y="3425825"/>
            <a:ext cx="6350" cy="26670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5257800" y="1524000"/>
            <a:ext cx="15875" cy="1901825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3924300" y="3425825"/>
            <a:ext cx="0" cy="688975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H="1">
            <a:off x="2895600" y="6037263"/>
            <a:ext cx="2057400" cy="127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3924300" y="4114800"/>
            <a:ext cx="952500" cy="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4876800" y="1524000"/>
            <a:ext cx="444500" cy="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05600" y="1524000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Bảng biến thiên</a:t>
            </a:r>
          </a:p>
        </p:txBody>
      </p:sp>
      <p:sp>
        <p:nvSpPr>
          <p:cNvPr id="1231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731000" y="1905000"/>
          <a:ext cx="22288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r:id="rId6" imgW="1418441" imgH="945303" progId="Visio.Drawing.11">
                  <p:embed/>
                </p:oleObj>
              </mc:Choice>
              <mc:Fallback>
                <p:oleObj r:id="rId6" imgW="1418441" imgH="9453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1905000"/>
                        <a:ext cx="22288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17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 autoUpdateAnimBg="0"/>
      <p:bldP spid="26630" grpId="0" animBg="1" autoUpdateAnimBg="0"/>
      <p:bldP spid="26631" grpId="0" autoUpdateAnimBg="0"/>
      <p:bldP spid="26632" grpId="0" autoUpdateAnimBg="0"/>
      <p:bldP spid="26633" grpId="0" autoUpdateAnimBg="0"/>
      <p:bldP spid="26635" grpId="0" animBg="1" autoUpdateAnimBg="0"/>
      <p:bldP spid="26636" grpId="0" autoUpdateAnimBg="0"/>
      <p:bldP spid="26637" grpId="0" animBg="1" autoUpdateAnimBg="0"/>
      <p:bldP spid="26638" grpId="0" autoUpdateAnimBg="0"/>
      <p:bldP spid="26639" grpId="0" autoUpdateAnimBg="0"/>
      <p:bldP spid="26640" grpId="0" autoUpdateAnimBg="0"/>
      <p:bldP spid="4" grpId="0" autoUpdateAnimBg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100388" y="914400"/>
          <a:ext cx="5967412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Graph System" r:id="rId4" imgW="5362575" imgH="4457700" progId="GraphFile">
                  <p:embed/>
                </p:oleObj>
              </mc:Choice>
              <mc:Fallback>
                <p:oleObj name="Graph System" r:id="rId4" imgW="5362575" imgH="4457700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914400"/>
                        <a:ext cx="5967412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2895600" y="2819400"/>
            <a:ext cx="6556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6553200" y="11430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82000" y="40005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743200" y="2133600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x tăng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705600" y="1219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y giảm</a:t>
            </a:r>
            <a:r>
              <a:rPr lang="en-US" i="1"/>
              <a:t> 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391400" y="40386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M</a:t>
            </a:r>
            <a:r>
              <a:rPr lang="en-US" b="1" i="1" baseline="-25000"/>
              <a:t>3</a:t>
            </a:r>
            <a:r>
              <a:rPr lang="en-US" b="1" i="1"/>
              <a:t>(8; -1)</a:t>
            </a:r>
          </a:p>
        </p:txBody>
      </p:sp>
      <p:sp>
        <p:nvSpPr>
          <p:cNvPr id="13321" name="Oval 10"/>
          <p:cNvSpPr>
            <a:spLocks noChangeArrowheads="1"/>
          </p:cNvSpPr>
          <p:nvPr/>
        </p:nvSpPr>
        <p:spPr bwMode="auto">
          <a:xfrm>
            <a:off x="3657600" y="1295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276600" y="838200"/>
            <a:ext cx="1593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M</a:t>
            </a:r>
            <a:r>
              <a:rPr lang="en-US" b="1" i="1" baseline="-25000"/>
              <a:t>1</a:t>
            </a:r>
            <a:r>
              <a:rPr lang="en-US" b="1" i="1"/>
              <a:t>(-8;7)</a:t>
            </a:r>
          </a:p>
        </p:txBody>
      </p:sp>
      <p:sp>
        <p:nvSpPr>
          <p:cNvPr id="13323" name="Oval 12"/>
          <p:cNvSpPr>
            <a:spLocks noChangeArrowheads="1"/>
          </p:cNvSpPr>
          <p:nvPr/>
        </p:nvSpPr>
        <p:spPr bwMode="auto">
          <a:xfrm>
            <a:off x="5105400" y="2133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495800" y="1676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 i="1"/>
              <a:t>M</a:t>
            </a:r>
            <a:r>
              <a:rPr lang="en-US" b="1" i="1" baseline="-25000"/>
              <a:t>2</a:t>
            </a:r>
            <a:r>
              <a:rPr lang="en-US" b="1" i="1"/>
              <a:t>(-3;4,5)</a:t>
            </a: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-228600" y="5978525"/>
            <a:ext cx="5500688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66"/>
                </a:solidFill>
              </a:rPr>
              <a:t>Đồ thị của hàm nghịch biến có tính chất gì?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2897188"/>
            <a:ext cx="2925763" cy="3046412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/>
              <a:t>Đồ thị của hàm số nghịch biến có chiều từ trên xuống theo hướng từ trái qua phải.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8100" y="771525"/>
            <a:ext cx="30099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0066"/>
                </a:solidFill>
                <a:latin typeface="VNI-Times" pitchFamily="2" charset="0"/>
              </a:rPr>
              <a:t>x taêng y giaûm haøm soá ñoàng bieán hay nghòch bieán? </a:t>
            </a:r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7299325" y="179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9" name="Text Box 29"/>
          <p:cNvSpPr txBox="1">
            <a:spLocks noChangeArrowheads="1"/>
          </p:cNvSpPr>
          <p:nvPr/>
        </p:nvSpPr>
        <p:spPr bwMode="auto">
          <a:xfrm>
            <a:off x="3679825" y="5249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72200" y="2254250"/>
          <a:ext cx="11906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6" imgW="799753" imgH="393529" progId="Equation.DSMT4">
                  <p:embed/>
                </p:oleObj>
              </mc:Choice>
              <mc:Fallback>
                <p:oleObj name="Equation" r:id="rId6" imgW="79975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54250"/>
                        <a:ext cx="119062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 flipH="1">
            <a:off x="5143500" y="2209800"/>
            <a:ext cx="38100" cy="4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5156200" y="2171700"/>
            <a:ext cx="25400" cy="14859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3695700" y="1387475"/>
            <a:ext cx="15875" cy="23622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H="1">
            <a:off x="8445500" y="3721100"/>
            <a:ext cx="31750" cy="3429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>
            <a:off x="3767138" y="1346200"/>
            <a:ext cx="2300287" cy="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"/>
          <p:cNvSpPr>
            <a:spLocks noChangeShapeType="1"/>
          </p:cNvSpPr>
          <p:nvPr/>
        </p:nvSpPr>
        <p:spPr bwMode="auto">
          <a:xfrm>
            <a:off x="5156200" y="2155825"/>
            <a:ext cx="911225" cy="30163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 flipV="1">
            <a:off x="6111875" y="4025900"/>
            <a:ext cx="2365375" cy="381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27800" y="4787900"/>
            <a:ext cx="225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Bảng biến thiên</a:t>
            </a:r>
          </a:p>
        </p:txBody>
      </p:sp>
      <p:sp>
        <p:nvSpPr>
          <p:cNvPr id="1334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400800" y="5249863"/>
          <a:ext cx="238125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r:id="rId8" imgW="1418441" imgH="945303" progId="Visio.Drawing.11">
                  <p:embed/>
                </p:oleObj>
              </mc:Choice>
              <mc:Fallback>
                <p:oleObj r:id="rId8" imgW="1418441" imgH="9453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249863"/>
                        <a:ext cx="2381250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20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13317" grpId="0" animBg="1" autoUpdateAnimBg="0"/>
      <p:bldP spid="22534" grpId="0" autoUpdateAnimBg="0"/>
      <p:bldP spid="22535" grpId="0" autoUpdateAnimBg="0"/>
      <p:bldP spid="22537" grpId="0" autoUpdateAnimBg="0"/>
      <p:bldP spid="13321" grpId="0" animBg="1" autoUpdateAnimBg="0"/>
      <p:bldP spid="22539" grpId="0" autoUpdateAnimBg="0"/>
      <p:bldP spid="13323" grpId="0" animBg="1" autoUpdateAnimBg="0"/>
      <p:bldP spid="22541" grpId="0" autoUpdateAnimBg="0"/>
      <p:bldP spid="22542" grpId="0" autoUpdateAnimBg="0"/>
      <p:bldP spid="22543" grpId="0" animBg="1" autoUpdateAnimBg="0"/>
      <p:bldP spid="22544" grpId="0" autoUpdateAnimBg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" y="762000"/>
            <a:ext cx="822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66"/>
                </a:solidFill>
              </a:rPr>
              <a:t>II. </a:t>
            </a:r>
            <a:r>
              <a:rPr lang="en-US" sz="2800" b="1">
                <a:solidFill>
                  <a:srgbClr val="FF0066"/>
                </a:solidFill>
                <a:cs typeface="Times New Roman" pitchFamily="18" charset="0"/>
              </a:rPr>
              <a:t>SỰ BIẾN THIÊN CỦA HÀM SỐ </a:t>
            </a:r>
            <a:endParaRPr lang="en-US" sz="2800" b="1">
              <a:solidFill>
                <a:srgbClr val="FF006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52400" y="1447800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VNI-Times" pitchFamily="2" charset="0"/>
                <a:sym typeface="Wingdings" pitchFamily="2" charset="2"/>
              </a:rPr>
              <a:t></a:t>
            </a:r>
            <a:r>
              <a:rPr lang="en-US" sz="3200" b="1">
                <a:latin typeface="VNI-Times" pitchFamily="2" charset="0"/>
              </a:rPr>
              <a:t>Haøm soá y= f(x) goïi laø ñoàng bieán (tăng) treân khoaûng (a;b) neáu: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52400" y="2514600"/>
            <a:ext cx="8991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VNI-Times" pitchFamily="2" charset="0"/>
                <a:sym typeface="Wingdings" pitchFamily="2" charset="2"/>
              </a:rPr>
              <a:t></a:t>
            </a:r>
            <a:r>
              <a:rPr lang="en-US" sz="3200" b="1">
                <a:latin typeface="VNI-Times" pitchFamily="2" charset="0"/>
              </a:rPr>
              <a:t>Haøm soá y= f(x) goïi laø nghòch bieán (giảm) treân khoaûng(a;b) neáu:</a:t>
            </a:r>
            <a:endParaRPr lang="en-US" sz="3200" b="1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898525" y="3013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1355725" y="3927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graphicFrame>
        <p:nvGraphicFramePr>
          <p:cNvPr id="14344" name="Object 2"/>
          <p:cNvGraphicFramePr>
            <a:graphicFrameLocks noChangeAspect="1"/>
          </p:cNvGraphicFramePr>
          <p:nvPr/>
        </p:nvGraphicFramePr>
        <p:xfrm>
          <a:off x="3505200" y="2057400"/>
          <a:ext cx="464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2463800" imgH="254000" progId="Equation.DSMT4">
                  <p:embed/>
                </p:oleObj>
              </mc:Choice>
              <mc:Fallback>
                <p:oleObj name="Equation" r:id="rId4" imgW="246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057400"/>
                        <a:ext cx="464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3"/>
          <p:cNvGraphicFramePr>
            <a:graphicFrameLocks noChangeAspect="1"/>
          </p:cNvGraphicFramePr>
          <p:nvPr/>
        </p:nvGraphicFramePr>
        <p:xfrm>
          <a:off x="3429000" y="3160713"/>
          <a:ext cx="480060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Equation" r:id="rId6" imgW="2463800" imgH="254000" progId="Equation.DSMT4">
                  <p:embed/>
                </p:oleObj>
              </mc:Choice>
              <mc:Fallback>
                <p:oleObj name="Equation" r:id="rId6" imgW="2463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60713"/>
                        <a:ext cx="4800600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Box 2"/>
          <p:cNvSpPr txBox="1">
            <a:spLocks noChangeArrowheads="1"/>
          </p:cNvSpPr>
          <p:nvPr/>
        </p:nvSpPr>
        <p:spPr bwMode="auto">
          <a:xfrm>
            <a:off x="288925" y="1143000"/>
            <a:ext cx="2835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1.Ôn tập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28600" y="3667125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</a:rPr>
              <a:t>2.Bảng biến thiên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809750" y="4879975"/>
          <a:ext cx="22288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r:id="rId8" imgW="1418441" imgH="945303" progId="Visio.Drawing.11">
                  <p:embed/>
                </p:oleObj>
              </mc:Choice>
              <mc:Fallback>
                <p:oleObj r:id="rId8" imgW="1418441" imgH="9453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4879975"/>
                        <a:ext cx="2228850" cy="1368425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4889500"/>
          <a:ext cx="23812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r:id="rId10" imgW="1418441" imgH="945303" progId="Visio.Drawing.11">
                  <p:embed/>
                </p:oleObj>
              </mc:Choice>
              <mc:Fallback>
                <p:oleObj r:id="rId10" imgW="1418441" imgH="94530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89500"/>
                        <a:ext cx="2381250" cy="13589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4191000"/>
            <a:ext cx="371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/>
              <a:t>Cho hàm số y = f(x)</a:t>
            </a:r>
          </a:p>
        </p:txBody>
      </p:sp>
    </p:spTree>
    <p:extLst>
      <p:ext uri="{BB962C8B-B14F-4D97-AF65-F5344CB8AC3E}">
        <p14:creationId xmlns:p14="http://schemas.microsoft.com/office/powerpoint/2010/main" val="38397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50" grpId="0"/>
      <p:bldP spid="14346" grpId="0"/>
      <p:bldP spid="1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76200" y="762000"/>
          <a:ext cx="67056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Graph System" r:id="rId4" imgW="5362575" imgH="4457700" progId="GraphFile">
                  <p:embed/>
                </p:oleObj>
              </mc:Choice>
              <mc:Fallback>
                <p:oleObj name="Graph System" r:id="rId4" imgW="5362575" imgH="4457700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762000"/>
                        <a:ext cx="67056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724400" y="806450"/>
            <a:ext cx="3962400" cy="9461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00"/>
                </a:solidFill>
              </a:rPr>
              <a:t>Dựa vào đồ thị cho biết sự biến thiên của hàm số ?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 rot="-14629">
            <a:off x="4727575" y="1228725"/>
            <a:ext cx="4191000" cy="18002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Hàm số đồng biến trong khoảng    (-</a:t>
            </a:r>
            <a:r>
              <a:rPr lang="en-US" sz="2800">
                <a:solidFill>
                  <a:schemeClr val="accent2"/>
                </a:solidFill>
                <a:cs typeface="Times New Roman" pitchFamily="18" charset="0"/>
              </a:rPr>
              <a:t>∞;-1) v</a:t>
            </a:r>
            <a:r>
              <a:rPr lang="en-US" sz="2800">
                <a:solidFill>
                  <a:schemeClr val="accent2"/>
                </a:solidFill>
              </a:rPr>
              <a:t>à (1;+ ∞)</a:t>
            </a:r>
          </a:p>
          <a:p>
            <a:pPr eaLnBrk="1" hangingPunct="1"/>
            <a:r>
              <a:rPr lang="en-US" sz="2800">
                <a:solidFill>
                  <a:schemeClr val="accent2"/>
                </a:solidFill>
              </a:rPr>
              <a:t>Hàm số nghịch biến trong khoảng (-1;1)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>
            <a:off x="3073400" y="2133600"/>
            <a:ext cx="0" cy="3941763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3740150" y="3352800"/>
            <a:ext cx="0" cy="2667000"/>
          </a:xfrm>
          <a:prstGeom prst="line">
            <a:avLst/>
          </a:prstGeom>
          <a:noFill/>
          <a:ln w="12700">
            <a:solidFill>
              <a:srgbClr val="CC33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762000" y="6019800"/>
            <a:ext cx="2311400" cy="317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740150" y="6019800"/>
            <a:ext cx="3352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V="1">
            <a:off x="3073400" y="6075363"/>
            <a:ext cx="6667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244600" y="55657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/>
              <a:t>đồng biến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114800" y="5486400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/>
              <a:t>đồng biến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90800" y="6096000"/>
            <a:ext cx="161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i="1"/>
              <a:t>nghịch biến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31800" y="3844925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baseline="-2500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4288" y="1173163"/>
            <a:ext cx="12303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VNI-Times" pitchFamily="2" charset="0"/>
              </a:rPr>
              <a:t>Ví duï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7848600" y="381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7315200" y="6096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334000" y="4343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5334000" y="5410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5334000" y="3886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>
            <a:off x="5867400" y="3886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5334000" y="39624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5257800" y="44958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VNI-Times" pitchFamily="2" charset="0"/>
              </a:rPr>
              <a:t>  y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5943600" y="3810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ym typeface="Symbol" pitchFamily="18" charset="2"/>
              </a:rPr>
              <a:t>-</a:t>
            </a:r>
            <a:endParaRPr lang="en-US"/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781800" y="38862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-1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7696200" y="3886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5867400" y="50292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-</a:t>
            </a:r>
          </a:p>
        </p:txBody>
      </p:sp>
      <p:sp>
        <p:nvSpPr>
          <p:cNvPr id="29735" name="Text Box 39"/>
          <p:cNvSpPr txBox="1">
            <a:spLocks noChangeArrowheads="1"/>
          </p:cNvSpPr>
          <p:nvPr/>
        </p:nvSpPr>
        <p:spPr bwMode="auto">
          <a:xfrm>
            <a:off x="8342313" y="4343400"/>
            <a:ext cx="801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+   </a:t>
            </a:r>
          </a:p>
        </p:txBody>
      </p:sp>
      <p:sp>
        <p:nvSpPr>
          <p:cNvPr id="29737" name="Line 41"/>
          <p:cNvSpPr>
            <a:spLocks noChangeShapeType="1"/>
          </p:cNvSpPr>
          <p:nvPr/>
        </p:nvSpPr>
        <p:spPr bwMode="auto">
          <a:xfrm flipV="1">
            <a:off x="6324600" y="4648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38" name="Line 42"/>
          <p:cNvSpPr>
            <a:spLocks noChangeShapeType="1"/>
          </p:cNvSpPr>
          <p:nvPr/>
        </p:nvSpPr>
        <p:spPr bwMode="auto">
          <a:xfrm>
            <a:off x="7124700" y="46482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0" name="Text Box 44"/>
          <p:cNvSpPr txBox="1">
            <a:spLocks noChangeArrowheads="1"/>
          </p:cNvSpPr>
          <p:nvPr/>
        </p:nvSpPr>
        <p:spPr bwMode="auto">
          <a:xfrm>
            <a:off x="6858000" y="43434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4</a:t>
            </a:r>
          </a:p>
        </p:txBody>
      </p:sp>
      <p:sp>
        <p:nvSpPr>
          <p:cNvPr id="29741" name="Text Box 45"/>
          <p:cNvSpPr txBox="1">
            <a:spLocks noChangeArrowheads="1"/>
          </p:cNvSpPr>
          <p:nvPr/>
        </p:nvSpPr>
        <p:spPr bwMode="auto">
          <a:xfrm>
            <a:off x="7696200" y="5029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0</a:t>
            </a:r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 flipV="1">
            <a:off x="8032750" y="4724400"/>
            <a:ext cx="57785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6019800" y="3429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NI-Times" pitchFamily="2" charset="0"/>
              </a:rPr>
              <a:t>Baûng bieán thieân: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8366125" y="384492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ym typeface="Symbol" pitchFamily="18" charset="2"/>
              </a:rPr>
              <a:t>+</a:t>
            </a:r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8915400" y="3886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5334000" y="38862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</p:spTree>
    <p:extLst>
      <p:ext uri="{BB962C8B-B14F-4D97-AF65-F5344CB8AC3E}">
        <p14:creationId xmlns:p14="http://schemas.microsoft.com/office/powerpoint/2010/main" val="248201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 autoUpdateAnimBg="0"/>
      <p:bldP spid="29699" grpId="1" animBg="1"/>
      <p:bldP spid="29700" grpId="0" animBg="1" autoUpdateAnimBg="0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utoUpdateAnimBg="0"/>
      <p:bldP spid="29708" grpId="0" autoUpdateAnimBg="0"/>
      <p:bldP spid="29709" grpId="0" autoUpdateAnimBg="0"/>
      <p:bldP spid="29710" grpId="0" autoUpdateAnimBg="0"/>
      <p:bldP spid="29711" grpId="0" autoUpdateAnimBg="0"/>
      <p:bldP spid="29712" grpId="0" autoUpdateAnimBg="0"/>
      <p:bldP spid="29713" grpId="0" autoUpdateAnimBg="0"/>
      <p:bldP spid="29717" grpId="0" animBg="1"/>
      <p:bldP spid="29718" grpId="0" animBg="1"/>
      <p:bldP spid="29719" grpId="0" animBg="1"/>
      <p:bldP spid="29724" grpId="0" animBg="1"/>
      <p:bldP spid="29725" grpId="0"/>
      <p:bldP spid="29726" grpId="0"/>
      <p:bldP spid="29728" grpId="0"/>
      <p:bldP spid="29731" grpId="0"/>
      <p:bldP spid="29732" grpId="0"/>
      <p:bldP spid="29734" grpId="0"/>
      <p:bldP spid="29735" grpId="0"/>
      <p:bldP spid="29737" grpId="0" animBg="1"/>
      <p:bldP spid="29738" grpId="0" animBg="1"/>
      <p:bldP spid="29740" grpId="0"/>
      <p:bldP spid="29741" grpId="0"/>
      <p:bldP spid="29742" grpId="0" animBg="1"/>
      <p:bldP spid="29745" grpId="0" autoUpdateAnimBg="0"/>
      <p:bldP spid="29747" grpId="0"/>
      <p:bldP spid="29748" grpId="0" animBg="1"/>
      <p:bldP spid="297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75163" y="358775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>
              <a:solidFill>
                <a:srgbClr val="FF0066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28600" y="990600"/>
            <a:ext cx="3941763" cy="4894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3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b="1" smtClean="0">
                <a:latin typeface="VNI-Times" pitchFamily="2" charset="0"/>
                <a:sym typeface="Wingdings"/>
              </a:rPr>
              <a:t></a:t>
            </a:r>
            <a:r>
              <a:rPr lang="en-US" b="1" smtClean="0">
                <a:latin typeface="VNI-Times" pitchFamily="2" charset="0"/>
              </a:rPr>
              <a:t>Xeùt haøm soá:y = f(x) = x</a:t>
            </a:r>
            <a:r>
              <a:rPr lang="en-US" b="1" baseline="30000" smtClean="0">
                <a:latin typeface="VNI-Times" pitchFamily="2" charset="0"/>
              </a:rPr>
              <a:t>2</a:t>
            </a:r>
            <a:endParaRPr lang="en-US" b="1" smtClean="0">
              <a:latin typeface="VNI-Times" pitchFamily="2" charset="0"/>
            </a:endParaRP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  <a:sym typeface="Wingdings"/>
              </a:rPr>
              <a:t> </a:t>
            </a:r>
            <a:r>
              <a:rPr lang="en-US" b="1" smtClean="0">
                <a:latin typeface="VNI-Times" pitchFamily="2" charset="0"/>
              </a:rPr>
              <a:t>So saùnh :  f(1) vôùi f(-1)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	        f(2) vôùi f(-2)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	        f(3) vôùi f(-3)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	        f(x) với f(-x) ?</a:t>
            </a:r>
          </a:p>
          <a:p>
            <a:pPr eaLnBrk="1" hangingPunct="1">
              <a:defRPr/>
            </a:pPr>
            <a:r>
              <a:rPr lang="en-US" b="1" u="sng" smtClean="0">
                <a:cs typeface="Times New Roman" pitchFamily="18" charset="0"/>
              </a:rPr>
              <a:t>Trả lời: 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f(1) = 1= f(-1)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f(2) = 4= f(-2)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f(3) = 9= f(-3)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f(x) = x</a:t>
            </a:r>
            <a:r>
              <a:rPr lang="en-US" b="1" baseline="30000" smtClean="0">
                <a:latin typeface="VNI-Times" pitchFamily="2" charset="0"/>
              </a:rPr>
              <a:t>2</a:t>
            </a:r>
            <a:r>
              <a:rPr lang="en-US" b="1" smtClean="0">
                <a:latin typeface="VNI-Times" pitchFamily="2" charset="0"/>
              </a:rPr>
              <a:t>=(-x)</a:t>
            </a:r>
            <a:r>
              <a:rPr lang="en-US" b="1" baseline="30000" smtClean="0">
                <a:latin typeface="VNI-Times" pitchFamily="2" charset="0"/>
              </a:rPr>
              <a:t>2</a:t>
            </a:r>
            <a:r>
              <a:rPr lang="en-US" b="1" smtClean="0">
                <a:latin typeface="VNI-Times" pitchFamily="2" charset="0"/>
              </a:rPr>
              <a:t>= f(-x)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y= x</a:t>
            </a:r>
            <a:r>
              <a:rPr lang="en-US" b="1" baseline="30000" smtClean="0">
                <a:latin typeface="VNI-Times" pitchFamily="2" charset="0"/>
              </a:rPr>
              <a:t>2</a:t>
            </a:r>
            <a:r>
              <a:rPr lang="en-US" b="1" smtClean="0">
                <a:latin typeface="VNI-Times" pitchFamily="2" charset="0"/>
              </a:rPr>
              <a:t> goïi laø haøm soá chaün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Vaäy haøm soá chaün laø gì?</a:t>
            </a:r>
          </a:p>
          <a:p>
            <a:pPr eaLnBrk="1" hangingPunct="1">
              <a:defRPr/>
            </a:pPr>
            <a:endParaRPr lang="en-US" b="1" smtClean="0">
              <a:latin typeface="VNI-Times" pitchFamily="2" charset="0"/>
              <a:sym typeface="Symbol" pitchFamily="18" charset="2"/>
            </a:endParaRP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3048000" y="556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22098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4876800" y="990600"/>
            <a:ext cx="4038600" cy="4894263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accent3"/>
            </a:solidFill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"/>
              <a:defRPr/>
            </a:pPr>
            <a:r>
              <a:rPr lang="en-US" b="1" smtClean="0">
                <a:latin typeface="VNI-Times" pitchFamily="2" charset="0"/>
              </a:rPr>
              <a:t>Xeùt haøm soá:y= f(x)=x</a:t>
            </a:r>
            <a:r>
              <a:rPr lang="en-US" b="1" baseline="30000" smtClean="0">
                <a:latin typeface="VNI-Times" pitchFamily="2" charset="0"/>
              </a:rPr>
              <a:t>3</a:t>
            </a:r>
          </a:p>
          <a:p>
            <a:pPr marL="342900" indent="-342900" eaLnBrk="1" hangingPunct="1">
              <a:buFont typeface="Wingdings" pitchFamily="2" charset="2"/>
              <a:buChar char=""/>
              <a:defRPr/>
            </a:pPr>
            <a:r>
              <a:rPr lang="en-US" b="1" smtClean="0">
                <a:latin typeface="VNI-Times" pitchFamily="2" charset="0"/>
              </a:rPr>
              <a:t>So saùnh : f(1) vôùi f(-1)</a:t>
            </a:r>
            <a:br>
              <a:rPr lang="en-US" b="1" smtClean="0">
                <a:latin typeface="VNI-Times" pitchFamily="2" charset="0"/>
              </a:rPr>
            </a:br>
            <a:r>
              <a:rPr lang="en-US" b="1" smtClean="0">
                <a:latin typeface="VNI-Times" pitchFamily="2" charset="0"/>
              </a:rPr>
              <a:t>	         f(2) vôùi f(-2)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	         f(3) vôùi f(-3)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	         f(x) vôùi f(-x) ?</a:t>
            </a:r>
          </a:p>
          <a:p>
            <a:pPr eaLnBrk="1" hangingPunct="1">
              <a:defRPr/>
            </a:pPr>
            <a:r>
              <a:rPr lang="en-US" b="1" u="sng" smtClean="0">
                <a:cs typeface="Times New Roman" pitchFamily="18" charset="0"/>
              </a:rPr>
              <a:t>Trả lời: </a:t>
            </a:r>
            <a:endParaRPr lang="en-US" b="1" smtClean="0">
              <a:latin typeface="VNI-Times" pitchFamily="2" charset="0"/>
            </a:endParaRP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-f(1) = -1= f(-1)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-f(2) = -8 = f(-2) 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-f(3) = 9= f(-3)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-f(x) = -x</a:t>
            </a:r>
            <a:r>
              <a:rPr lang="en-US" b="1" baseline="30000" smtClean="0">
                <a:latin typeface="VNI-Times" pitchFamily="2" charset="0"/>
              </a:rPr>
              <a:t>3</a:t>
            </a:r>
            <a:r>
              <a:rPr lang="en-US" b="1" smtClean="0">
                <a:latin typeface="VNI-Times" pitchFamily="2" charset="0"/>
              </a:rPr>
              <a:t>= (-x)</a:t>
            </a:r>
            <a:r>
              <a:rPr lang="en-US" b="1" baseline="30000" smtClean="0">
                <a:latin typeface="VNI-Times" pitchFamily="2" charset="0"/>
              </a:rPr>
              <a:t>3</a:t>
            </a:r>
            <a:r>
              <a:rPr lang="en-US" b="1" smtClean="0">
                <a:latin typeface="VNI-Times" pitchFamily="2" charset="0"/>
              </a:rPr>
              <a:t>= f(-x) 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y= x</a:t>
            </a:r>
            <a:r>
              <a:rPr lang="en-US" b="1" baseline="30000" smtClean="0">
                <a:latin typeface="VNI-Times" pitchFamily="2" charset="0"/>
              </a:rPr>
              <a:t>3</a:t>
            </a:r>
            <a:r>
              <a:rPr lang="en-US" b="1" smtClean="0">
                <a:latin typeface="VNI-Times" pitchFamily="2" charset="0"/>
              </a:rPr>
              <a:t> goïi laø haøm soá leû</a:t>
            </a:r>
          </a:p>
          <a:p>
            <a:pPr eaLnBrk="1" hangingPunct="1">
              <a:defRPr/>
            </a:pPr>
            <a:r>
              <a:rPr lang="en-US" b="1" smtClean="0">
                <a:latin typeface="VNI-Times" pitchFamily="2" charset="0"/>
              </a:rPr>
              <a:t>Vaäy haøm soá leû laø gì?</a:t>
            </a:r>
          </a:p>
          <a:p>
            <a:pPr eaLnBrk="1" hangingPunct="1">
              <a:defRPr/>
            </a:pPr>
            <a:endParaRPr lang="en-US" b="1" smtClean="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36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38"/>
          <p:cNvSpPr txBox="1">
            <a:spLocks noChangeArrowheads="1"/>
          </p:cNvSpPr>
          <p:nvPr/>
        </p:nvSpPr>
        <p:spPr bwMode="auto">
          <a:xfrm>
            <a:off x="228600" y="381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2613025" y="5060950"/>
          <a:ext cx="3330575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Equation" r:id="rId4" imgW="1676400" imgH="482600" progId="Equation.DSMT4">
                  <p:embed/>
                </p:oleObj>
              </mc:Choice>
              <mc:Fallback>
                <p:oleObj name="Equation" r:id="rId4" imgW="1676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3025" y="5060950"/>
                        <a:ext cx="3330575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762000" y="2184400"/>
            <a:ext cx="800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000" b="1">
                <a:cs typeface="Times New Roman" pitchFamily="18" charset="0"/>
                <a:sym typeface="Symbol" pitchFamily="18" charset="2"/>
              </a:rPr>
              <a:t>Hàm số y = f(x) với tập xác định D gọi là  </a:t>
            </a:r>
            <a:r>
              <a:rPr lang="en-US" sz="30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hàm số chẵn</a:t>
            </a:r>
            <a:r>
              <a:rPr lang="en-US" sz="3000" b="1">
                <a:cs typeface="Times New Roman" pitchFamily="18" charset="0"/>
                <a:sym typeface="Symbol" pitchFamily="18" charset="2"/>
              </a:rPr>
              <a:t> nếu :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49513" y="3155950"/>
          <a:ext cx="31543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6" imgW="1586811" imgH="482391" progId="Equation.DSMT4">
                  <p:embed/>
                </p:oleObj>
              </mc:Choice>
              <mc:Fallback>
                <p:oleObj name="Equation" r:id="rId6" imgW="1586811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3155950"/>
                        <a:ext cx="31543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57200" y="847725"/>
            <a:ext cx="86106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III. TÍNH CHAÜN LEÛ CUÛA HAØM SOÁ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 1.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Hàm số chẵn, hàm số lẻ</a:t>
            </a:r>
            <a:endParaRPr 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14400" y="4165600"/>
            <a:ext cx="8001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000" b="1">
                <a:cs typeface="Times New Roman" pitchFamily="18" charset="0"/>
                <a:sym typeface="Wingdings" pitchFamily="2" charset="2"/>
              </a:rPr>
              <a:t></a:t>
            </a:r>
            <a:r>
              <a:rPr lang="en-US" sz="3000" b="1">
                <a:cs typeface="Times New Roman" pitchFamily="18" charset="0"/>
                <a:sym typeface="Symbol" pitchFamily="18" charset="2"/>
              </a:rPr>
              <a:t>Hàm số y = f(x) với tập xác định D gọi là  </a:t>
            </a:r>
            <a:r>
              <a:rPr lang="en-US" sz="30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hàm số lẻ</a:t>
            </a:r>
            <a:r>
              <a:rPr lang="en-US" sz="3000" b="1">
                <a:cs typeface="Times New Roman" pitchFamily="18" charset="0"/>
                <a:sym typeface="Symbol" pitchFamily="18" charset="2"/>
              </a:rPr>
              <a:t> nếu :   </a:t>
            </a:r>
          </a:p>
        </p:txBody>
      </p:sp>
    </p:spTree>
    <p:extLst>
      <p:ext uri="{BB962C8B-B14F-4D97-AF65-F5344CB8AC3E}">
        <p14:creationId xmlns:p14="http://schemas.microsoft.com/office/powerpoint/2010/main" val="2446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52400" y="1219200"/>
            <a:ext cx="25146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TAÄP</a:t>
            </a:r>
          </a:p>
          <a:p>
            <a:pPr algn="ctr" eaLnBrk="0" hangingPunct="0"/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1.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HAØM SOÁ. TAÄP XAÙC</a:t>
            </a:r>
          </a:p>
          <a:p>
            <a:pPr marL="457200" indent="-457200" algn="ctr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   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CUÛA HAØM SOÁ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</a:p>
        </p:txBody>
      </p:sp>
      <p:grpSp>
        <p:nvGrpSpPr>
          <p:cNvPr id="18" name="Group 23"/>
          <p:cNvGrpSpPr>
            <a:grpSpLocks/>
          </p:cNvGrpSpPr>
          <p:nvPr/>
        </p:nvGrpSpPr>
        <p:grpSpPr bwMode="auto">
          <a:xfrm>
            <a:off x="304799" y="76200"/>
            <a:ext cx="8620307" cy="762000"/>
            <a:chOff x="555" y="1126"/>
            <a:chExt cx="1502" cy="339"/>
          </a:xfrm>
        </p:grpSpPr>
        <p:sp>
          <p:nvSpPr>
            <p:cNvPr id="19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II. HÀM SỐ BẬC NHẤT VÀ BẬC HAI</a:t>
              </a:r>
            </a:p>
            <a:p>
              <a:pPr algn="ctr"/>
              <a:r>
                <a:rPr lang="en-US" sz="26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9-10 – §1. HÀM SỐ</a:t>
              </a:r>
              <a:endPara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743200" y="3471208"/>
            <a:ext cx="57680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VD1: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s-E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s-E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s-E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s-E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s-E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s-E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E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s-E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Ta thấy phép biến đổi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 thành duy nhất </a:t>
            </a:r>
            <a:r>
              <a:rPr lang="vi-VN" sz="3000" b="1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b="1" dirty="0" smtClean="0">
                <a:latin typeface="Times New Roman" pitchFamily="18" charset="0"/>
                <a:cs typeface="Times New Roman" pitchFamily="18" charset="0"/>
              </a:rPr>
              <a:t>Vậy </a:t>
            </a:r>
            <a:r>
              <a:rPr lang="vi-VN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3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1" y="1342072"/>
            <a:ext cx="6248400" cy="1938992"/>
          </a:xfrm>
          <a:prstGeom prst="rect">
            <a:avLst/>
          </a:prstGeom>
          <a:solidFill>
            <a:srgbClr val="FDF58D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solidFill>
                  <a:srgbClr val="FF0000"/>
                </a:solidFill>
                <a:latin typeface="+mj-lt"/>
              </a:rPr>
              <a:t>Kh</a:t>
            </a:r>
            <a:r>
              <a:rPr lang="en-US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á</a:t>
            </a:r>
            <a:r>
              <a:rPr lang="vi-VN" sz="3000" b="1" dirty="0">
                <a:solidFill>
                  <a:srgbClr val="FF0000"/>
                </a:solidFill>
                <a:latin typeface="+mj-lt"/>
              </a:rPr>
              <a:t>i niệm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sz="3000" dirty="0" smtClean="0">
                <a:solidFill>
                  <a:srgbClr val="0000FF"/>
                </a:solidFill>
                <a:latin typeface="+mj-lt"/>
              </a:rPr>
              <a:t> (</a:t>
            </a:r>
            <a:r>
              <a:rPr lang="en-US" sz="3000" dirty="0" err="1" smtClean="0">
                <a:solidFill>
                  <a:srgbClr val="0000FF"/>
                </a:solidFill>
                <a:latin typeface="+mj-lt"/>
              </a:rPr>
              <a:t>sgk</a:t>
            </a:r>
            <a:r>
              <a:rPr lang="en-US" sz="3000" dirty="0" smtClean="0">
                <a:solidFill>
                  <a:srgbClr val="0000FF"/>
                </a:solidFill>
                <a:latin typeface="+mj-lt"/>
              </a:rPr>
              <a:t>)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 D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duy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nhất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1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giá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trị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y  R</a:t>
            </a:r>
          </a:p>
          <a:p>
            <a:pPr algn="just"/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x: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y: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endParaRPr lang="en-US" sz="3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D: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9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38200" y="598488"/>
            <a:ext cx="3733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/>
              <a:t>Hãy xét tính chẵn lẻ </a:t>
            </a:r>
          </a:p>
          <a:p>
            <a:pPr eaLnBrk="1" hangingPunct="1"/>
            <a:r>
              <a:rPr lang="en-US" sz="3200" b="1"/>
              <a:t>các hàm số sau:</a:t>
            </a:r>
          </a:p>
        </p:txBody>
      </p:sp>
      <p:sp>
        <p:nvSpPr>
          <p:cNvPr id="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838200"/>
            <a:ext cx="914400" cy="685800"/>
          </a:xfrm>
          <a:prstGeom prst="actionButtonHelp">
            <a:avLst/>
          </a:prstGeom>
          <a:solidFill>
            <a:srgbClr val="FF0000"/>
          </a:solidFill>
          <a:ln w="508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1574800"/>
          <a:ext cx="30194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4" imgW="1282700" imgH="482600" progId="Equation.DSMT4">
                  <p:embed/>
                </p:oleObj>
              </mc:Choice>
              <mc:Fallback>
                <p:oleObj name="Equation" r:id="rId4" imgW="1282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74800"/>
                        <a:ext cx="3019425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1219200" y="3970338"/>
          <a:ext cx="2028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Equation" r:id="rId6" imgW="1129810" imgH="177723" progId="Equation.DSMT4">
                  <p:embed/>
                </p:oleObj>
              </mc:Choice>
              <mc:Fallback>
                <p:oleObj name="Equation" r:id="rId6" imgW="112981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70338"/>
                        <a:ext cx="20288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0675" y="3927475"/>
            <a:ext cx="10160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Ta có: </a:t>
            </a:r>
          </a:p>
        </p:txBody>
      </p:sp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1143000" y="4383088"/>
          <a:ext cx="20574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Equation" r:id="rId8" imgW="952087" imgH="228501" progId="Equation.3">
                  <p:embed/>
                </p:oleObj>
              </mc:Choice>
              <mc:Fallback>
                <p:oleObj name="Equation" r:id="rId8" imgW="95208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383088"/>
                        <a:ext cx="205740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1066800" y="4876800"/>
          <a:ext cx="266065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Equation" r:id="rId10" imgW="1231366" imgH="228501" progId="Equation.3">
                  <p:embed/>
                </p:oleObj>
              </mc:Choice>
              <mc:Fallback>
                <p:oleObj name="Equation" r:id="rId10" imgW="123136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2660650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/>
        </p:nvGraphicFramePr>
        <p:xfrm>
          <a:off x="1981200" y="5292725"/>
          <a:ext cx="12954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Equation" r:id="rId12" imgW="622030" imgH="203112" progId="Equation.3">
                  <p:embed/>
                </p:oleObj>
              </mc:Choice>
              <mc:Fallback>
                <p:oleObj name="Equation" r:id="rId12" imgW="62203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92725"/>
                        <a:ext cx="12954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3276600" y="5364163"/>
          <a:ext cx="99060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Equation" r:id="rId14" imgW="469696" imgH="203112" progId="Equation.3">
                  <p:embed/>
                </p:oleObj>
              </mc:Choice>
              <mc:Fallback>
                <p:oleObj name="Equation" r:id="rId14" imgW="469696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64163"/>
                        <a:ext cx="99060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200" y="3429000"/>
            <a:ext cx="37877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cs typeface="Times New Roman" pitchFamily="18" charset="0"/>
              </a:rPr>
              <a:t>a)Tập xác định</a:t>
            </a:r>
            <a:r>
              <a:rPr lang="en-US"/>
              <a:t>: D =  R        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53000" y="4495800"/>
            <a:ext cx="21304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cs typeface="Times New Roman" pitchFamily="18" charset="0"/>
              </a:rPr>
              <a:t>b)Tập xác định</a:t>
            </a:r>
            <a:r>
              <a:rPr lang="en-US"/>
              <a:t>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11988" y="4567238"/>
          <a:ext cx="12906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Equation" r:id="rId16" imgW="748975" imgH="253890" progId="Equation.DSMT4">
                  <p:embed/>
                </p:oleObj>
              </mc:Choice>
              <mc:Fallback>
                <p:oleObj name="Equation" r:id="rId16" imgW="748975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988" y="4567238"/>
                        <a:ext cx="12906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197600" y="5105400"/>
          <a:ext cx="20288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18" imgW="1129810" imgH="177723" progId="Equation.DSMT4">
                  <p:embed/>
                </p:oleObj>
              </mc:Choice>
              <mc:Fallback>
                <p:oleObj name="Equation" r:id="rId18" imgW="112981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5105400"/>
                        <a:ext cx="2028825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178425" y="5037138"/>
            <a:ext cx="10160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/>
              <a:t>Ta có: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78425" y="5646738"/>
            <a:ext cx="3429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Vậy hàm số không chẵn không lẻ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2905125"/>
            <a:ext cx="1447800" cy="523875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/>
              <a:t>Trả lời: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524000" y="57912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/>
              <a:t>Vậy hàm số chẵn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0" y="906463"/>
            <a:ext cx="3886200" cy="287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Hàm số chẵn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 sz="1100"/>
          </a:p>
          <a:p>
            <a:pPr>
              <a:defRPr/>
            </a:pPr>
            <a:r>
              <a:rPr lang="en-US"/>
              <a:t>Hàm số lẻ</a:t>
            </a:r>
          </a:p>
          <a:p>
            <a:pPr>
              <a:defRPr/>
            </a:pPr>
            <a:endParaRPr lang="en-US" sz="1800"/>
          </a:p>
          <a:p>
            <a:pPr>
              <a:defRPr/>
            </a:pPr>
            <a:endParaRPr lang="en-US" sz="1800"/>
          </a:p>
          <a:p>
            <a:pPr>
              <a:defRPr/>
            </a:pPr>
            <a:endParaRPr lang="en-US" sz="1800"/>
          </a:p>
          <a:p>
            <a:pPr>
              <a:defRPr/>
            </a:pPr>
            <a:endParaRPr lang="en-US" sz="1600"/>
          </a:p>
        </p:txBody>
      </p:sp>
      <p:pic>
        <p:nvPicPr>
          <p:cNvPr id="18455" name="Picture 2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219200"/>
            <a:ext cx="31527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667000"/>
            <a:ext cx="3333750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2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/>
      <p:bldP spid="13" grpId="0"/>
      <p:bldP spid="14" grpId="0"/>
      <p:bldP spid="17" grpId="0"/>
      <p:bldP spid="18" grpId="0"/>
      <p:bldP spid="19" grpId="0" animBg="1"/>
      <p:bldP spid="27" grpId="0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762000" y="1100138"/>
          <a:ext cx="6934200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Graph System" r:id="rId4" imgW="5362575" imgH="4457700" progId="GraphFile">
                  <p:embed/>
                </p:oleObj>
              </mc:Choice>
              <mc:Fallback>
                <p:oleObj name="Graph System" r:id="rId4" imgW="5362575" imgH="4457700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00138"/>
                        <a:ext cx="6934200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410200" y="2667000"/>
            <a:ext cx="115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1"/>
                </a:solidFill>
              </a:rPr>
              <a:t>M(3; 9)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876800" y="46021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5181600" y="2933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7"/>
          <p:cNvSpPr>
            <a:spLocks noChangeArrowheads="1"/>
          </p:cNvSpPr>
          <p:nvPr/>
        </p:nvSpPr>
        <p:spPr bwMode="auto">
          <a:xfrm>
            <a:off x="3467100" y="4605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3122613" y="29337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1360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66"/>
                </a:solidFill>
              </a:rPr>
              <a:t>M’(-3; 9)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81200" y="4419600"/>
            <a:ext cx="1293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0066"/>
                </a:solidFill>
              </a:rPr>
              <a:t>N’(-2; 4)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3160713" y="2984500"/>
            <a:ext cx="2097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505200" y="4640263"/>
            <a:ext cx="1371600" cy="79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CC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M’, N’ đối xứng của M, N qua Oy cũng thuộc đồ thị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553200" y="1905000"/>
            <a:ext cx="2209800" cy="1200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0000"/>
                </a:solidFill>
              </a:rPr>
              <a:t> Đồ thị hàm số chẵn có tính  chất gì?</a:t>
            </a:r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4953000" y="4343400"/>
            <a:ext cx="1022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/>
                </a:solidFill>
              </a:rPr>
              <a:t>N(2;4)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cxnSp>
        <p:nvCxnSpPr>
          <p:cNvPr id="3" name="Straight Arrow Connector 2"/>
          <p:cNvCxnSpPr>
            <a:stCxn id="13327" idx="2"/>
          </p:cNvCxnSpPr>
          <p:nvPr/>
        </p:nvCxnSpPr>
        <p:spPr>
          <a:xfrm>
            <a:off x="7658100" y="3105150"/>
            <a:ext cx="0" cy="4762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9400" y="3581400"/>
            <a:ext cx="2133600" cy="1938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Đồ thị của hàm số chẵn nhận trục tung làm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7933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 animBg="1"/>
      <p:bldP spid="13318" grpId="0" animBg="1"/>
      <p:bldP spid="13319" grpId="0" animBg="1"/>
      <p:bldP spid="13320" grpId="0" animBg="1"/>
      <p:bldP spid="13321" grpId="0"/>
      <p:bldP spid="13322" grpId="0"/>
      <p:bldP spid="13323" grpId="0" animBg="1"/>
      <p:bldP spid="13324" grpId="0" animBg="1"/>
      <p:bldP spid="13325" grpId="0" animBg="1"/>
      <p:bldP spid="13327" grpId="0" animBg="1"/>
      <p:bldP spid="1742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2343150" y="692150"/>
          <a:ext cx="66675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Graph System" r:id="rId4" imgW="8243888" imgH="7300913" progId="GraphFile">
                  <p:embed/>
                </p:oleObj>
              </mc:Choice>
              <mc:Fallback>
                <p:oleObj name="Graph System" r:id="rId4" imgW="8243888" imgH="7300913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692150"/>
                        <a:ext cx="6667500" cy="579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6324600" y="914400"/>
            <a:ext cx="76200" cy="76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5318125" y="3856038"/>
            <a:ext cx="76200" cy="76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991100" y="6156325"/>
            <a:ext cx="76200" cy="76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988050" y="3200400"/>
            <a:ext cx="76200" cy="762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029200" y="974725"/>
            <a:ext cx="1333500" cy="5219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V="1">
            <a:off x="5383213" y="3238500"/>
            <a:ext cx="636587" cy="611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648450" y="609600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M(2; 8)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29000" y="3733800"/>
            <a:ext cx="170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N(-1; -1)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048000" y="5867400"/>
            <a:ext cx="1706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M’(-2; -8)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096000" y="3048000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accent2"/>
                </a:solidFill>
              </a:rPr>
              <a:t>N’(1; 1)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4300" y="990600"/>
            <a:ext cx="2133600" cy="16319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Hàm số lẻ, đồ thị có tính chất gì?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43000" y="2622550"/>
            <a:ext cx="0" cy="4889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1600" y="3124200"/>
            <a:ext cx="2133600" cy="1938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b="1">
                <a:solidFill>
                  <a:srgbClr val="FF0000"/>
                </a:solidFill>
              </a:rPr>
              <a:t>Đồ thị của hàm số lẻ nhận gốc tọa độ làm tâm đối xứng</a:t>
            </a:r>
          </a:p>
        </p:txBody>
      </p:sp>
    </p:spTree>
    <p:extLst>
      <p:ext uri="{BB962C8B-B14F-4D97-AF65-F5344CB8AC3E}">
        <p14:creationId xmlns:p14="http://schemas.microsoft.com/office/powerpoint/2010/main" val="6312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/>
      <p:bldP spid="16394" grpId="0"/>
      <p:bldP spid="16395" grpId="0"/>
      <p:bldP spid="16396" grpId="0"/>
      <p:bldP spid="16397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38"/>
          <p:cNvSpPr txBox="1">
            <a:spLocks noChangeArrowheads="1"/>
          </p:cNvSpPr>
          <p:nvPr/>
        </p:nvSpPr>
        <p:spPr bwMode="auto">
          <a:xfrm>
            <a:off x="228600" y="381000"/>
            <a:ext cx="22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76049" y="-85130"/>
            <a:ext cx="319190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HÀM SỐ 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6200" y="847725"/>
            <a:ext cx="90678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III. TÍNH CHAÜN LEÛ CUÛA HAØM SOÁ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 2.</a:t>
            </a:r>
            <a:r>
              <a:rPr lang="en-US" sz="2800" b="1">
                <a:solidFill>
                  <a:srgbClr val="FF0000"/>
                </a:solidFill>
                <a:cs typeface="Times New Roman" pitchFamily="18" charset="0"/>
              </a:rPr>
              <a:t>Đồ thị của hàm số chẵn, hàm số lẻ</a:t>
            </a:r>
            <a:endParaRPr lang="en-US" sz="28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3657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b="1"/>
              <a:t>Đồ thị của </a:t>
            </a:r>
            <a:r>
              <a:rPr lang="en-US" sz="3200" b="1">
                <a:solidFill>
                  <a:srgbClr val="FF0000"/>
                </a:solidFill>
              </a:rPr>
              <a:t>hàm số lẻ </a:t>
            </a:r>
            <a:r>
              <a:rPr lang="en-US" sz="3200" b="1"/>
              <a:t>nhận </a:t>
            </a:r>
            <a:r>
              <a:rPr lang="en-US" sz="3200" b="1">
                <a:solidFill>
                  <a:srgbClr val="FF0000"/>
                </a:solidFill>
              </a:rPr>
              <a:t>gốc tọa độ </a:t>
            </a:r>
            <a:r>
              <a:rPr lang="en-US" sz="3200" b="1"/>
              <a:t>làm tâm đối xứng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362200"/>
            <a:ext cx="8229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sz="3200" b="1"/>
              <a:t>Đồ thị của </a:t>
            </a:r>
            <a:r>
              <a:rPr lang="en-US" sz="3200" b="1">
                <a:solidFill>
                  <a:srgbClr val="FF0000"/>
                </a:solidFill>
              </a:rPr>
              <a:t>hàm số chẵn</a:t>
            </a:r>
            <a:r>
              <a:rPr lang="en-US" sz="3200" b="1"/>
              <a:t> nhận </a:t>
            </a:r>
            <a:r>
              <a:rPr lang="en-US" sz="3200" b="1">
                <a:solidFill>
                  <a:srgbClr val="FF0000"/>
                </a:solidFill>
              </a:rPr>
              <a:t>trục tung </a:t>
            </a:r>
            <a:r>
              <a:rPr lang="en-US" sz="3200" b="1"/>
              <a:t>làm trục đối xứng</a:t>
            </a:r>
          </a:p>
        </p:txBody>
      </p:sp>
    </p:spTree>
    <p:extLst>
      <p:ext uri="{BB962C8B-B14F-4D97-AF65-F5344CB8AC3E}">
        <p14:creationId xmlns:p14="http://schemas.microsoft.com/office/powerpoint/2010/main" val="20528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0"/>
            <a:ext cx="289694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DẶN DÒ</a:t>
            </a:r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1219200" y="1473200"/>
            <a:ext cx="7169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1/-Xem lại phần lý thuyết vừa học.</a:t>
            </a: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1219200" y="2387600"/>
            <a:ext cx="79248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Arial" charset="0"/>
              </a:rPr>
              <a:t>2/-Làm các bài tập số 4 SGK, bài 4 và ví dụ 3 vở bài tập.</a:t>
            </a:r>
          </a:p>
        </p:txBody>
      </p:sp>
    </p:spTree>
    <p:extLst>
      <p:ext uri="{BB962C8B-B14F-4D97-AF65-F5344CB8AC3E}">
        <p14:creationId xmlns:p14="http://schemas.microsoft.com/office/powerpoint/2010/main" val="140370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2" name="chimes.wav"/>
          </p:stSnd>
        </p:sndAc>
      </p:transition>
    </mc:Choice>
    <mc:Fallback xmlns="">
      <p:transition spd="slow">
        <p:random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152400" y="1371600"/>
            <a:ext cx="25146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algn="ctr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algn="ctr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XAÙC</a:t>
            </a:r>
          </a:p>
          <a:p>
            <a:pPr marL="457200" indent="-457200" algn="ctr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    ÑÒNH CUÛA HAØM SOÁ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66909"/>
              </p:ext>
            </p:extLst>
          </p:nvPr>
        </p:nvGraphicFramePr>
        <p:xfrm>
          <a:off x="3124202" y="3124200"/>
          <a:ext cx="5791198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14"/>
                <a:gridCol w="827314"/>
                <a:gridCol w="827314"/>
                <a:gridCol w="827314"/>
                <a:gridCol w="827314"/>
                <a:gridCol w="827314"/>
                <a:gridCol w="827314"/>
              </a:tblGrid>
              <a:tr h="90327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24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30652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TNBQĐN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(USD)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339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363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394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48000" y="1371600"/>
            <a:ext cx="576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VD2: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Thu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nhập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quân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1998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đến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năm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2004</a:t>
            </a:r>
          </a:p>
        </p:txBody>
      </p:sp>
      <p:sp>
        <p:nvSpPr>
          <p:cNvPr id="10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" y="14478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  <p:pic>
        <p:nvPicPr>
          <p:cNvPr id="21645" name="Picture 141" descr="MSTLE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115507"/>
              </p:ext>
            </p:extLst>
          </p:nvPr>
        </p:nvGraphicFramePr>
        <p:xfrm>
          <a:off x="3133910" y="3962400"/>
          <a:ext cx="5705290" cy="1638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7292"/>
                <a:gridCol w="762000"/>
                <a:gridCol w="762000"/>
                <a:gridCol w="762000"/>
                <a:gridCol w="761998"/>
              </a:tblGrid>
              <a:tr h="693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 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(h)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/>
                </a:tc>
              </a:tr>
              <a:tr h="693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 :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Quảng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(km)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23263" y="5791200"/>
            <a:ext cx="4172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1371600"/>
            <a:ext cx="57680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VD3:</a:t>
            </a:r>
            <a:r>
              <a:rPr lang="vi-VN" sz="3200" dirty="0"/>
              <a:t> Một người đi xe đạp,mỗi giờ đi được 12km.Trong 1 giờ, 2 giờ, 3 giờ,…quãng đường người đó đi được ghi lại trong bảng sau</a:t>
            </a:r>
            <a:r>
              <a:rPr lang="en-US" sz="3200" dirty="0"/>
              <a:t>:</a:t>
            </a:r>
            <a:endParaRPr lang="en-US" sz="3200" b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15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 autoUpdateAnimBg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7907719"/>
              </p:ext>
            </p:extLst>
          </p:nvPr>
        </p:nvGraphicFramePr>
        <p:xfrm>
          <a:off x="3413125" y="2335213"/>
          <a:ext cx="5027613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Chart" r:id="rId3" imgW="7277066" imgH="5333888" progId="MSGraph.Chart.8">
                  <p:embed followColorScheme="full"/>
                </p:oleObj>
              </mc:Choice>
              <mc:Fallback>
                <p:oleObj name="Chart" r:id="rId3" imgW="7277066" imgH="533388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2335213"/>
                        <a:ext cx="5027613" cy="368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6" name="Picture 8" descr="MSTLETO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787472" y="5892225"/>
            <a:ext cx="4594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152400" y="11430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0" y="990600"/>
            <a:ext cx="5768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VD4: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giải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Khoa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nghệ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Nam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56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253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505200" y="2895600"/>
            <a:ext cx="1447800" cy="26670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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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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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477000" y="2743200"/>
            <a:ext cx="1447800" cy="2819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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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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  <a:p>
            <a:pPr algn="ctr" eaLnBrk="0" hangingPunct="0"/>
            <a:r>
              <a:rPr lang="en-US" sz="4400" b="1" dirty="0">
                <a:latin typeface="Verdana" pitchFamily="34" charset="0"/>
                <a:sym typeface="Wingdings" pitchFamily="2" charset="2"/>
              </a:rPr>
              <a:t></a:t>
            </a:r>
            <a:endParaRPr lang="en-US" sz="2800" b="1" dirty="0">
              <a:latin typeface="Verdana" pitchFamily="34" charset="0"/>
              <a:sym typeface="Wingdings" pitchFamily="2" charset="2"/>
            </a:endParaRP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V="1">
            <a:off x="4419600" y="3124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4419600" y="3810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 flipV="1">
            <a:off x="4419600" y="44958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 flipV="1">
            <a:off x="4419600" y="51816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4419600" y="2362200"/>
            <a:ext cx="10668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 b="1" i="1" dirty="0">
                <a:solidFill>
                  <a:srgbClr val="FF3300"/>
                </a:solidFill>
                <a:latin typeface="Verdana" pitchFamily="34" charset="0"/>
              </a:rPr>
              <a:t>X</a:t>
            </a: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7162800" y="2286000"/>
            <a:ext cx="1066800" cy="609600"/>
          </a:xfrm>
          <a:prstGeom prst="wedgeEllipse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 b="1" i="1" dirty="0">
                <a:solidFill>
                  <a:srgbClr val="FF3300"/>
                </a:solidFill>
                <a:latin typeface="Verdana" pitchFamily="34" charset="0"/>
              </a:rPr>
              <a:t>Y</a:t>
            </a:r>
          </a:p>
        </p:txBody>
      </p:sp>
      <p:pic>
        <p:nvPicPr>
          <p:cNvPr id="23568" name="Picture 16" descr="MSTLE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366683" y="5715000"/>
            <a:ext cx="5024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utoShape 2"/>
          <p:cNvSpPr>
            <a:spLocks noChangeArrowheads="1"/>
          </p:cNvSpPr>
          <p:nvPr/>
        </p:nvSpPr>
        <p:spPr bwMode="auto">
          <a:xfrm>
            <a:off x="152400" y="13716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0" y="1320225"/>
            <a:ext cx="5768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VD5: </a:t>
            </a:r>
            <a:r>
              <a:rPr lang="en-US" sz="3200" b="1" dirty="0">
                <a:latin typeface="VNI-Times" pitchFamily="2" charset="0"/>
                <a:sym typeface="Symbol" pitchFamily="18" charset="2"/>
              </a:rPr>
              <a:t>Cho </a:t>
            </a:r>
            <a:r>
              <a:rPr lang="en-US" sz="3200" b="1" i="1" dirty="0">
                <a:latin typeface="VNI-Times" pitchFamily="2" charset="0"/>
                <a:sym typeface="Symbol" pitchFamily="18" charset="2"/>
              </a:rPr>
              <a:t>y</a:t>
            </a:r>
            <a:r>
              <a:rPr lang="en-US" sz="3200" b="1" dirty="0">
                <a:latin typeface="VNI-Times" pitchFamily="2" charset="0"/>
                <a:sym typeface="Symbol" pitchFamily="18" charset="2"/>
              </a:rPr>
              <a:t> = </a:t>
            </a:r>
            <a:r>
              <a:rPr lang="en-US" sz="3200" b="1" i="1" dirty="0">
                <a:latin typeface="VNI-Times" pitchFamily="2" charset="0"/>
                <a:sym typeface="Symbol" pitchFamily="18" charset="2"/>
              </a:rPr>
              <a:t>x</a:t>
            </a:r>
            <a:r>
              <a:rPr lang="en-US" sz="3200" b="1" dirty="0">
                <a:latin typeface="VNI-Times" pitchFamily="2" charset="0"/>
                <a:sym typeface="Symbol" pitchFamily="18" charset="2"/>
              </a:rPr>
              <a:t> + 3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6603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235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 tmFilter="0,0; .5, 1; 1, 1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235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 tmFilter="0,0; .5, 1; 1, 1"/>
                                        <p:tgtEl>
                                          <p:spTgt spid="23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2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 tmFilter="0,0; .5, 1; 1, 1"/>
                                        <p:tgtEl>
                                          <p:spTgt spid="2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 tmFilter="0,0; .5, 1; 1, 1"/>
                                        <p:tgtEl>
                                          <p:spTgt spid="23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 tmFilter="0,0; .5, 1; 1, 1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allAtOnce" animBg="1"/>
      <p:bldP spid="23559" grpId="0" build="allAtOnce" animBg="1"/>
      <p:bldP spid="23560" grpId="0" animBg="1"/>
      <p:bldP spid="23561" grpId="0" animBg="1"/>
      <p:bldP spid="23562" grpId="0" animBg="1"/>
      <p:bldP spid="23563" grpId="0" animBg="1"/>
      <p:bldP spid="23565" grpId="0" animBg="1"/>
      <p:bldP spid="23566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8" name="Picture 16" descr="MSTLETO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994940" y="1143000"/>
            <a:ext cx="592046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00FF"/>
                </a:solidFill>
                <a:latin typeface="+mj-lt"/>
              </a:rPr>
              <a:t>Tập xác định</a:t>
            </a:r>
            <a:r>
              <a:rPr lang="vi-VN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của hs </a:t>
            </a:r>
            <a:r>
              <a:rPr lang="vi-VN" sz="3200" b="1" i="1" dirty="0">
                <a:solidFill>
                  <a:srgbClr val="002060"/>
                </a:solidFill>
                <a:latin typeface="+mj-lt"/>
              </a:rPr>
              <a:t>y</a:t>
            </a:r>
            <a:r>
              <a:rPr lang="vi-VN" sz="3200" b="1" dirty="0">
                <a:solidFill>
                  <a:srgbClr val="002060"/>
                </a:solidFill>
                <a:latin typeface="+mj-lt"/>
              </a:rPr>
              <a:t> = </a:t>
            </a:r>
            <a:r>
              <a:rPr lang="vi-VN" sz="3200" b="1" i="1" dirty="0">
                <a:solidFill>
                  <a:srgbClr val="002060"/>
                </a:solidFill>
                <a:latin typeface="+mj-lt"/>
              </a:rPr>
              <a:t>f(x)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là tập hợp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971799" y="2920425"/>
            <a:ext cx="58442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VD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3200" b="1" dirty="0" smtClean="0">
                <a:solidFill>
                  <a:srgbClr val="0000FF"/>
                </a:solidFill>
                <a:latin typeface="+mj-lt"/>
              </a:rPr>
              <a:t>:</a:t>
            </a:r>
            <a:r>
              <a:rPr lang="vi-VN" sz="3200" dirty="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Tìm tập xác định  của hs 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971798" y="3886200"/>
            <a:ext cx="595330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TXĐ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820268"/>
              </p:ext>
            </p:extLst>
          </p:nvPr>
        </p:nvGraphicFramePr>
        <p:xfrm>
          <a:off x="3810000" y="5081391"/>
          <a:ext cx="2209800" cy="938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7" name="Equation" r:id="rId4" imgW="927000" imgH="393480" progId="Equation.DSMT4">
                  <p:embed/>
                </p:oleObj>
              </mc:Choice>
              <mc:Fallback>
                <p:oleObj name="Equation" r:id="rId4" imgW="927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5081391"/>
                        <a:ext cx="2209800" cy="938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156087"/>
              </p:ext>
            </p:extLst>
          </p:nvPr>
        </p:nvGraphicFramePr>
        <p:xfrm>
          <a:off x="3903498" y="5999163"/>
          <a:ext cx="341170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8" name="Equation" r:id="rId6" imgW="1485720" imgH="241200" progId="Equation.DSMT4">
                  <p:embed/>
                </p:oleObj>
              </mc:Choice>
              <mc:Fallback>
                <p:oleObj name="Equation" r:id="rId6" imgW="1485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03498" y="5999163"/>
                        <a:ext cx="3411702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290846"/>
              </p:ext>
            </p:extLst>
          </p:nvPr>
        </p:nvGraphicFramePr>
        <p:xfrm>
          <a:off x="4495800" y="3306763"/>
          <a:ext cx="27432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9" name="Equation" r:id="rId8" imgW="1143000" imgH="304800" progId="Equation.DSMT4">
                  <p:embed/>
                </p:oleObj>
              </mc:Choice>
              <mc:Fallback>
                <p:oleObj name="Equation" r:id="rId8" imgW="1143000" imgH="304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306763"/>
                        <a:ext cx="27432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76200" y="11430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</p:spTree>
    <p:extLst>
      <p:ext uri="{BB962C8B-B14F-4D97-AF65-F5344CB8AC3E}">
        <p14:creationId xmlns:p14="http://schemas.microsoft.com/office/powerpoint/2010/main" val="409018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62092" y="1155918"/>
            <a:ext cx="595330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971799" y="2996625"/>
            <a:ext cx="58442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 b="1" dirty="0">
                <a:solidFill>
                  <a:srgbClr val="0000FF"/>
                </a:solidFill>
                <a:latin typeface="+mj-lt"/>
              </a:rPr>
              <a:t>VD:</a:t>
            </a:r>
            <a:r>
              <a:rPr lang="vi-VN" sz="3200" dirty="0">
                <a:latin typeface="+mj-lt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vi-VN" sz="3200" dirty="0" smtClean="0">
                <a:latin typeface="+mj-lt"/>
              </a:rPr>
              <a:t> </a:t>
            </a:r>
            <a:endParaRPr lang="vi-VN" sz="3200" dirty="0"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679522"/>
              </p:ext>
            </p:extLst>
          </p:nvPr>
        </p:nvGraphicFramePr>
        <p:xfrm>
          <a:off x="3429000" y="3581400"/>
          <a:ext cx="19812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Equation" r:id="rId4" imgW="749160" imgH="482400" progId="Equation.DSMT4">
                  <p:embed/>
                </p:oleObj>
              </mc:Choice>
              <mc:Fallback>
                <p:oleObj name="Equation" r:id="rId4" imgW="749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3581400"/>
                        <a:ext cx="1981200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10200" y="3606800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≥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6162" y="4216400"/>
            <a:ext cx="1627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&lt; 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429000" y="4800600"/>
            <a:ext cx="4800600" cy="1905000"/>
          </a:xfrm>
          <a:prstGeom prst="cloudCallout">
            <a:avLst>
              <a:gd name="adj1" fmla="val -40220"/>
              <a:gd name="adj2" fmla="val 47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- 2 </a:t>
            </a:r>
            <a:r>
              <a:rPr lang="en-US" sz="3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5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76200" y="12192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</p:spTree>
    <p:extLst>
      <p:ext uri="{BB962C8B-B14F-4D97-AF65-F5344CB8AC3E}">
        <p14:creationId xmlns:p14="http://schemas.microsoft.com/office/powerpoint/2010/main" val="4136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  <p:sndAc>
          <p:stSnd>
            <p:snd r:embed="rId3" name="chimes.wav"/>
          </p:stSnd>
        </p:sndAc>
      </p:transition>
    </mc:Choice>
    <mc:Fallback xmlns="">
      <p:transition spd="slow">
        <p:random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1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71800" y="1371600"/>
            <a:ext cx="5638800" cy="1600200"/>
          </a:xfrm>
          <a:solidFill>
            <a:srgbClr val="EFF96B"/>
          </a:solidFill>
          <a:ln w="57150" cmpd="thinThick">
            <a:solidFill>
              <a:srgbClr val="3366FF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+mj-lt"/>
              </a:rPr>
              <a:t>     </a:t>
            </a:r>
            <a:r>
              <a:rPr lang="vi-VN" dirty="0" smtClean="0">
                <a:latin typeface="+mj-lt"/>
              </a:rPr>
              <a:t>Đồ thị của hs </a:t>
            </a:r>
            <a:r>
              <a:rPr lang="vi-VN" i="1" dirty="0" smtClean="0">
                <a:latin typeface="+mj-lt"/>
              </a:rPr>
              <a:t>y</a:t>
            </a:r>
            <a:r>
              <a:rPr lang="en-US" i="1" dirty="0" smtClean="0">
                <a:latin typeface="+mj-lt"/>
              </a:rPr>
              <a:t> </a:t>
            </a:r>
            <a:r>
              <a:rPr lang="vi-VN" i="1" dirty="0" smtClean="0">
                <a:latin typeface="+mj-lt"/>
              </a:rPr>
              <a:t>=</a:t>
            </a:r>
            <a:r>
              <a:rPr lang="en-US" i="1" dirty="0" smtClean="0">
                <a:latin typeface="+mj-lt"/>
              </a:rPr>
              <a:t> </a:t>
            </a:r>
            <a:r>
              <a:rPr lang="vi-VN" i="1" dirty="0" smtClean="0">
                <a:latin typeface="+mj-lt"/>
              </a:rPr>
              <a:t>f(x)</a:t>
            </a:r>
            <a:r>
              <a:rPr lang="vi-VN" dirty="0" smtClean="0">
                <a:latin typeface="+mj-lt"/>
              </a:rPr>
              <a:t> 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á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dirty="0" smtClean="0">
                <a:latin typeface="+mj-lt"/>
              </a:rPr>
              <a:t> là tập hợp tất cả các điểm </a:t>
            </a:r>
            <a:r>
              <a:rPr lang="vi-VN" i="1" dirty="0" smtClean="0">
                <a:latin typeface="+mj-lt"/>
              </a:rPr>
              <a:t>M</a:t>
            </a:r>
            <a:r>
              <a:rPr lang="vi-VN" dirty="0" smtClean="0">
                <a:latin typeface="+mj-lt"/>
              </a:rPr>
              <a:t>(</a:t>
            </a:r>
            <a:r>
              <a:rPr lang="vi-VN" i="1" dirty="0" smtClean="0">
                <a:latin typeface="+mj-lt"/>
              </a:rPr>
              <a:t>x</a:t>
            </a:r>
            <a:r>
              <a:rPr lang="vi-VN" dirty="0" smtClean="0">
                <a:latin typeface="+mj-lt"/>
              </a:rPr>
              <a:t>,</a:t>
            </a:r>
            <a:r>
              <a:rPr lang="en-US" dirty="0" smtClean="0">
                <a:latin typeface="+mj-lt"/>
              </a:rPr>
              <a:t> </a:t>
            </a:r>
            <a:r>
              <a:rPr lang="vi-VN" i="1" dirty="0" smtClean="0">
                <a:latin typeface="+mj-lt"/>
              </a:rPr>
              <a:t>f(x)</a:t>
            </a:r>
            <a:r>
              <a:rPr lang="en-US" dirty="0" smtClean="0">
                <a:latin typeface="+mj-lt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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endParaRPr lang="es-ES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dirty="0">
              <a:latin typeface="+mj-lt"/>
              <a:sym typeface="Symbol" pitchFamily="18" charset="2"/>
            </a:endParaRPr>
          </a:p>
        </p:txBody>
      </p:sp>
      <p:pic>
        <p:nvPicPr>
          <p:cNvPr id="24584" name="Picture 8" descr="MSTLETO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0"/>
            <a:ext cx="14097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5"/>
          <p:cNvSpPr>
            <a:spLocks noChangeArrowheads="1"/>
          </p:cNvSpPr>
          <p:nvPr/>
        </p:nvSpPr>
        <p:spPr bwMode="gray">
          <a:xfrm>
            <a:off x="413844" y="118908"/>
            <a:ext cx="8402217" cy="681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II. HÀM SỐ BẬC NHẤT VÀ BẬC HAI</a:t>
            </a:r>
          </a:p>
          <a:p>
            <a:pPr algn="ctr"/>
            <a:r>
              <a:rPr 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9-10 – §1. HÀM SỐ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76200" y="1219200"/>
            <a:ext cx="2743200" cy="4419600"/>
          </a:xfrm>
          <a:prstGeom prst="roundRect">
            <a:avLst>
              <a:gd name="adj" fmla="val 16667"/>
            </a:avLst>
          </a:prstGeom>
          <a:solidFill>
            <a:srgbClr val="C4B7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eaLnBrk="0" hangingPunct="0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I. OÂN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TAÄP</a:t>
            </a:r>
          </a:p>
          <a:p>
            <a:pPr marL="457200" indent="-457200" eaLnBrk="0" hangingPunct="0"/>
            <a:endParaRPr lang="en-US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1. HAØM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SOÁ. TAÄP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XAÙC 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ÑÒNH 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CUÛA HAØM 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SOÁ</a:t>
            </a:r>
          </a:p>
          <a:p>
            <a:pPr marL="457200" indent="-457200" eaLnBrk="0" hangingPunct="0"/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  <a:p>
            <a:pPr marL="457200" indent="-457200" eaLnBrk="0" hangingPunct="0"/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NI-Times" pitchFamily="2" charset="0"/>
              </a:rPr>
              <a:t>2. CAÙCH CHO HAØM SOÁ</a:t>
            </a:r>
          </a:p>
        </p:txBody>
      </p:sp>
    </p:spTree>
    <p:extLst>
      <p:ext uri="{BB962C8B-B14F-4D97-AF65-F5344CB8AC3E}">
        <p14:creationId xmlns:p14="http://schemas.microsoft.com/office/powerpoint/2010/main" val="129943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1499</TotalTime>
  <Words>1501</Words>
  <Application>Microsoft Office PowerPoint</Application>
  <PresentationFormat>On-screen Show (4:3)</PresentationFormat>
  <Paragraphs>276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Chart</vt:lpstr>
      <vt:lpstr>Equation</vt:lpstr>
      <vt:lpstr>Graph System</vt:lpstr>
      <vt:lpstr>Visio.Drawing.11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 Biến cố và xác suất của biến cố</dc:title>
  <dc:creator>AutoBVT</dc:creator>
  <cp:lastModifiedBy>Computer</cp:lastModifiedBy>
  <cp:revision>501</cp:revision>
  <dcterms:created xsi:type="dcterms:W3CDTF">2015-10-26T13:14:00Z</dcterms:created>
  <dcterms:modified xsi:type="dcterms:W3CDTF">2020-11-14T06:50:50Z</dcterms:modified>
</cp:coreProperties>
</file>