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61" r:id="rId4"/>
    <p:sldId id="264" r:id="rId5"/>
    <p:sldId id="258" r:id="rId6"/>
    <p:sldId id="265" r:id="rId7"/>
    <p:sldId id="266" r:id="rId8"/>
    <p:sldId id="267" r:id="rId9"/>
    <p:sldId id="263" r:id="rId10"/>
    <p:sldId id="271" r:id="rId11"/>
    <p:sldId id="269" r:id="rId12"/>
    <p:sldId id="274" r:id="rId13"/>
    <p:sldId id="272" r:id="rId14"/>
    <p:sldId id="270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661A9-5E31-4E75-8C6E-F889FE909F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6790C-F299-4A2A-BB75-FAF31B1D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1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6790C-F299-4A2A-BB75-FAF31B1DF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Nhắc</a:t>
            </a:r>
            <a:r>
              <a:rPr lang="en-US" baseline="0" smtClean="0"/>
              <a:t> thêm về cách tính số kết quả của không gian mẫu: đếm liệt kê, dùng hvchth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6790C-F299-4A2A-BB75-FAF31B1DF2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6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751CDA-2F62-45B7-A12F-6004EE223F9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3F4C82-EB08-4D80-B974-63198CACD82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630" y="1447800"/>
            <a:ext cx="7406640" cy="2005584"/>
          </a:xfrm>
        </p:spPr>
        <p:txBody>
          <a:bodyPr>
            <a:norm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 21-22</a:t>
            </a:r>
            <a:r>
              <a:rPr lang="en-US" sz="400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PHÉP THỬ VÀ BIẾN CỐ</a:t>
            </a:r>
            <a:r>
              <a:rPr lang="en-US" sz="4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1295400"/>
            <a:ext cx="76200" cy="76200"/>
          </a:xfrm>
          <a:prstGeom prst="ellips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1529" y="1143000"/>
            <a:ext cx="228600" cy="2286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701314" y="2930071"/>
            <a:ext cx="228600" cy="228600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2743200"/>
            <a:ext cx="228600" cy="228600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8700" y="2971800"/>
            <a:ext cx="152400" cy="152400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86800" y="2819400"/>
            <a:ext cx="152400" cy="1524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66389"/>
            <a:ext cx="3519194" cy="240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43000" y="1143000"/>
            <a:ext cx="7790688" cy="2154995"/>
            <a:chOff x="1179" y="952"/>
            <a:chExt cx="4220" cy="1314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52"/>
              <a:ext cx="4218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1 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1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Phép thử gieo một con súc sắc</a:t>
              </a: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1200912" y="274638"/>
            <a:ext cx="7943088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II. BIẾN CỐ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7010" y="2306536"/>
            <a:ext cx="3701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smtClean="0">
                <a:latin typeface="Times New Roman" pitchFamily="18" charset="0"/>
                <a:cs typeface="Arial" charset="0"/>
              </a:rPr>
              <a:t>Không gian mẫu là: </a:t>
            </a:r>
            <a:endParaRPr lang="en-US" sz="2600">
              <a:latin typeface="Times New Roman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12733" y="2352702"/>
                <a:ext cx="294555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1; 2; 3; 4; 5; 6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33" y="2352702"/>
                <a:ext cx="294555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681663" y="3970153"/>
            <a:ext cx="26574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19200" y="3657600"/>
            <a:ext cx="3607176" cy="6018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hiện mặt chẵn chấm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29767" y="3657600"/>
            <a:ext cx="3104633" cy="6018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{2; 4; 6}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219200" y="4648200"/>
            <a:ext cx="3607176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hiện mặt lẻ chấm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29767" y="4648200"/>
            <a:ext cx="3104633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{1; 3; 5}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876800" y="3810000"/>
            <a:ext cx="533400" cy="32739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876800" y="4778002"/>
            <a:ext cx="533400" cy="32739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219200" y="5562600"/>
            <a:ext cx="3607176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 hiện mặt 7 chấm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429767" y="5562600"/>
            <a:ext cx="3104633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4876800" y="5692402"/>
            <a:ext cx="533400" cy="32739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162800" y="5586350"/>
                <a:ext cx="533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586350"/>
                <a:ext cx="53340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4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BIẾN CỐ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17394" y="1341779"/>
            <a:ext cx="7620000" cy="5028387"/>
            <a:chOff x="1180" y="1397"/>
            <a:chExt cx="4221" cy="2002"/>
          </a:xfrm>
        </p:grpSpPr>
        <p:sp>
          <p:nvSpPr>
            <p:cNvPr id="7" name="AutoShape 23"/>
            <p:cNvSpPr>
              <a:spLocks noChangeArrowheads="1"/>
            </p:cNvSpPr>
            <p:nvPr/>
          </p:nvSpPr>
          <p:spPr bwMode="auto">
            <a:xfrm>
              <a:off x="1187" y="1397"/>
              <a:ext cx="4214" cy="299"/>
            </a:xfrm>
            <a:prstGeom prst="roundRect">
              <a:avLst>
                <a:gd name="adj" fmla="val 16667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8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Định nghĩa</a:t>
              </a:r>
              <a:endPara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1180" y="1650"/>
              <a:ext cx="4219" cy="174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/>
              <a:r>
                <a:rPr lang="en-US" sz="28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96509" y="1981200"/>
            <a:ext cx="75230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Biến cố là một </a:t>
            </a:r>
            <a:r>
              <a:rPr lang="en-US" sz="26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tập con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 không gian mẫu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5885" y="2728074"/>
            <a:ext cx="75230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Kí hiệu: A, B, C, …</a:t>
            </a:r>
            <a:endParaRPr lang="en-US" sz="26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96509" y="3655918"/>
                <a:ext cx="5349733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ậ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 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đượ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ọ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bi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ố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kh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ô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ng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th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ể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509" y="3655918"/>
                <a:ext cx="5349733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60527" y="4410548"/>
                <a:ext cx="5185715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600" b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  đượ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ọ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bi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ố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ch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ắ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ch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ắ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6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27" y="4410548"/>
                <a:ext cx="5185715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3882" t="-26154" b="-5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6019800" y="2590800"/>
            <a:ext cx="2289175" cy="1265238"/>
            <a:chOff x="4286" y="608"/>
            <a:chExt cx="1442" cy="797"/>
          </a:xfrm>
        </p:grpSpPr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4710" y="608"/>
              <a:ext cx="1018" cy="797"/>
            </a:xfrm>
            <a:prstGeom prst="borderCallout1">
              <a:avLst>
                <a:gd name="adj1" fmla="val 2462"/>
                <a:gd name="adj2" fmla="val 431"/>
                <a:gd name="adj3" fmla="val 30616"/>
                <a:gd name="adj4" fmla="val -26426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0"/>
                </a:spcBef>
              </a:pPr>
              <a:endParaRPr lang="en-US" b="0" u="none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5012" y="754"/>
              <a:ext cx="499" cy="5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b="0" u="none">
                  <a:solidFill>
                    <a:schemeClr val="bg1"/>
                  </a:solidFill>
                </a:rPr>
                <a:t>A</a:t>
              </a:r>
            </a:p>
          </p:txBody>
        </p:sp>
        <p:graphicFrame>
          <p:nvGraphicFramePr>
            <p:cNvPr id="1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0812006"/>
                </p:ext>
              </p:extLst>
            </p:nvPr>
          </p:nvGraphicFramePr>
          <p:xfrm>
            <a:off x="4286" y="799"/>
            <a:ext cx="188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8" name="Equation" r:id="rId5" imgW="164880" imgH="164880" progId="Equation.DSMT4">
                    <p:embed/>
                  </p:oleObj>
                </mc:Choice>
                <mc:Fallback>
                  <p:oleObj name="Equation" r:id="rId5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799"/>
                          <a:ext cx="188" cy="188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9841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4936300" y="3149282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24712" y="1219200"/>
            <a:ext cx="7809149" cy="2955329"/>
            <a:chOff x="1179" y="952"/>
            <a:chExt cx="4230" cy="1802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52"/>
              <a:ext cx="4230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2 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15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Gieo một đồng tiền liên tiếp cho đến khi </a:t>
              </a:r>
              <a:r>
                <a:rPr lang="en-US" sz="2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lần đầu tiên xuất hiện mặt sấp hoặc cả bốn lần ngửa thì dừng lại</a:t>
              </a:r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 </a:t>
              </a:r>
            </a:p>
            <a:p>
              <a:pPr marL="514350" indent="-514350" eaLnBrk="0" hangingPunct="0">
                <a:buAutoNum type="alphaLcParenR"/>
              </a:pPr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Mô tả không gian mẫu </a:t>
              </a:r>
            </a:p>
            <a:p>
              <a:pPr marL="514350" indent="-514350" eaLnBrk="0" hangingPunct="0">
                <a:buAutoNum type="alphaLcParenR"/>
              </a:pPr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Xác định các biến cố</a:t>
              </a:r>
            </a:p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A: “Số lần gieo không vượt quá ba”</a:t>
              </a:r>
            </a:p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B: “Có ít nhất 1 mặt ngửa”</a:t>
              </a: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1435608" y="274638"/>
            <a:ext cx="749808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II. BIẾN CỐ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9315" y="4343400"/>
            <a:ext cx="3701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Không gian mẫu là: </a:t>
            </a:r>
            <a:endParaRPr lang="en-US" sz="260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340865" y="4836833"/>
                <a:ext cx="4878771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NNNS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NNNN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865" y="4836833"/>
                <a:ext cx="487877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371600" y="5238690"/>
            <a:ext cx="3701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Các biến cố là: </a:t>
            </a:r>
            <a:endParaRPr lang="en-US" sz="260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93150" y="5732123"/>
                <a:ext cx="2658612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150" y="5732123"/>
                <a:ext cx="2658612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371600" y="6148749"/>
                <a:ext cx="4503669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NS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NNS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NNNS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NNNN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148749"/>
                <a:ext cx="4503669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03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7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200912" y="274638"/>
            <a:ext cx="7943088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III. PHÉP TOÁN TRÊN CÁC BIẾN CỐ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3245244"/>
                  </p:ext>
                </p:extLst>
              </p:nvPr>
            </p:nvGraphicFramePr>
            <p:xfrm>
              <a:off x="1295400" y="1202224"/>
              <a:ext cx="7239000" cy="3170619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819400"/>
                    <a:gridCol w="4419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Kí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hiệu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Ngôn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ngữ của biến cố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⊂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smtClean="0">
                                    <a:latin typeface="Cambria Math"/>
                                  </a:rPr>
                                  <m:t>Ω</m:t>
                                </m:r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=∅</m:t>
                                </m:r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 không 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smtClean="0">
                                    <a:latin typeface="Cambria Math"/>
                                  </a:rPr>
                                  <m:t>Ω</m:t>
                                </m:r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 chắc chắn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∪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cố:  “A hoặc B”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∩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cố:  “A và B”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∩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𝐵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=∅</m:t>
                                </m:r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và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 xung khắc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/>
                                  </a:rPr>
                                  <m:t>𝐵</m:t>
                                </m:r>
                                <m:r>
                                  <a:rPr lang="en-US" sz="2000" smtClean="0"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và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 đối nhau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3245244"/>
                  </p:ext>
                </p:extLst>
              </p:nvPr>
            </p:nvGraphicFramePr>
            <p:xfrm>
              <a:off x="1295400" y="1202224"/>
              <a:ext cx="7239000" cy="3170619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819400"/>
                    <a:gridCol w="4419600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Kí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hiệu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Ngôn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ngữ của biến cố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107692" r="-157235" b="-6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207692" r="-157235" b="-5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 không 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307692" r="-157235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 chắc chắn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401515" r="-157235" b="-321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cố:  “A hoặc B”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509231" r="-157235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 là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biến cố:  “A 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và 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B”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609231" r="-157235" b="-1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và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 xung khắc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69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16" t="-709231" r="-157235" b="-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và</a:t>
                          </a:r>
                          <a:r>
                            <a:rPr lang="en-US" sz="2000" baseline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 đối nhau</a:t>
                          </a:r>
                          <a:endParaRPr 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6" name="Cloud 15"/>
          <p:cNvSpPr/>
          <p:nvPr/>
        </p:nvSpPr>
        <p:spPr>
          <a:xfrm>
            <a:off x="2362200" y="4343400"/>
            <a:ext cx="5105400" cy="22098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học có 40 bạn được đánh số thứ tự từ 1 đến 40. Chọn ngẫu nhiên 1 bạn trong lớp. </a:t>
            </a:r>
          </a:p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đặt các biến cố minh họa bảng trên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3352800" y="4648200"/>
            <a:ext cx="5105400" cy="22098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biệt biến cố đối và biến cố xung khắc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144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241100" y="2895600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910263" y="3259271"/>
            <a:ext cx="26574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24712" y="1143000"/>
            <a:ext cx="7809149" cy="1662987"/>
            <a:chOff x="1179" y="952"/>
            <a:chExt cx="4230" cy="1014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52"/>
              <a:ext cx="4230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 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7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24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Phép thử gieo một đồng xu hai lần. 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sz="24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Xác định các biến cố sau: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447800" y="2946718"/>
            <a:ext cx="3607176" cy="772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hai lần gieo là  </a:t>
            </a:r>
          </a:p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 nhau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58367" y="2946718"/>
            <a:ext cx="3104633" cy="7727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{SS, NN}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47800" y="3886200"/>
            <a:ext cx="3607176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ít nhất một mặt sấp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658367" y="3886200"/>
            <a:ext cx="3104633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{SN, NS, SS}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105400" y="3221166"/>
            <a:ext cx="533400" cy="33200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105400" y="4092202"/>
            <a:ext cx="533400" cy="26191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200912" y="274638"/>
            <a:ext cx="7943088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III. PHÉP TOÁN TRÊN CÁC BIẾN CỐ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93643" y="1749014"/>
                <a:ext cx="3269357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SN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643" y="1749014"/>
                <a:ext cx="3269357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le 25"/>
          <p:cNvSpPr/>
          <p:nvPr/>
        </p:nvSpPr>
        <p:spPr>
          <a:xfrm>
            <a:off x="1447800" y="4648200"/>
            <a:ext cx="3607176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 thứ hai mới xuất hiện mặt sấp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658367" y="4648200"/>
            <a:ext cx="3104633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{NS}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105400" y="4854202"/>
            <a:ext cx="533400" cy="26191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447800" y="5410200"/>
            <a:ext cx="3607176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 đầu xuất hiện mặt sấp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658367" y="5410200"/>
            <a:ext cx="3104633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{SN, SS}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105400" y="5529282"/>
            <a:ext cx="533400" cy="26191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61577" y="6172200"/>
                <a:ext cx="1395382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577" y="6172200"/>
                <a:ext cx="1395382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385007" y="6190695"/>
                <a:ext cx="1396793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007" y="6190695"/>
                <a:ext cx="1396793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61247" y="6190695"/>
                <a:ext cx="867802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=?</m:t>
                      </m:r>
                    </m:oMath>
                  </m:oMathPara>
                </a14:m>
                <a:endParaRPr lang="en-US" sz="26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247" y="6190695"/>
                <a:ext cx="867802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53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8" grpId="0" animBg="1"/>
      <p:bldP spid="19" grpId="0" animBg="1"/>
      <p:bldP spid="4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200912" y="274638"/>
            <a:ext cx="7943088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IV. CỦNG CỐ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6400" y="1752601"/>
            <a:ext cx="6324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Kiến thức trọng tâm: </a:t>
            </a:r>
          </a:p>
          <a:p>
            <a:pPr>
              <a:lnSpc>
                <a:spcPct val="150000"/>
              </a:lnSpc>
            </a:pP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Phép thử, không gian mẫu, biến cố. </a:t>
            </a:r>
          </a:p>
          <a:p>
            <a:pPr algn="ctr"/>
            <a:endParaRPr lang="en-US" sz="2600"/>
          </a:p>
        </p:txBody>
      </p:sp>
      <p:sp>
        <p:nvSpPr>
          <p:cNvPr id="7" name="Rounded Rectangle 6"/>
          <p:cNvSpPr/>
          <p:nvPr/>
        </p:nvSpPr>
        <p:spPr>
          <a:xfrm>
            <a:off x="1676400" y="3581400"/>
            <a:ext cx="6324600" cy="1371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Các em về nhà làm các bài tập: </a:t>
            </a:r>
          </a:p>
          <a:p>
            <a:pPr>
              <a:lnSpc>
                <a:spcPct val="150000"/>
              </a:lnSpc>
            </a:pP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1, 2, 3, 4a, 5a, 6, 7 SGK/64</a:t>
            </a:r>
          </a:p>
          <a:p>
            <a:pPr algn="ctr"/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31478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smtClean="0"/>
              <a:t>Nội dung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260" y="1370867"/>
            <a:ext cx="6835140" cy="2514600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I. Phép thử và không gian mẫu 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II. Biến cố 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III. Phép toán trên các biến cố</a:t>
            </a:r>
            <a:endParaRPr lang="en-US" sz="2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885467"/>
            <a:ext cx="4114800" cy="273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4954588" y="3301682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529263" y="4258945"/>
            <a:ext cx="26574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43000" y="1371600"/>
            <a:ext cx="7790688" cy="5105400"/>
            <a:chOff x="1179" y="952"/>
            <a:chExt cx="4220" cy="3113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52"/>
              <a:ext cx="4218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1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28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Gieo một con súc sắc</a:t>
              </a: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58" descr="j03464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4412" flipH="1">
            <a:off x="6165850" y="2549810"/>
            <a:ext cx="13843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35608" y="274638"/>
            <a:ext cx="749808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3782" y="2286000"/>
            <a:ext cx="45841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Kết quả của mỗi lần gieo có đoán trước được không? 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69719" y="4142075"/>
            <a:ext cx="702084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có biết trước được tập các kết quả của hành động trên không, nếu có hãy xác định các kết quả.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91215" y="3546157"/>
            <a:ext cx="4584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đoán trước được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8759" y="5527357"/>
            <a:ext cx="70208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Có. Kết quả là 1, 2, 3, 4, 5, 6.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1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4954588" y="2955925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529263" y="3913188"/>
            <a:ext cx="26574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43000" y="1336323"/>
            <a:ext cx="7790688" cy="5005409"/>
            <a:chOff x="1179" y="985"/>
            <a:chExt cx="4220" cy="2436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85"/>
              <a:ext cx="4218" cy="29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2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21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Gieo một đồng xu</a:t>
              </a:r>
            </a:p>
            <a:p>
              <a:pPr eaLnBrk="0" hangingPunct="0"/>
              <a:endParaRPr lang="en-US" sz="2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1435608" y="274638"/>
            <a:ext cx="749808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111022"/>
            <a:ext cx="3124200" cy="1851378"/>
          </a:xfrm>
          <a:prstGeom prst="rect">
            <a:avLst/>
          </a:prstGeom>
        </p:spPr>
      </p:pic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954588" y="3301682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63782" y="2286000"/>
            <a:ext cx="45841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Kết quả của mỗi lần gieo có đoán trước được không? 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9719" y="4142075"/>
            <a:ext cx="702084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có biết trước được tập các kết quả của hành động trên không, nếu có hãy xác định các kết quả.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91215" y="3546157"/>
            <a:ext cx="4584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đoán trước được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5400" y="5527357"/>
            <a:ext cx="70208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Có. Kết quả là Sấp (S) hoặc Ngửa (N).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1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19200" y="1372412"/>
            <a:ext cx="7620000" cy="5028387"/>
            <a:chOff x="1180" y="1397"/>
            <a:chExt cx="4221" cy="2002"/>
          </a:xfrm>
        </p:grpSpPr>
        <p:sp>
          <p:nvSpPr>
            <p:cNvPr id="7" name="AutoShape 23"/>
            <p:cNvSpPr>
              <a:spLocks noChangeArrowheads="1"/>
            </p:cNvSpPr>
            <p:nvPr/>
          </p:nvSpPr>
          <p:spPr bwMode="auto">
            <a:xfrm>
              <a:off x="1187" y="1397"/>
              <a:ext cx="4214" cy="299"/>
            </a:xfrm>
            <a:prstGeom prst="roundRect">
              <a:avLst>
                <a:gd name="adj" fmla="val 16667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8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1. Phép thử</a:t>
              </a:r>
              <a:endPara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1180" y="1650"/>
              <a:ext cx="4219" cy="174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/>
              <a:r>
                <a:rPr lang="en-US" sz="28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96509" y="2110981"/>
            <a:ext cx="7523018" cy="1820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Phép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thử ngẫu nhiên là phép thử mà ta </a:t>
            </a:r>
            <a:r>
              <a:rPr lang="en-US" sz="26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không đoán trước được kết quả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của nó, mặc dù đã </a:t>
            </a:r>
            <a:r>
              <a:rPr lang="en-US" sz="26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biết tập hợp tất cả các kết quả có thể có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 phép thử đó.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5885" y="3808417"/>
            <a:ext cx="7523018" cy="122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Để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đơn giản, từ nay phép thử ngẫu nhiên được gọi tắt là phép thử.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5795" y="4951417"/>
            <a:ext cx="7523018" cy="122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Trong </a:t>
            </a:r>
            <a:r>
              <a: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chương trình THPT, chỉ xét các phép thử có kết quả hữu hạn. </a:t>
            </a:r>
          </a:p>
        </p:txBody>
      </p:sp>
    </p:spTree>
    <p:extLst>
      <p:ext uri="{BB962C8B-B14F-4D97-AF65-F5344CB8AC3E}">
        <p14:creationId xmlns:p14="http://schemas.microsoft.com/office/powerpoint/2010/main" val="243925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19200" y="1372412"/>
            <a:ext cx="7620000" cy="5028387"/>
            <a:chOff x="1180" y="1397"/>
            <a:chExt cx="4221" cy="2002"/>
          </a:xfrm>
        </p:grpSpPr>
        <p:sp>
          <p:nvSpPr>
            <p:cNvPr id="7" name="AutoShape 23"/>
            <p:cNvSpPr>
              <a:spLocks noChangeArrowheads="1"/>
            </p:cNvSpPr>
            <p:nvPr/>
          </p:nvSpPr>
          <p:spPr bwMode="auto">
            <a:xfrm>
              <a:off x="1187" y="1397"/>
              <a:ext cx="4214" cy="299"/>
            </a:xfrm>
            <a:prstGeom prst="roundRect">
              <a:avLst>
                <a:gd name="adj" fmla="val 16667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8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Không gian mẫu</a:t>
              </a:r>
              <a:endPara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1180" y="1650"/>
              <a:ext cx="4219" cy="174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just"/>
              <a:r>
                <a:rPr lang="en-US" sz="28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marL="342900" indent="-342900" algn="just">
                <a:buFontTx/>
                <a:buChar char="•"/>
              </a:pPr>
              <a:endParaRPr lang="en-US" sz="28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96509" y="1981200"/>
            <a:ext cx="75230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en-US" sz="26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Tập hợp các kết quả có thể xảy ra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của một phép thử được gọi là không gian mẫu của phép thử. </a:t>
            </a: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6182" y="3374719"/>
            <a:ext cx="75230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Kí hiệu:      đọc là ô-mê-ga</a:t>
            </a:r>
            <a:endParaRPr lang="en-US" sz="26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62381" y="3270647"/>
                <a:ext cx="49051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400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2381" y="3270647"/>
                <a:ext cx="490519" cy="615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295400" y="4006867"/>
            <a:ext cx="75230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VD1: Gieo một con súc sắc</a:t>
            </a:r>
          </a:p>
          <a:p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0" y="4559376"/>
                <a:ext cx="34971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={1;2;3;4;5;6}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559376"/>
                <a:ext cx="349717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316182" y="5181600"/>
            <a:ext cx="75230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VD2: Gieo một đồng xu</a:t>
            </a:r>
          </a:p>
          <a:p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6000" y="5791200"/>
                <a:ext cx="19042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91200"/>
                <a:ext cx="1904239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72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4954588" y="3546290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529263" y="4503553"/>
            <a:ext cx="26574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43000" y="1616208"/>
            <a:ext cx="7790688" cy="4555992"/>
            <a:chOff x="1179" y="952"/>
            <a:chExt cx="4220" cy="2778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52"/>
              <a:ext cx="4218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3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24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Mô tả không gian mẫu của </a:t>
              </a:r>
            </a:p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phép thử gieo một đồng xu </a:t>
              </a:r>
            </a:p>
            <a:p>
              <a:pPr eaLnBrk="0" hangingPunct="0"/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hai lần</a:t>
              </a: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1435608" y="274638"/>
            <a:ext cx="749808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55629"/>
            <a:ext cx="3352800" cy="19868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31542" y="4051213"/>
            <a:ext cx="3701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smtClean="0">
                <a:latin typeface="Times New Roman" pitchFamily="18" charset="0"/>
                <a:cs typeface="Arial" charset="0"/>
              </a:rPr>
              <a:t>Không gian mẫu là: </a:t>
            </a:r>
            <a:endParaRPr lang="en-US" sz="2600">
              <a:latin typeface="Times New Roman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31542" y="4933890"/>
                <a:ext cx="3269357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SN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NS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542" y="4933890"/>
                <a:ext cx="3269357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70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4954588" y="3536939"/>
            <a:ext cx="638175" cy="4254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529263" y="4494202"/>
            <a:ext cx="2657475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1143000" y="1606857"/>
            <a:ext cx="7790688" cy="3955743"/>
            <a:chOff x="1179" y="952"/>
            <a:chExt cx="4220" cy="2412"/>
          </a:xfrm>
        </p:grpSpPr>
        <p:sp>
          <p:nvSpPr>
            <p:cNvPr id="12" name="AutoShape 42"/>
            <p:cNvSpPr>
              <a:spLocks noChangeArrowheads="1"/>
            </p:cNvSpPr>
            <p:nvPr/>
          </p:nvSpPr>
          <p:spPr bwMode="auto">
            <a:xfrm>
              <a:off x="1179" y="952"/>
              <a:ext cx="4218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600" b="1" smtClean="0">
                  <a:latin typeface="Times New Roman" pitchFamily="18" charset="0"/>
                  <a:cs typeface="Times New Roman" pitchFamily="18" charset="0"/>
                </a:rPr>
                <a:t>Ví dụ 4</a:t>
              </a:r>
              <a:endParaRPr lang="en-US" sz="2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180" y="1234"/>
              <a:ext cx="4219" cy="21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Mô </a:t>
              </a:r>
              <a:r>
                <a:rPr lang="en-US" sz="2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tả không gian mẫu của </a:t>
              </a:r>
            </a:p>
            <a:p>
              <a:pPr eaLnBrk="0" hangingPunct="0"/>
              <a:r>
                <a:rPr lang="en-US" sz="2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phép thử </a:t>
              </a:r>
              <a:r>
                <a:rPr lang="en-US" sz="260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gieo </a:t>
              </a:r>
              <a:r>
                <a:rPr lang="en-US" sz="2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một con súc sắc hai lần</a:t>
              </a: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 smtClean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58" descr="j03464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4412" flipH="1">
            <a:off x="6701118" y="2352290"/>
            <a:ext cx="1509051" cy="1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435608" y="274638"/>
            <a:ext cx="749808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6501" y="3698041"/>
            <a:ext cx="438626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smtClean="0">
                <a:latin typeface="Times New Roman" pitchFamily="18" charset="0"/>
                <a:cs typeface="Arial" charset="0"/>
              </a:rPr>
              <a:t>Không gian mẫu là: </a:t>
            </a:r>
            <a:endParaRPr lang="en-US" sz="2600">
              <a:latin typeface="Times New Roman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4471694"/>
                <a:ext cx="4585422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)|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600" b="0" i="0" smtClean="0">
                          <a:latin typeface="Times New Roman" pitchFamily="18" charset="0"/>
                          <a:cs typeface="Times New Roman" panose="02020603050405020304" pitchFamily="18" charset="0"/>
                        </a:rPr>
                        <m:t> = 1, 2, 3, 4, 5, 6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71694"/>
                <a:ext cx="4585422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79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408" y="2590800"/>
            <a:ext cx="6557182" cy="2173166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990600" y="990600"/>
            <a:ext cx="8153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284286" y="1238251"/>
            <a:ext cx="7707313" cy="1339851"/>
            <a:chOff x="1179" y="952"/>
            <a:chExt cx="4220" cy="844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179" y="952"/>
              <a:ext cx="4218" cy="32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</a:pPr>
              <a:r>
                <a:rPr lang="en-US" sz="2400" b="1" smtClean="0">
                  <a:latin typeface="Times New Roman" pitchFamily="18" charset="0"/>
                  <a:cs typeface="Times New Roman" pitchFamily="18" charset="0"/>
                </a:rPr>
                <a:t>Ví dụ 5</a:t>
              </a:r>
              <a:endParaRPr lang="en-US" sz="2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180" y="1234"/>
              <a:ext cx="4219" cy="5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600" smtClean="0">
                  <a:latin typeface="Times New Roman" pitchFamily="18" charset="0"/>
                  <a:cs typeface="Times New Roman" pitchFamily="18" charset="0"/>
                </a:rPr>
                <a:t>Mô tả không gian mẫu của phép thử gieo một đồng xu và một con súc sắc. </a:t>
              </a: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 bwMode="auto">
          <a:xfrm>
            <a:off x="1905000" y="4695752"/>
            <a:ext cx="2836863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>
                <a:latin typeface="Times New Roman" pitchFamily="18" charset="0"/>
                <a:cs typeface="Arial" charset="0"/>
              </a:rPr>
              <a:t>S1    S2   S3   S4    S5  S6</a:t>
            </a: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5223811" y="4722154"/>
            <a:ext cx="3022600" cy="40011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>
                <a:latin typeface="Times New Roman" pitchFamily="18" charset="0"/>
                <a:cs typeface="Arial" charset="0"/>
              </a:rPr>
              <a:t>N1   N2  N3   N4   N5   N6</a:t>
            </a:r>
            <a:endParaRPr lang="en-US" sz="2000">
              <a:latin typeface="Times New Roman" pitchFamily="18" charset="0"/>
              <a:cs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327536" y="5334000"/>
            <a:ext cx="7185025" cy="49244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600" smtClean="0">
                <a:latin typeface="Times New Roman" pitchFamily="18" charset="0"/>
                <a:cs typeface="Arial" charset="0"/>
              </a:rPr>
              <a:t>Không gian mẫu có 12 kết quả là: </a:t>
            </a:r>
            <a:endParaRPr lang="en-US" sz="2600">
              <a:latin typeface="Times New Roman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1360487" y="6000690"/>
                <a:ext cx="745640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{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1, 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2, 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3, 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4, 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5, 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6, 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1, 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2, 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3, 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4, 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5, 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pt-BR" sz="2600">
                          <a:latin typeface="Times New Roman" pitchFamily="18" charset="0"/>
                          <a:cs typeface="Times New Roman" panose="02020603050405020304" pitchFamily="18" charset="0"/>
                        </a:rPr>
                        <m:t>6}</m:t>
                      </m:r>
                    </m:oMath>
                  </m:oMathPara>
                </a14:m>
                <a:endParaRPr lang="en-US" sz="2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487" y="6000690"/>
                <a:ext cx="7456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itle 1"/>
          <p:cNvSpPr txBox="1">
            <a:spLocks/>
          </p:cNvSpPr>
          <p:nvPr/>
        </p:nvSpPr>
        <p:spPr>
          <a:xfrm>
            <a:off x="1435608" y="274638"/>
            <a:ext cx="7498080" cy="48736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PHÉP THỬ - KHÔNG GIAN MẪU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6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7" grpId="0"/>
      <p:bldP spid="114" grpId="0"/>
      <p:bldP spid="1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809</TotalTime>
  <Words>1027</Words>
  <Application>Microsoft Office PowerPoint</Application>
  <PresentationFormat>On-screen Show (4:3)</PresentationFormat>
  <Paragraphs>170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Equation</vt:lpstr>
      <vt:lpstr>Tiết 21-22 PHÉP THỬ VÀ BIẾN CỐ </vt:lpstr>
      <vt:lpstr>Nội dung</vt:lpstr>
      <vt:lpstr>PowerPoint Presentation</vt:lpstr>
      <vt:lpstr>PowerPoint Presentation</vt:lpstr>
      <vt:lpstr>I. PHÉP THỬ - KHÔNG GIAN MẪU</vt:lpstr>
      <vt:lpstr>I. PHÉP THỬ - KHÔNG GIAN MẪU</vt:lpstr>
      <vt:lpstr>PowerPoint Presentation</vt:lpstr>
      <vt:lpstr>PowerPoint Presentation</vt:lpstr>
      <vt:lpstr>PowerPoint Presentation</vt:lpstr>
      <vt:lpstr>PowerPoint Presentation</vt:lpstr>
      <vt:lpstr>I. BIẾN CỐ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role of Statistics in Engineering</dc:title>
  <dc:creator>tam</dc:creator>
  <cp:lastModifiedBy>Computer</cp:lastModifiedBy>
  <cp:revision>287</cp:revision>
  <dcterms:created xsi:type="dcterms:W3CDTF">2013-01-06T15:22:31Z</dcterms:created>
  <dcterms:modified xsi:type="dcterms:W3CDTF">2020-11-23T02:21:23Z</dcterms:modified>
</cp:coreProperties>
</file>