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60" r:id="rId4"/>
    <p:sldId id="273" r:id="rId5"/>
    <p:sldId id="276" r:id="rId6"/>
    <p:sldId id="274" r:id="rId7"/>
    <p:sldId id="275" r:id="rId8"/>
    <p:sldId id="277" r:id="rId9"/>
    <p:sldId id="278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337" r:id="rId19"/>
    <p:sldId id="288" r:id="rId20"/>
    <p:sldId id="302" r:id="rId21"/>
    <p:sldId id="303" r:id="rId22"/>
    <p:sldId id="289" r:id="rId23"/>
    <p:sldId id="304" r:id="rId24"/>
    <p:sldId id="268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5526" autoAdjust="0"/>
  </p:normalViewPr>
  <p:slideViewPr>
    <p:cSldViewPr>
      <p:cViewPr>
        <p:scale>
          <a:sx n="90" d="100"/>
          <a:sy n="90" d="100"/>
        </p:scale>
        <p:origin x="-1267" y="-43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7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6.wmf"/><Relationship Id="rId2" Type="http://schemas.openxmlformats.org/officeDocument/2006/relationships/image" Target="../media/image46.e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5" Type="http://schemas.openxmlformats.org/officeDocument/2006/relationships/image" Target="../media/image5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Relationship Id="rId14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20-08-25T12:17:41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11774 9882</inkml:trace>
  <inkml:trace contextRef="#ctx0" brushRef="#br0" timeOffset="1207.9818">16444 10041,'13'0,"0"0,1 0,-1 0,0 13,-13 0,13-13,0 0,1 0,-1 0,0 0,0 0</inkml:trace>
  <inkml:trace contextRef="#ctx0" brushRef="#br0" timeOffset="13271.0833">17952 10094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A1136-0215-4522-BC40-B4B2BBC1388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9F163-6219-4AAA-AFEA-5B5081E2F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45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png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3.wmf"/><Relationship Id="rId4" Type="http://schemas.openxmlformats.org/officeDocument/2006/relationships/image" Target="../media/image52.png"/><Relationship Id="rId9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image" Target="../media/image62.png"/><Relationship Id="rId9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5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5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5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47.bin"/><Relationship Id="rId26" Type="http://schemas.openxmlformats.org/officeDocument/2006/relationships/oleObject" Target="../embeddings/oleObject51.bin"/><Relationship Id="rId3" Type="http://schemas.openxmlformats.org/officeDocument/2006/relationships/image" Target="../media/image5.png"/><Relationship Id="rId21" Type="http://schemas.openxmlformats.org/officeDocument/2006/relationships/image" Target="../media/image53.wmf"/><Relationship Id="rId34" Type="http://schemas.openxmlformats.org/officeDocument/2006/relationships/image" Target="../media/image58.png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1.wmf"/><Relationship Id="rId25" Type="http://schemas.openxmlformats.org/officeDocument/2006/relationships/image" Target="../media/image55.wmf"/><Relationship Id="rId33" Type="http://schemas.openxmlformats.org/officeDocument/2006/relationships/image" Target="../media/image59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29" Type="http://schemas.openxmlformats.org/officeDocument/2006/relationships/image" Target="../media/image57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50.bin"/><Relationship Id="rId32" Type="http://schemas.openxmlformats.org/officeDocument/2006/relationships/oleObject" Target="../embeddings/oleObject54.bin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23" Type="http://schemas.openxmlformats.org/officeDocument/2006/relationships/image" Target="../media/image54.wmf"/><Relationship Id="rId28" Type="http://schemas.openxmlformats.org/officeDocument/2006/relationships/oleObject" Target="../embeddings/oleObject52.bin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2.wmf"/><Relationship Id="rId31" Type="http://schemas.openxmlformats.org/officeDocument/2006/relationships/image" Target="../media/image58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5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5.png"/><Relationship Id="rId7" Type="http://schemas.openxmlformats.org/officeDocument/2006/relationships/image" Target="../media/image63.wmf"/><Relationship Id="rId12" Type="http://schemas.openxmlformats.org/officeDocument/2006/relationships/customXml" Target="../ink/ink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8.e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752" y="3571151"/>
            <a:ext cx="8676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BÀI 2. PHƯƠNG TRÌNH LƯỢNG GIÁC CƠ BẢN</a:t>
            </a:r>
            <a:endParaRPr lang="en-US" altLang="ko-KR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286295"/>
            <a:ext cx="87839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altLang="ko-KR" sz="15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vi-VN" altLang="ko-KR" sz="15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chênh lệch ít nhất giữa người với người là chỉ số thông minh, chênh lệch lớn nhất là lòng kiên trì</a:t>
            </a:r>
            <a:r>
              <a:rPr lang="vi-VN" altLang="ko-KR" sz="15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5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ko-KR" altLang="en-US" sz="15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6616" y="483518"/>
                <a:ext cx="8075864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 dụ 2.</a:t>
                </a:r>
                <a:r>
                  <a:rPr lang="en-US" sz="20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Giải các phương trình sau: cos</a:t>
                </a:r>
                <a:r>
                  <a:rPr lang="en-US" sz="20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6" y="483518"/>
                <a:ext cx="8075864" cy="526939"/>
              </a:xfrm>
              <a:prstGeom prst="rect">
                <a:avLst/>
              </a:prstGeom>
              <a:blipFill rotWithShape="1">
                <a:blip r:embed="rId4"/>
                <a:stretch>
                  <a:fillRect l="-83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98741" y="915566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704505"/>
              </p:ext>
            </p:extLst>
          </p:nvPr>
        </p:nvGraphicFramePr>
        <p:xfrm>
          <a:off x="2035175" y="1395413"/>
          <a:ext cx="48577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3" name="Equation" r:id="rId5" imgW="3174840" imgH="393480" progId="Equation.DSMT4">
                  <p:embed/>
                </p:oleObj>
              </mc:Choice>
              <mc:Fallback>
                <p:oleObj name="Equation" r:id="rId5" imgW="3174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5175" y="1395413"/>
                        <a:ext cx="4857750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0082" y="1470506"/>
            <a:ext cx="118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Cách 1: </a:t>
            </a:r>
            <a:endParaRPr lang="en-US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082" y="2406610"/>
            <a:ext cx="118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Cách 2: </a:t>
            </a:r>
            <a:endParaRPr lang="en-US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97632" y="3219822"/>
            <a:ext cx="1224136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CHÚ Ý 2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9464" y="3731111"/>
            <a:ext cx="7490728" cy="8568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97632" y="3762802"/>
                <a:ext cx="70567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/>
                        <a:cs typeface="Times New Roman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os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thì </a:t>
                </a:r>
              </a:p>
              <a:p>
                <a:pPr algn="ctr"/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/>
                        <a:cs typeface="Times New Roman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os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lang="en-US" sz="2000"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𝑥</m:t>
                    </m:r>
                    <m: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±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arc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cos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𝑚</m:t>
                    </m:r>
                    <m: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+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2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𝜋</m:t>
                    </m:r>
                    <m:r>
                      <a:rPr lang="en-US" sz="2000" b="0" i="0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  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k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𝑍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)</m:t>
                    </m:r>
                    <m: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32" y="3762802"/>
                <a:ext cx="7056784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86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155960"/>
              </p:ext>
            </p:extLst>
          </p:nvPr>
        </p:nvGraphicFramePr>
        <p:xfrm>
          <a:off x="2123728" y="2284430"/>
          <a:ext cx="3888432" cy="59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4" name="Equation" r:id="rId8" imgW="2565360" imgH="393480" progId="Equation.DSMT4">
                  <p:embed/>
                </p:oleObj>
              </mc:Choice>
              <mc:Fallback>
                <p:oleObj name="Equation" r:id="rId8" imgW="2565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3728" y="2284430"/>
                        <a:ext cx="3888432" cy="596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76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4" grpId="0" animBg="1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6616" y="483518"/>
                <a:ext cx="8075864" cy="596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 dụ 3.</a:t>
                </a:r>
                <a:r>
                  <a:rPr lang="en-US" sz="20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Giải các phương trình sau: 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os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6" y="483518"/>
                <a:ext cx="8075864" cy="596445"/>
              </a:xfrm>
              <a:prstGeom prst="rect">
                <a:avLst/>
              </a:prstGeom>
              <a:blipFill rotWithShape="1">
                <a:blip r:embed="rId4"/>
                <a:stretch>
                  <a:fillRect l="-830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34745" y="1000550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763240"/>
              </p:ext>
            </p:extLst>
          </p:nvPr>
        </p:nvGraphicFramePr>
        <p:xfrm>
          <a:off x="2287588" y="1144588"/>
          <a:ext cx="449897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2" name="Equation" r:id="rId5" imgW="2971800" imgH="1473120" progId="Equation.DSMT4">
                  <p:embed/>
                </p:oleObj>
              </mc:Choice>
              <mc:Fallback>
                <p:oleObj name="Equation" r:id="rId5" imgW="297180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7588" y="1144588"/>
                        <a:ext cx="4498975" cy="222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971600" y="3507854"/>
            <a:ext cx="1224136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CHÚ Ý 3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3432" y="4011910"/>
            <a:ext cx="7490728" cy="8640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1600" y="4011910"/>
                <a:ext cx="7056784" cy="777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itchFamily="18" charset="0"/>
                        </a:rPr>
                        <m:t>cos</m:t>
                      </m:r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cs typeface="Times New Roman" pitchFamily="18" charset="0"/>
                        </a:rPr>
                        <m:t>cos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>
                          <a:latin typeface="Cambria Math"/>
                          <a:cs typeface="Times New Roman" pitchFamily="18" charset="0"/>
                          <a:sym typeface="Wingdings" pitchFamily="2" charset="2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sz="200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  <m:t>360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latin typeface="Cambria Math"/>
                                  <a:cs typeface="Times New Roman" pitchFamily="18" charset="0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  <m:t>360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eqArr>
                          <m:r>
                            <a:rPr lang="en-US" sz="2000">
                              <a:latin typeface="Cambria Math"/>
                              <a:cs typeface="Times New Roman" pitchFamily="18" charset="0"/>
                            </a:rPr>
                            <m:t>  (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>
                              <a:latin typeface="Cambria Math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𝑍</m:t>
                          </m:r>
                          <m:r>
                            <a:rPr lang="en-US" sz="200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011910"/>
                <a:ext cx="7056784" cy="7772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3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6616" y="483518"/>
                <a:ext cx="8075864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 dụ 4.</a:t>
                </a:r>
                <a:r>
                  <a:rPr lang="en-US" sz="20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Giải các phương trình sau: 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os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cos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6" y="483518"/>
                <a:ext cx="8075864" cy="552972"/>
              </a:xfrm>
              <a:prstGeom prst="rect">
                <a:avLst/>
              </a:prstGeom>
              <a:blipFill rotWithShape="1">
                <a:blip r:embed="rId4"/>
                <a:stretch>
                  <a:fillRect l="-830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34745" y="1000550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743138"/>
              </p:ext>
            </p:extLst>
          </p:nvPr>
        </p:nvGraphicFramePr>
        <p:xfrm>
          <a:off x="1755775" y="1036638"/>
          <a:ext cx="52736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6" name="Equation" r:id="rId5" imgW="3619440" imgH="1726920" progId="Equation.DSMT4">
                  <p:embed/>
                </p:oleObj>
              </mc:Choice>
              <mc:Fallback>
                <p:oleObj name="Equation" r:id="rId5" imgW="3619440" imgH="172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5775" y="1036638"/>
                        <a:ext cx="5273675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971600" y="3507854"/>
            <a:ext cx="1224136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CHÚ Ý 4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3432" y="4011910"/>
            <a:ext cx="7490728" cy="8640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1600" y="4011910"/>
                <a:ext cx="7056784" cy="69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itchFamily="18" charset="0"/>
                        </a:rPr>
                        <m:t>os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itchFamily="18" charset="0"/>
                        </a:rPr>
                        <m:t>cos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en-US" sz="2000">
                          <a:latin typeface="Cambria Math"/>
                          <a:cs typeface="Times New Roman" pitchFamily="18" charset="0"/>
                          <a:sym typeface="Wingdings" pitchFamily="2" charset="2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𝑓</m:t>
                              </m:r>
                              <m:r>
                                <a:rPr lang="en-US" sz="2000" b="0" i="0" smtClean="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)=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𝑔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  <m:r>
                                <a:rPr lang="en-US" sz="200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𝜋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a:rPr lang="en-US" sz="200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𝑔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  <m:r>
                                <a:rPr lang="en-US" sz="200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𝜋</m:t>
                              </m:r>
                            </m:e>
                          </m:eqArr>
                          <m:r>
                            <a:rPr lang="en-US" sz="2000">
                              <a:latin typeface="Cambria Math"/>
                              <a:cs typeface="Times New Roman" pitchFamily="18" charset="0"/>
                            </a:rPr>
                            <m:t>  (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>
                              <a:latin typeface="Cambria Math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𝑍</m:t>
                          </m:r>
                          <m:r>
                            <a:rPr lang="en-US" sz="200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011910"/>
                <a:ext cx="7056784" cy="6978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9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7544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3568" y="986413"/>
            <a:ext cx="74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Công thức nghiệm của phương trình: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5576" y="1466254"/>
                <a:ext cx="7490728" cy="769441"/>
              </a:xfrm>
              <a:prstGeom prst="rect">
                <a:avLst/>
              </a:prstGeom>
              <a:noFill/>
              <a:ln w="38100" cap="rnd" cmpd="sng">
                <a:solidFill>
                  <a:srgbClr val="FF0000"/>
                </a:solidFill>
                <a:prstDash val="solid"/>
                <a:rou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là một nghiệm của pt </a:t>
                </a:r>
                <a:r>
                  <a:rPr lang="en-US" sz="2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sz="22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m, tức là </a:t>
                </a:r>
                <a:r>
                  <a:rPr lang="en-US" sz="2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an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m thì</a:t>
                </a:r>
              </a:p>
              <a:p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tan</a:t>
                </a:r>
                <a:r>
                  <a:rPr lang="en-US" sz="2200" i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 m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itchFamily="34" charset="0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tan</a:t>
                </a:r>
                <a:r>
                  <a:rPr lang="en-US" sz="2200" i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x</a:t>
                </a:r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 </a:t>
                </a:r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an</m:t>
                    </m:r>
                    <m:r>
                      <a:rPr lang="en-US" sz="22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𝑥</m:t>
                    </m:r>
                    <m: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α</m:t>
                    </m:r>
                    <m: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+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kπ</m:t>
                    </m:r>
                    <m: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 (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k</m:t>
                    </m:r>
                    <m:r>
                      <a:rPr lang="en-US" sz="2200" b="0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∈</m:t>
                    </m:r>
                    <m:r>
                      <a:rPr lang="en-US" sz="2200" b="0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ℤ</m:t>
                    </m:r>
                    <m:r>
                      <a:rPr lang="en-US" sz="2200" b="0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sz="2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66254"/>
                <a:ext cx="7490728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810" t="-2273" b="-12121"/>
                </a:stretch>
              </a:blipFill>
              <a:ln w="38100" cap="rnd" cmpd="sng">
                <a:solidFill>
                  <a:srgbClr val="FF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726088" y="555526"/>
                <a:ext cx="3485872" cy="430887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 Phương trình tan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</m:oMath>
                </a14:m>
                <a:endPara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88" y="555526"/>
                <a:ext cx="3485872" cy="430887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936948" y="2427733"/>
            <a:ext cx="1224136" cy="367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CHÚ Ý: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576" y="2874248"/>
            <a:ext cx="7920880" cy="20737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7584" y="2979765"/>
                <a:ext cx="7488832" cy="81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  <a:cs typeface="Times New Roman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an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thì </a:t>
                </a:r>
                <a:endParaRPr lang="en-US" sz="200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  <a:cs typeface="Times New Roman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an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lang="en-US" sz="2000"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𝑎𝑟𝑐𝑡𝑎𝑛𝑚</m:t>
                    </m:r>
                    <m: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+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𝜋</m:t>
                    </m:r>
                    <m:r>
                      <a:rPr lang="en-US" sz="2000" b="0" i="0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 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k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𝑍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)</m:t>
                    </m:r>
                    <m: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79765"/>
                <a:ext cx="7488832" cy="816121"/>
              </a:xfrm>
              <a:prstGeom prst="rect">
                <a:avLst/>
              </a:prstGeom>
              <a:blipFill rotWithShape="1">
                <a:blip r:embed="rId5"/>
                <a:stretch>
                  <a:fillRect l="-896" b="-1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27584" y="3867894"/>
                <a:ext cx="70567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smtClean="0">
                    <a:latin typeface="Times New Roman" pitchFamily="18" charset="0"/>
                    <a:cs typeface="Times New Roman" pitchFamily="18" charset="0"/>
                  </a:rPr>
                  <a:t>(2)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tan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tan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⟺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𝑥</m:t>
                    </m:r>
                    <m:r>
                      <a:rPr lang="en-US" sz="2000" b="0" i="0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.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180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ℤ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867894"/>
                <a:ext cx="7056784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95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5664" y="4423430"/>
                <a:ext cx="70567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(3)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latin typeface="Cambria Math"/>
                        <a:cs typeface="Times New Roman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an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  <a:cs typeface="Times New Roman" pitchFamily="18" charset="0"/>
                      </a:rPr>
                      <m:t>tan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⟺</m:t>
                    </m:r>
                    <m:r>
                      <a:rPr lang="en-US" sz="200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   (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ℤ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64" y="4423430"/>
                <a:ext cx="7056784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864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5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7" grpId="0" animBg="1"/>
      <p:bldP spid="22" grpId="0" animBg="1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6615" y="483518"/>
                <a:ext cx="8183367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 dụ. 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Giải các phương trình sau:</a:t>
                </a:r>
              </a:p>
              <a:p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a) tan</a:t>
                </a:r>
                <a:r>
                  <a:rPr lang="en-US" sz="20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b) 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tan(3</a:t>
                </a:r>
                <a:r>
                  <a:rPr lang="en-US" sz="20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;  c) tan2x =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;  d) 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tan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4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5" y="483518"/>
                <a:ext cx="8183367" cy="860748"/>
              </a:xfrm>
              <a:prstGeom prst="rect">
                <a:avLst/>
              </a:prstGeom>
              <a:blipFill rotWithShape="1">
                <a:blip r:embed="rId4"/>
                <a:stretch>
                  <a:fillRect l="-820" t="-3521" r="-1192" b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93424" y="1430823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895978"/>
              </p:ext>
            </p:extLst>
          </p:nvPr>
        </p:nvGraphicFramePr>
        <p:xfrm>
          <a:off x="1542347" y="1491630"/>
          <a:ext cx="4613829" cy="577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4" name="Equation" r:id="rId5" imgW="3149280" imgH="393480" progId="Equation.DSMT4">
                  <p:embed/>
                </p:oleObj>
              </mc:Choice>
              <mc:Fallback>
                <p:oleObj name="Equation" r:id="rId5" imgW="3149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2347" y="1491630"/>
                        <a:ext cx="4613829" cy="577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134133"/>
              </p:ext>
            </p:extLst>
          </p:nvPr>
        </p:nvGraphicFramePr>
        <p:xfrm>
          <a:off x="1043608" y="2191828"/>
          <a:ext cx="48244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5" name="Equation" r:id="rId7" imgW="3238200" imgH="558720" progId="Equation.DSMT4">
                  <p:embed/>
                </p:oleObj>
              </mc:Choice>
              <mc:Fallback>
                <p:oleObj name="Equation" r:id="rId7" imgW="32382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3608" y="2191828"/>
                        <a:ext cx="4824413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977913"/>
              </p:ext>
            </p:extLst>
          </p:nvPr>
        </p:nvGraphicFramePr>
        <p:xfrm>
          <a:off x="899592" y="3147814"/>
          <a:ext cx="68961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6" name="Equation" r:id="rId9" imgW="4584600" imgH="393480" progId="Equation.DSMT4">
                  <p:embed/>
                </p:oleObj>
              </mc:Choice>
              <mc:Fallback>
                <p:oleObj name="Equation" r:id="rId9" imgW="4584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9592" y="3147814"/>
                        <a:ext cx="68961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5092"/>
              </p:ext>
            </p:extLst>
          </p:nvPr>
        </p:nvGraphicFramePr>
        <p:xfrm>
          <a:off x="971600" y="3939902"/>
          <a:ext cx="657602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7" name="Equation" r:id="rId11" imgW="4381200" imgH="431640" progId="Equation.DSMT4">
                  <p:embed/>
                </p:oleObj>
              </mc:Choice>
              <mc:Fallback>
                <p:oleObj name="Equation" r:id="rId11" imgW="4381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1600" y="3939902"/>
                        <a:ext cx="6576025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8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7544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3568" y="986413"/>
            <a:ext cx="74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Công thức nghiệm của phương trình: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5576" y="1466254"/>
                <a:ext cx="7490728" cy="769441"/>
              </a:xfrm>
              <a:prstGeom prst="rect">
                <a:avLst/>
              </a:prstGeom>
              <a:noFill/>
              <a:ln w="38100" cap="rnd" cmpd="sng">
                <a:solidFill>
                  <a:srgbClr val="FF0000"/>
                </a:solidFill>
                <a:prstDash val="solid"/>
                <a:rou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là một nghiệm của pt </a:t>
                </a:r>
                <a:r>
                  <a:rPr lang="en-US" sz="2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cot</a:t>
                </a:r>
                <a:r>
                  <a:rPr lang="en-US" sz="22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m, tức là </a:t>
                </a:r>
                <a:r>
                  <a:rPr lang="en-US" sz="2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ot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m thì</a:t>
                </a:r>
              </a:p>
              <a:p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cot</a:t>
                </a:r>
                <a:r>
                  <a:rPr lang="en-US" sz="2200" i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 m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itchFamily="34" charset="0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cot</a:t>
                </a:r>
                <a:r>
                  <a:rPr lang="en-US" sz="2200" i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x</a:t>
                </a:r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 </a:t>
                </a:r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ot</m:t>
                    </m:r>
                    <m:r>
                      <a:rPr lang="en-US" sz="22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𝑥</m:t>
                    </m:r>
                    <m: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α</m:t>
                    </m:r>
                    <m: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+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kπ</m:t>
                    </m:r>
                    <m: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 (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k</m:t>
                    </m:r>
                    <m:r>
                      <a:rPr lang="en-US" sz="2200" b="0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∈</m:t>
                    </m:r>
                    <m:r>
                      <a:rPr lang="en-US" sz="2200" b="0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ℤ</m:t>
                    </m:r>
                    <m:r>
                      <a:rPr lang="en-US" sz="2200" b="0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sz="2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66254"/>
                <a:ext cx="7490728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810" t="-2273" b="-12121"/>
                </a:stretch>
              </a:blipFill>
              <a:ln w="38100" cap="rnd" cmpd="sng">
                <a:solidFill>
                  <a:srgbClr val="FF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726088" y="555526"/>
                <a:ext cx="3485872" cy="430887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Phương trình cot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</m:oMath>
                </a14:m>
                <a:endPara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88" y="555526"/>
                <a:ext cx="3485872" cy="430887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936948" y="2427733"/>
            <a:ext cx="1224136" cy="367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CHÚ Ý: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576" y="2874248"/>
            <a:ext cx="7920880" cy="20737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7584" y="2979765"/>
                <a:ext cx="74888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latin typeface="Cambria Math"/>
                        <a:cs typeface="Times New Roman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ot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thì </a:t>
                </a:r>
                <a:endParaRPr lang="en-US" sz="200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/>
                        <a:cs typeface="Times New Roman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ot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lang="en-US" sz="2000"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arccot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𝑚</m:t>
                    </m:r>
                    <m: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+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𝜋</m:t>
                    </m:r>
                    <m:r>
                      <a:rPr lang="en-US" sz="2000" b="0" i="0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 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k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𝑍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)</m:t>
                    </m:r>
                    <m: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79765"/>
                <a:ext cx="7488832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896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27584" y="3867894"/>
                <a:ext cx="70567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smtClean="0">
                    <a:latin typeface="Times New Roman" pitchFamily="18" charset="0"/>
                    <a:cs typeface="Times New Roman" pitchFamily="18" charset="0"/>
                  </a:rPr>
                  <a:t>(2)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  <a:cs typeface="Times New Roman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ot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cot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⟺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𝑥</m:t>
                    </m:r>
                    <m:r>
                      <a:rPr lang="en-US" sz="2000" b="0" i="0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.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180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ℤ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867894"/>
                <a:ext cx="7056784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95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5664" y="4423430"/>
                <a:ext cx="70567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(3)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latin typeface="Cambria Math"/>
                        <a:cs typeface="Times New Roman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ot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itchFamily="18" charset="0"/>
                      </a:rPr>
                      <m:t>cot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⟺</m:t>
                    </m:r>
                    <m:r>
                      <a:rPr lang="en-US" sz="200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   (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ℤ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64" y="4423430"/>
                <a:ext cx="7056784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864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49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7" grpId="0" animBg="1"/>
      <p:bldP spid="22" grpId="0" animBg="1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6615" y="483518"/>
                <a:ext cx="8183367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 dụ. 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Giải các phương trình sau:</a:t>
                </a:r>
              </a:p>
              <a:p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a) cot</a:t>
                </a:r>
                <a:r>
                  <a:rPr lang="en-US" sz="20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b) 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cot(</a:t>
                </a:r>
                <a:r>
                  <a:rPr lang="en-US" sz="20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;  c) 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cot</a:t>
                </a:r>
                <a:r>
                  <a:rPr lang="en-US" sz="20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;  d)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cot</m:t>
                    </m:r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cot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000" i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5" y="483518"/>
                <a:ext cx="8183367" cy="860748"/>
              </a:xfrm>
              <a:prstGeom prst="rect">
                <a:avLst/>
              </a:prstGeom>
              <a:blipFill rotWithShape="1">
                <a:blip r:embed="rId4"/>
                <a:stretch>
                  <a:fillRect l="-820" t="-3521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93424" y="1430823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998251"/>
              </p:ext>
            </p:extLst>
          </p:nvPr>
        </p:nvGraphicFramePr>
        <p:xfrm>
          <a:off x="1554137" y="1382911"/>
          <a:ext cx="4818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30" name="Equation" r:id="rId5" imgW="3288960" imgH="419040" progId="Equation.DSMT4">
                  <p:embed/>
                </p:oleObj>
              </mc:Choice>
              <mc:Fallback>
                <p:oleObj name="Equation" r:id="rId5" imgW="3288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4137" y="1382911"/>
                        <a:ext cx="4818063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887831"/>
              </p:ext>
            </p:extLst>
          </p:nvPr>
        </p:nvGraphicFramePr>
        <p:xfrm>
          <a:off x="971600" y="2155825"/>
          <a:ext cx="48418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31" name="Equation" r:id="rId7" imgW="3251160" imgH="558720" progId="Equation.DSMT4">
                  <p:embed/>
                </p:oleObj>
              </mc:Choice>
              <mc:Fallback>
                <p:oleObj name="Equation" r:id="rId7" imgW="32511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600" y="2155825"/>
                        <a:ext cx="4841875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732952"/>
              </p:ext>
            </p:extLst>
          </p:nvPr>
        </p:nvGraphicFramePr>
        <p:xfrm>
          <a:off x="956411" y="3219822"/>
          <a:ext cx="39735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32" name="Equation" r:id="rId9" imgW="2641320" imgH="253800" progId="Equation.DSMT4">
                  <p:embed/>
                </p:oleObj>
              </mc:Choice>
              <mc:Fallback>
                <p:oleObj name="Equation" r:id="rId9" imgW="2641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6411" y="3219822"/>
                        <a:ext cx="397351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666104"/>
              </p:ext>
            </p:extLst>
          </p:nvPr>
        </p:nvGraphicFramePr>
        <p:xfrm>
          <a:off x="918403" y="3787879"/>
          <a:ext cx="7870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33" name="Equation" r:id="rId11" imgW="5244840" imgH="431640" progId="Equation.DSMT4">
                  <p:embed/>
                </p:oleObj>
              </mc:Choice>
              <mc:Fallback>
                <p:oleObj name="Equation" r:id="rId11" imgW="5244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8403" y="3787879"/>
                        <a:ext cx="787082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89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1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542842"/>
              </p:ext>
            </p:extLst>
          </p:nvPr>
        </p:nvGraphicFramePr>
        <p:xfrm>
          <a:off x="830610" y="1131590"/>
          <a:ext cx="17589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4" name="Equation" r:id="rId4" imgW="1244520" imgH="393480" progId="Equation.DSMT4">
                  <p:embed/>
                </p:oleObj>
              </mc:Choice>
              <mc:Fallback>
                <p:oleObj name="Equation" r:id="rId4" imgW="1244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0610" y="1131590"/>
                        <a:ext cx="175895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854049"/>
              </p:ext>
            </p:extLst>
          </p:nvPr>
        </p:nvGraphicFramePr>
        <p:xfrm>
          <a:off x="823432" y="1768806"/>
          <a:ext cx="13096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5" name="Equation" r:id="rId6" imgW="927000" imgH="203040" progId="Equation.DSMT4">
                  <p:embed/>
                </p:oleObj>
              </mc:Choice>
              <mc:Fallback>
                <p:oleObj name="Equation" r:id="rId6" imgW="927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3432" y="1768806"/>
                        <a:ext cx="1309688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083138"/>
              </p:ext>
            </p:extLst>
          </p:nvPr>
        </p:nvGraphicFramePr>
        <p:xfrm>
          <a:off x="823432" y="2122140"/>
          <a:ext cx="19589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Equation" r:id="rId8" imgW="1384200" imgH="431640" progId="Equation.DSMT4">
                  <p:embed/>
                </p:oleObj>
              </mc:Choice>
              <mc:Fallback>
                <p:oleObj name="Equation" r:id="rId8" imgW="1384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3432" y="2122140"/>
                        <a:ext cx="1958975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094604"/>
              </p:ext>
            </p:extLst>
          </p:nvPr>
        </p:nvGraphicFramePr>
        <p:xfrm>
          <a:off x="831320" y="2859782"/>
          <a:ext cx="2406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Equation" r:id="rId10" imgW="1701720" imgH="431640" progId="Equation.DSMT4">
                  <p:embed/>
                </p:oleObj>
              </mc:Choice>
              <mc:Fallback>
                <p:oleObj name="Equation" r:id="rId10" imgW="1701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1320" y="2859782"/>
                        <a:ext cx="24066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584"/>
              </p:ext>
            </p:extLst>
          </p:nvPr>
        </p:nvGraphicFramePr>
        <p:xfrm>
          <a:off x="3563888" y="987574"/>
          <a:ext cx="18700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8" name="Equation" r:id="rId12" imgW="1269720" imgH="393480" progId="Equation.DSMT4">
                  <p:embed/>
                </p:oleObj>
              </mc:Choice>
              <mc:Fallback>
                <p:oleObj name="Equation" r:id="rId12" imgW="12697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987574"/>
                        <a:ext cx="18700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12872"/>
              </p:ext>
            </p:extLst>
          </p:nvPr>
        </p:nvGraphicFramePr>
        <p:xfrm>
          <a:off x="3590925" y="1645667"/>
          <a:ext cx="19621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9" name="Equation" r:id="rId14" imgW="1333440" imgH="228600" progId="Equation.DSMT4">
                  <p:embed/>
                </p:oleObj>
              </mc:Choice>
              <mc:Fallback>
                <p:oleObj name="Equation" r:id="rId14" imgW="13334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1645667"/>
                        <a:ext cx="19621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277466"/>
              </p:ext>
            </p:extLst>
          </p:nvPr>
        </p:nvGraphicFramePr>
        <p:xfrm>
          <a:off x="3635896" y="2109440"/>
          <a:ext cx="2281238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0" name="Equation" r:id="rId16" imgW="1549080" imgH="431640" progId="Equation.DSMT4">
                  <p:embed/>
                </p:oleObj>
              </mc:Choice>
              <mc:Fallback>
                <p:oleObj name="Equation" r:id="rId16" imgW="15490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109440"/>
                        <a:ext cx="2281238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60044"/>
              </p:ext>
            </p:extLst>
          </p:nvPr>
        </p:nvGraphicFramePr>
        <p:xfrm>
          <a:off x="3635896" y="2787774"/>
          <a:ext cx="16652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1" name="Equation" r:id="rId18" imgW="1130040" imgH="393480" progId="Equation.DSMT4">
                  <p:embed/>
                </p:oleObj>
              </mc:Choice>
              <mc:Fallback>
                <p:oleObj name="Equation" r:id="rId18" imgW="113004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787774"/>
                        <a:ext cx="1665287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53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1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441761"/>
              </p:ext>
            </p:extLst>
          </p:nvPr>
        </p:nvGraphicFramePr>
        <p:xfrm>
          <a:off x="717550" y="987425"/>
          <a:ext cx="78105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3" name="Equation" r:id="rId4" imgW="5524200" imgH="838080" progId="Equation.DSMT4">
                  <p:embed/>
                </p:oleObj>
              </mc:Choice>
              <mc:Fallback>
                <p:oleObj name="Equation" r:id="rId4" imgW="5524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7550" y="987425"/>
                        <a:ext cx="7810500" cy="118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35107"/>
              </p:ext>
            </p:extLst>
          </p:nvPr>
        </p:nvGraphicFramePr>
        <p:xfrm>
          <a:off x="742950" y="2087563"/>
          <a:ext cx="48847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4" name="Equation" r:id="rId6" imgW="3454200" imgH="393480" progId="Equation.DSMT4">
                  <p:embed/>
                </p:oleObj>
              </mc:Choice>
              <mc:Fallback>
                <p:oleObj name="Equation" r:id="rId6" imgW="3454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950" y="2087563"/>
                        <a:ext cx="4884738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835120"/>
              </p:ext>
            </p:extLst>
          </p:nvPr>
        </p:nvGraphicFramePr>
        <p:xfrm>
          <a:off x="823432" y="2681270"/>
          <a:ext cx="6841864" cy="61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5" name="Equation" r:id="rId8" imgW="4838400" imgH="431640" progId="Equation.DSMT4">
                  <p:embed/>
                </p:oleObj>
              </mc:Choice>
              <mc:Fallback>
                <p:oleObj name="Equation" r:id="rId8" imgW="4838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3432" y="2681270"/>
                        <a:ext cx="6841864" cy="61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998380"/>
              </p:ext>
            </p:extLst>
          </p:nvPr>
        </p:nvGraphicFramePr>
        <p:xfrm>
          <a:off x="823432" y="3312616"/>
          <a:ext cx="5943600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6" name="Equation" r:id="rId10" imgW="4203360" imgH="990360" progId="Equation.DSMT4">
                  <p:embed/>
                </p:oleObj>
              </mc:Choice>
              <mc:Fallback>
                <p:oleObj name="Equation" r:id="rId10" imgW="420336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3432" y="3312616"/>
                        <a:ext cx="5943600" cy="139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43657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236562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87600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0081" y="5143500"/>
            <a:ext cx="807348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1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126211"/>
              </p:ext>
            </p:extLst>
          </p:nvPr>
        </p:nvGraphicFramePr>
        <p:xfrm>
          <a:off x="935620" y="954956"/>
          <a:ext cx="7272761" cy="579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5" name="Equation" r:id="rId4" imgW="4940280" imgH="393480" progId="Equation.DSMT4">
                  <p:embed/>
                </p:oleObj>
              </mc:Choice>
              <mc:Fallback>
                <p:oleObj name="Equation" r:id="rId4" imgW="4940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5620" y="954956"/>
                        <a:ext cx="7272761" cy="579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729978"/>
              </p:ext>
            </p:extLst>
          </p:nvPr>
        </p:nvGraphicFramePr>
        <p:xfrm>
          <a:off x="946745" y="1665288"/>
          <a:ext cx="65055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6" name="Equation" r:id="rId6" imgW="4419360" imgH="253800" progId="Equation.DSMT4">
                  <p:embed/>
                </p:oleObj>
              </mc:Choice>
              <mc:Fallback>
                <p:oleObj name="Equation" r:id="rId6" imgW="4419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6745" y="1665288"/>
                        <a:ext cx="6505575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405540"/>
              </p:ext>
            </p:extLst>
          </p:nvPr>
        </p:nvGraphicFramePr>
        <p:xfrm>
          <a:off x="971600" y="2114079"/>
          <a:ext cx="4879569" cy="19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7" name="Equation" r:id="rId8" imgW="3314520" imgH="1295280" progId="Equation.DSMT4">
                  <p:embed/>
                </p:oleObj>
              </mc:Choice>
              <mc:Fallback>
                <p:oleObj name="Equation" r:id="rId8" imgW="331452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1600" y="2114079"/>
                        <a:ext cx="4879569" cy="19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675722"/>
              </p:ext>
            </p:extLst>
          </p:nvPr>
        </p:nvGraphicFramePr>
        <p:xfrm>
          <a:off x="971600" y="3991628"/>
          <a:ext cx="6412864" cy="1195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" name="Equation" r:id="rId10" imgW="4356000" imgH="812520" progId="Equation.DSMT4">
                  <p:embed/>
                </p:oleObj>
              </mc:Choice>
              <mc:Fallback>
                <p:oleObj name="Equation" r:id="rId10" imgW="43560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1600" y="3991628"/>
                        <a:ext cx="6412864" cy="1195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1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4098" y="531425"/>
            <a:ext cx="8076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Phương trình có một trong các dạng:</a:t>
            </a:r>
          </a:p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= m,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= m,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en-US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= m,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cot</a:t>
            </a:r>
            <a:r>
              <a:rPr lang="en-US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= m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được gọi là ptlg cơ bản.</a:t>
            </a:r>
          </a:p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Trong đó x là ẩn số và m là một số cho trước.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432" y="1978659"/>
            <a:ext cx="74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Công thức nghiệm của phương trình: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00236" y="2509345"/>
                <a:ext cx="7490728" cy="1033488"/>
              </a:xfrm>
              <a:prstGeom prst="rect">
                <a:avLst/>
              </a:prstGeom>
              <a:noFill/>
              <a:ln w="38100" cap="rnd" cmpd="sng">
                <a:solidFill>
                  <a:srgbClr val="FF0000"/>
                </a:solidFill>
                <a:prstDash val="solid"/>
                <a:rou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là một nghiệm của pt sinx = m, tức là sin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m thì</a:t>
                </a:r>
              </a:p>
              <a:p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sin</a:t>
                </a:r>
                <a:r>
                  <a:rPr lang="en-US" sz="2200" i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= m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itchFamily="34" charset="0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sin</a:t>
                </a:r>
                <a:r>
                  <a:rPr lang="en-US" sz="2200" i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x</a:t>
                </a:r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= </a:t>
                </a:r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⟺ </m:t>
                    </m:r>
                    <m:d>
                      <m:dPr>
                        <m:begChr m:val="["/>
                        <m:endChr m:val=""/>
                        <m:ctrlPr>
                          <a:rPr lang="en-US" sz="2200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</m:ctrlPr>
                          </m:eqArrPr>
                          <m:e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=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α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k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π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           </m:t>
                            </m:r>
                          </m:e>
                          <m:e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π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α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k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π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   </m:t>
                            </m:r>
                          </m:e>
                        </m:eqArr>
                        <m:r>
                          <a:rPr lang="en-US" sz="220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  (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k</m:t>
                        </m:r>
                        <m:r>
                          <a:rPr lang="en-US" sz="220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Z</m:t>
                        </m:r>
                        <m:r>
                          <a:rPr lang="en-US" sz="220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</a:t>
                </a:r>
                <a:endParaRPr lang="en-US" sz="2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36" y="2509345"/>
                <a:ext cx="7490728" cy="1033488"/>
              </a:xfrm>
              <a:prstGeom prst="rect">
                <a:avLst/>
              </a:prstGeom>
              <a:blipFill rotWithShape="1">
                <a:blip r:embed="rId3"/>
                <a:stretch>
                  <a:fillRect l="-810" t="-1714"/>
                </a:stretch>
              </a:blipFill>
              <a:ln w="38100" cap="rnd" cmpd="sng">
                <a:solidFill>
                  <a:srgbClr val="FF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7710" y="3785617"/>
                <a:ext cx="76027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Nhận xét: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Phương trình vô nghiệm khi m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 hoặc 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sz="2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Phương trình luôn có nghiệm khi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−1≤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m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≤1</m:t>
                    </m:r>
                  </m:oMath>
                </a14:m>
                <a:endParaRPr lang="en-US"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10" y="3785617"/>
                <a:ext cx="7602722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882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798320" y="1491630"/>
                <a:ext cx="3485872" cy="41502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1. Phương trình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rgbClr val="FF0000"/>
                        </a:solidFill>
                        <a:latin typeface="Cambria Math"/>
                      </a:rPr>
                      <m:t>𝐬𝐢𝐧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</m:oMath>
                </a14:m>
                <a:endPara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20" y="1491630"/>
                <a:ext cx="3485872" cy="415021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5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0538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444312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1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473333"/>
              </p:ext>
            </p:extLst>
          </p:nvPr>
        </p:nvGraphicFramePr>
        <p:xfrm>
          <a:off x="2490788" y="555526"/>
          <a:ext cx="6401692" cy="53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9" name="Equation" r:id="rId4" imgW="5143320" imgH="431640" progId="Equation.DSMT4">
                  <p:embed/>
                </p:oleObj>
              </mc:Choice>
              <mc:Fallback>
                <p:oleObj name="Equation" r:id="rId4" imgW="5143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0788" y="555526"/>
                        <a:ext cx="6401692" cy="537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559228"/>
              </p:ext>
            </p:extLst>
          </p:nvPr>
        </p:nvGraphicFramePr>
        <p:xfrm>
          <a:off x="823432" y="1014719"/>
          <a:ext cx="7547668" cy="48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0" name="Equation" r:id="rId6" imgW="6064631" imgH="391160" progId="Equation.DSMT4">
                  <p:embed/>
                </p:oleObj>
              </mc:Choice>
              <mc:Fallback>
                <p:oleObj name="Equation" r:id="rId6" imgW="6064631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3432" y="1014719"/>
                        <a:ext cx="7547668" cy="48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410885"/>
              </p:ext>
            </p:extLst>
          </p:nvPr>
        </p:nvGraphicFramePr>
        <p:xfrm>
          <a:off x="834603" y="2715766"/>
          <a:ext cx="4220371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1" name="Equation" r:id="rId8" imgW="3390840" imgH="1041120" progId="Equation.DSMT4">
                  <p:embed/>
                </p:oleObj>
              </mc:Choice>
              <mc:Fallback>
                <p:oleObj name="Equation" r:id="rId8" imgW="339084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4603" y="2715766"/>
                        <a:ext cx="4220371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229365"/>
              </p:ext>
            </p:extLst>
          </p:nvPr>
        </p:nvGraphicFramePr>
        <p:xfrm>
          <a:off x="823432" y="1433595"/>
          <a:ext cx="4568116" cy="1327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2" name="Equation" r:id="rId10" imgW="3670200" imgH="1066680" progId="Equation.DSMT4">
                  <p:embed/>
                </p:oleObj>
              </mc:Choice>
              <mc:Fallback>
                <p:oleObj name="Equation" r:id="rId10" imgW="367020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3432" y="1433595"/>
                        <a:ext cx="4568116" cy="1327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04" name="Group 47103"/>
          <p:cNvGrpSpPr/>
          <p:nvPr/>
        </p:nvGrpSpPr>
        <p:grpSpPr>
          <a:xfrm>
            <a:off x="5967395" y="1851670"/>
            <a:ext cx="2819395" cy="2796717"/>
            <a:chOff x="5967395" y="1851670"/>
            <a:chExt cx="2819395" cy="2796717"/>
          </a:xfrm>
        </p:grpSpPr>
        <p:grpSp>
          <p:nvGrpSpPr>
            <p:cNvPr id="18" name="Group 17"/>
            <p:cNvGrpSpPr/>
            <p:nvPr/>
          </p:nvGrpSpPr>
          <p:grpSpPr>
            <a:xfrm>
              <a:off x="5967395" y="1851670"/>
              <a:ext cx="2819395" cy="2796717"/>
              <a:chOff x="7075719" y="2394028"/>
              <a:chExt cx="3932602" cy="390097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075719" y="2394028"/>
                <a:ext cx="3932602" cy="3900970"/>
                <a:chOff x="7075719" y="2394028"/>
                <a:chExt cx="3932602" cy="3900970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7075719" y="2394028"/>
                  <a:ext cx="3932602" cy="3900970"/>
                  <a:chOff x="7075719" y="2394028"/>
                  <a:chExt cx="3932602" cy="3900970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7075719" y="2394028"/>
                    <a:ext cx="3932602" cy="3900970"/>
                    <a:chOff x="7075719" y="2394028"/>
                    <a:chExt cx="3932602" cy="3900970"/>
                  </a:xfrm>
                </p:grpSpPr>
                <p:grpSp>
                  <p:nvGrpSpPr>
                    <p:cNvPr id="26" name="Group 25"/>
                    <p:cNvGrpSpPr/>
                    <p:nvPr/>
                  </p:nvGrpSpPr>
                  <p:grpSpPr>
                    <a:xfrm>
                      <a:off x="7075719" y="2394028"/>
                      <a:ext cx="3932602" cy="3900970"/>
                      <a:chOff x="7075719" y="2372256"/>
                      <a:chExt cx="3932602" cy="3900970"/>
                    </a:xfrm>
                  </p:grpSpPr>
                  <p:grpSp>
                    <p:nvGrpSpPr>
                      <p:cNvPr id="28" name="Group 27"/>
                      <p:cNvGrpSpPr/>
                      <p:nvPr/>
                    </p:nvGrpSpPr>
                    <p:grpSpPr>
                      <a:xfrm>
                        <a:off x="7075719" y="2372256"/>
                        <a:ext cx="3712029" cy="3900970"/>
                        <a:chOff x="6890657" y="2176308"/>
                        <a:chExt cx="3712029" cy="3900970"/>
                      </a:xfrm>
                    </p:grpSpPr>
                    <p:grpSp>
                      <p:nvGrpSpPr>
                        <p:cNvPr id="31" name="Group 30"/>
                        <p:cNvGrpSpPr/>
                        <p:nvPr/>
                      </p:nvGrpSpPr>
                      <p:grpSpPr>
                        <a:xfrm>
                          <a:off x="6890657" y="2176308"/>
                          <a:ext cx="3712029" cy="3900970"/>
                          <a:chOff x="6890657" y="2176308"/>
                          <a:chExt cx="3712029" cy="3900970"/>
                        </a:xfrm>
                      </p:grpSpPr>
                      <p:grpSp>
                        <p:nvGrpSpPr>
                          <p:cNvPr id="37" name="Group 36"/>
                          <p:cNvGrpSpPr/>
                          <p:nvPr/>
                        </p:nvGrpSpPr>
                        <p:grpSpPr>
                          <a:xfrm>
                            <a:off x="6890657" y="2416629"/>
                            <a:ext cx="3712029" cy="3660649"/>
                            <a:chOff x="6890657" y="2416629"/>
                            <a:chExt cx="3712029" cy="3660649"/>
                          </a:xfrm>
                        </p:grpSpPr>
                        <p:sp>
                          <p:nvSpPr>
                            <p:cNvPr id="42" name="Oval 41"/>
                            <p:cNvSpPr/>
                            <p:nvPr/>
                          </p:nvSpPr>
                          <p:spPr>
                            <a:xfrm>
                              <a:off x="7260772" y="2858024"/>
                              <a:ext cx="2699657" cy="2699657"/>
                            </a:xfrm>
                            <a:prstGeom prst="ellipse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43" name="Straight Arrow Connector 42"/>
                            <p:cNvCxnSpPr/>
                            <p:nvPr/>
                          </p:nvCxnSpPr>
                          <p:spPr>
                            <a:xfrm>
                              <a:off x="6890657" y="4207852"/>
                              <a:ext cx="3712029" cy="0"/>
                            </a:xfrm>
                            <a:prstGeom prst="straightConnector1">
                              <a:avLst/>
                            </a:prstGeom>
                            <a:ln>
                              <a:tailEnd type="arrow"/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4" name="Straight Arrow Connector 43"/>
                            <p:cNvCxnSpPr/>
                            <p:nvPr/>
                          </p:nvCxnSpPr>
                          <p:spPr>
                            <a:xfrm flipV="1">
                              <a:off x="8610600" y="2416629"/>
                              <a:ext cx="0" cy="3660649"/>
                            </a:xfrm>
                            <a:prstGeom prst="straightConnector1">
                              <a:avLst/>
                            </a:prstGeom>
                            <a:ln>
                              <a:tailEnd type="arrow"/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aphicFrame>
                        <p:nvGraphicFramePr>
                          <p:cNvPr id="38" name="Object 37"/>
                          <p:cNvGraphicFramePr>
                            <a:graphicFrameLocks noChangeAspect="1"/>
                          </p:cNvGraphicFramePr>
                          <p:nvPr>
                            <p:extLst>
                              <p:ext uri="{D42A27DB-BD31-4B8C-83A1-F6EECF244321}">
                                <p14:modId xmlns:p14="http://schemas.microsoft.com/office/powerpoint/2010/main" val="2449160058"/>
                              </p:ext>
                            </p:extLst>
                          </p:nvPr>
                        </p:nvGraphicFramePr>
                        <p:xfrm>
                          <a:off x="9948004" y="3881409"/>
                          <a:ext cx="273957" cy="338818"/>
                        </p:xfrm>
                        <a:graphic>
                          <a:graphicData uri="http://schemas.openxmlformats.org/presentationml/2006/ole">
                            <mc:AlternateContent xmlns:mc="http://schemas.openxmlformats.org/markup-compatibility/2006">
                              <mc:Choice xmlns:v="urn:schemas-microsoft-com:vml" Requires="v">
                                <p:oleObj spid="_x0000_s91223" name="Equation" r:id="rId12" imgW="126720" imgH="177480" progId="Equation.DSMT4">
                                  <p:embed/>
                                </p:oleObj>
                              </mc:Choice>
                              <mc:Fallback>
                                <p:oleObj name="Equation" r:id="rId12" imgW="126720" imgH="177480" progId="Equation.DSMT4">
                                  <p:embed/>
                                  <p:pic>
                                    <p:nvPicPr>
                                      <p:cNvPr id="0" name=""/>
                                      <p:cNvPicPr/>
                                      <p:nvPr/>
                                    </p:nvPicPr>
                                    <p:blipFill>
                                      <a:blip r:embed="rId13"/>
                                      <a:stretch>
                                        <a:fillRect/>
                                      </a:stretch>
                                    </p:blipFill>
                                    <p:spPr>
                                      <a:xfrm>
                                        <a:off x="9948004" y="3881409"/>
                                        <a:ext cx="273957" cy="338818"/>
                                      </a:xfrm>
                                      <a:prstGeom prst="rect">
                                        <a:avLst/>
                                      </a:prstGeom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  <p:graphicFrame>
                        <p:nvGraphicFramePr>
                          <p:cNvPr id="39" name="Object 38"/>
                          <p:cNvGraphicFramePr>
                            <a:graphicFrameLocks noChangeAspect="1"/>
                          </p:cNvGraphicFramePr>
                          <p:nvPr>
                            <p:extLst>
                              <p:ext uri="{D42A27DB-BD31-4B8C-83A1-F6EECF244321}">
                                <p14:modId xmlns:p14="http://schemas.microsoft.com/office/powerpoint/2010/main" val="1828079407"/>
                              </p:ext>
                            </p:extLst>
                          </p:nvPr>
                        </p:nvGraphicFramePr>
                        <p:xfrm>
                          <a:off x="8610600" y="2176308"/>
                          <a:ext cx="285881" cy="681716"/>
                        </p:xfrm>
                        <a:graphic>
                          <a:graphicData uri="http://schemas.openxmlformats.org/presentationml/2006/ole">
                            <mc:AlternateContent xmlns:mc="http://schemas.openxmlformats.org/markup-compatibility/2006">
                              <mc:Choice xmlns:v="urn:schemas-microsoft-com:vml" Requires="v">
                                <p:oleObj spid="_x0000_s91224" name="Equation" r:id="rId14" imgW="164880" imgH="393480" progId="Equation.DSMT4">
                                  <p:embed/>
                                </p:oleObj>
                              </mc:Choice>
                              <mc:Fallback>
                                <p:oleObj name="Equation" r:id="rId14" imgW="164880" imgH="393480" progId="Equation.DSMT4">
                                  <p:embed/>
                                  <p:pic>
                                    <p:nvPicPr>
                                      <p:cNvPr id="0" name=""/>
                                      <p:cNvPicPr/>
                                      <p:nvPr/>
                                    </p:nvPicPr>
                                    <p:blipFill>
                                      <a:blip r:embed="rId15"/>
                                      <a:stretch>
                                        <a:fillRect/>
                                      </a:stretch>
                                    </p:blipFill>
                                    <p:spPr>
                                      <a:xfrm>
                                        <a:off x="8610600" y="2176308"/>
                                        <a:ext cx="285881" cy="681716"/>
                                      </a:xfrm>
                                      <a:prstGeom prst="rect">
                                        <a:avLst/>
                                      </a:prstGeom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  <p:graphicFrame>
                        <p:nvGraphicFramePr>
                          <p:cNvPr id="40" name="Object 39"/>
                          <p:cNvGraphicFramePr>
                            <a:graphicFrameLocks noChangeAspect="1"/>
                          </p:cNvGraphicFramePr>
                          <p:nvPr>
                            <p:extLst>
                              <p:ext uri="{D42A27DB-BD31-4B8C-83A1-F6EECF244321}">
                                <p14:modId xmlns:p14="http://schemas.microsoft.com/office/powerpoint/2010/main" val="114506098"/>
                              </p:ext>
                            </p:extLst>
                          </p:nvPr>
                        </p:nvGraphicFramePr>
                        <p:xfrm>
                          <a:off x="6954612" y="3973285"/>
                          <a:ext cx="273667" cy="273667"/>
                        </p:xfrm>
                        <a:graphic>
                          <a:graphicData uri="http://schemas.openxmlformats.org/presentationml/2006/ole">
                            <mc:AlternateContent xmlns:mc="http://schemas.openxmlformats.org/markup-compatibility/2006">
                              <mc:Choice xmlns:v="urn:schemas-microsoft-com:vml" Requires="v">
                                <p:oleObj spid="_x0000_s91225" name="Equation" r:id="rId16" imgW="139680" imgH="139680" progId="Equation.DSMT4">
                                  <p:embed/>
                                </p:oleObj>
                              </mc:Choice>
                              <mc:Fallback>
                                <p:oleObj name="Equation" r:id="rId16" imgW="139680" imgH="139680" progId="Equation.DSMT4">
                                  <p:embed/>
                                  <p:pic>
                                    <p:nvPicPr>
                                      <p:cNvPr id="0" name=""/>
                                      <p:cNvPicPr/>
                                      <p:nvPr/>
                                    </p:nvPicPr>
                                    <p:blipFill>
                                      <a:blip r:embed="rId17"/>
                                      <a:stretch>
                                        <a:fillRect/>
                                      </a:stretch>
                                    </p:blipFill>
                                    <p:spPr>
                                      <a:xfrm>
                                        <a:off x="6954612" y="3973285"/>
                                        <a:ext cx="273667" cy="273667"/>
                                      </a:xfrm>
                                      <a:prstGeom prst="rect">
                                        <a:avLst/>
                                      </a:prstGeom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  <p:graphicFrame>
                        <p:nvGraphicFramePr>
                          <p:cNvPr id="41" name="Object 40"/>
                          <p:cNvGraphicFramePr>
                            <a:graphicFrameLocks noChangeAspect="1"/>
                          </p:cNvGraphicFramePr>
                          <p:nvPr>
                            <p:extLst>
                              <p:ext uri="{D42A27DB-BD31-4B8C-83A1-F6EECF244321}">
                                <p14:modId xmlns:p14="http://schemas.microsoft.com/office/powerpoint/2010/main" val="2007193594"/>
                              </p:ext>
                            </p:extLst>
                          </p:nvPr>
                        </p:nvGraphicFramePr>
                        <p:xfrm>
                          <a:off x="8637769" y="5492337"/>
                          <a:ext cx="358718" cy="584577"/>
                        </p:xfrm>
                        <a:graphic>
                          <a:graphicData uri="http://schemas.openxmlformats.org/presentationml/2006/ole">
                            <mc:AlternateContent xmlns:mc="http://schemas.openxmlformats.org/markup-compatibility/2006">
                              <mc:Choice xmlns:v="urn:schemas-microsoft-com:vml" Requires="v">
                                <p:oleObj spid="_x0000_s91226" name="Equation" r:id="rId18" imgW="241200" imgH="393480" progId="Equation.DSMT4">
                                  <p:embed/>
                                </p:oleObj>
                              </mc:Choice>
                              <mc:Fallback>
                                <p:oleObj name="Equation" r:id="rId18" imgW="241200" imgH="393480" progId="Equation.DSMT4">
                                  <p:embed/>
                                  <p:pic>
                                    <p:nvPicPr>
                                      <p:cNvPr id="0" name=""/>
                                      <p:cNvPicPr/>
                                      <p:nvPr/>
                                    </p:nvPicPr>
                                    <p:blipFill>
                                      <a:blip r:embed="rId19"/>
                                      <a:stretch>
                                        <a:fillRect/>
                                      </a:stretch>
                                    </p:blipFill>
                                    <p:spPr>
                                      <a:xfrm>
                                        <a:off x="8637769" y="5492337"/>
                                        <a:ext cx="358718" cy="584577"/>
                                      </a:xfrm>
                                      <a:prstGeom prst="rect">
                                        <a:avLst/>
                                      </a:prstGeom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</p:grpSp>
                    <p:graphicFrame>
                      <p:nvGraphicFramePr>
                        <p:cNvPr id="32" name="Object 31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94369914"/>
                            </p:ext>
                          </p:extLst>
                        </p:nvPr>
                      </p:nvGraphicFramePr>
                      <p:xfrm>
                        <a:off x="7260772" y="4207852"/>
                        <a:ext cx="310199" cy="268839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91227" name="Equation" r:id="rId20" imgW="190440" imgH="164880" progId="Equation.DSMT4">
                                <p:embed/>
                              </p:oleObj>
                            </mc:Choice>
                            <mc:Fallback>
                              <p:oleObj name="Equation" r:id="rId20" imgW="190440" imgH="1648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1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7260772" y="4207852"/>
                                      <a:ext cx="310199" cy="26883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33" name="Object 32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969799661"/>
                            </p:ext>
                          </p:extLst>
                        </p:nvPr>
                      </p:nvGraphicFramePr>
                      <p:xfrm>
                        <a:off x="8391524" y="4252912"/>
                        <a:ext cx="219075" cy="306705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91228" name="Equation" r:id="rId22" imgW="126720" imgH="177480" progId="Equation.DSMT4">
                                <p:embed/>
                              </p:oleObj>
                            </mc:Choice>
                            <mc:Fallback>
                              <p:oleObj name="Equation" r:id="rId22" imgW="126720" imgH="1774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3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391524" y="4252912"/>
                                      <a:ext cx="219075" cy="306705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34" name="Object 33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1073475190"/>
                            </p:ext>
                          </p:extLst>
                        </p:nvPr>
                      </p:nvGraphicFramePr>
                      <p:xfrm>
                        <a:off x="9793971" y="4203838"/>
                        <a:ext cx="200479" cy="27463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91229" name="Equation" r:id="rId24" imgW="88560" imgH="164880" progId="Equation.DSMT4">
                                <p:embed/>
                              </p:oleObj>
                            </mc:Choice>
                            <mc:Fallback>
                              <p:oleObj name="Equation" r:id="rId24" imgW="88560" imgH="1648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5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9793971" y="4203838"/>
                                      <a:ext cx="200479" cy="27463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35" name="Object 34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4244497097"/>
                            </p:ext>
                          </p:extLst>
                        </p:nvPr>
                      </p:nvGraphicFramePr>
                      <p:xfrm>
                        <a:off x="8301037" y="5289394"/>
                        <a:ext cx="309563" cy="26828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91230" name="Equation" r:id="rId26" imgW="309600" imgH="268200" progId="Equation.DSMT4">
                                <p:embed/>
                              </p:oleObj>
                            </mc:Choice>
                            <mc:Fallback>
                              <p:oleObj name="Equation" r:id="rId26" imgW="309600" imgH="26820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7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301037" y="5289394"/>
                                      <a:ext cx="309563" cy="26828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36" name="Object 35"/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352315446"/>
                            </p:ext>
                          </p:extLst>
                        </p:nvPr>
                      </p:nvGraphicFramePr>
                      <p:xfrm>
                        <a:off x="8430759" y="2880241"/>
                        <a:ext cx="201613" cy="27463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91231" name="Equation" r:id="rId28" imgW="201600" imgH="274680" progId="Equation.DSMT4">
                                <p:embed/>
                              </p:oleObj>
                            </mc:Choice>
                            <mc:Fallback>
                              <p:oleObj name="Equation" r:id="rId28" imgW="201600" imgH="274680" progId="Equation.DSMT4">
                                <p:embed/>
                                <p:pic>
                                  <p:nvPicPr>
                                    <p:cNvPr id="0" name=""/>
                                    <p:cNvPicPr/>
                                    <p:nvPr/>
                                  </p:nvPicPr>
                                  <p:blipFill>
                                    <a:blip r:embed="rId29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8430759" y="2880241"/>
                                      <a:ext cx="201613" cy="27463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sp>
                    <p:nvSpPr>
                      <p:cNvPr id="29" name="Rectangle 28"/>
                      <p:cNvSpPr/>
                      <p:nvPr/>
                    </p:nvSpPr>
                    <p:spPr>
                      <a:xfrm>
                        <a:off x="10515878" y="4461695"/>
                        <a:ext cx="492443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mtClean="0">
                            <a:latin typeface="Times New Roman" pitchFamily="18" charset="0"/>
                            <a:cs typeface="Times New Roman" pitchFamily="18" charset="0"/>
                          </a:rPr>
                          <a:t>cos</a:t>
                        </a:r>
                        <a:endParaRPr lang="en-US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" name="Rectangle 29"/>
                      <p:cNvSpPr/>
                      <p:nvPr/>
                    </p:nvSpPr>
                    <p:spPr>
                      <a:xfrm>
                        <a:off x="8262808" y="2412045"/>
                        <a:ext cx="45397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mtClean="0">
                            <a:latin typeface="Times New Roman" pitchFamily="18" charset="0"/>
                            <a:cs typeface="Times New Roman" pitchFamily="18" charset="0"/>
                          </a:rPr>
                          <a:t>sin</a:t>
                        </a:r>
                        <a:endParaRPr lang="en-US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7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0733" y="2705456"/>
                      <a:ext cx="487881" cy="72980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2800">
                          <a:solidFill>
                            <a:srgbClr val="00B0F0"/>
                          </a:solidFill>
                          <a:latin typeface="Times New Roman" pitchFamily="18" charset="0"/>
                          <a:sym typeface="Symbol" pitchFamily="18" charset="2"/>
                        </a:rPr>
                        <a:t></a:t>
                      </a:r>
                    </a:p>
                  </p:txBody>
                </p:sp>
              </p:grpSp>
              <p:sp>
                <p:nvSpPr>
                  <p:cNvPr id="2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38599" y="4032926"/>
                    <a:ext cx="487881" cy="7298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800">
                        <a:solidFill>
                          <a:srgbClr val="00B050"/>
                        </a:solidFill>
                        <a:latin typeface="Times New Roman" pitchFamily="18" charset="0"/>
                        <a:sym typeface="Symbol" pitchFamily="18" charset="2"/>
                      </a:rPr>
                      <a:t></a:t>
                    </a:r>
                  </a:p>
                </p:txBody>
              </p:sp>
            </p:grpSp>
            <p:sp>
              <p:nvSpPr>
                <p:cNvPr id="2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570733" y="5366749"/>
                  <a:ext cx="487881" cy="729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800">
                      <a:solidFill>
                        <a:srgbClr val="00B0F0"/>
                      </a:solidFill>
                      <a:latin typeface="Times New Roman" pitchFamily="18" charset="0"/>
                      <a:sym typeface="Symbol" pitchFamily="18" charset="2"/>
                    </a:rPr>
                    <a:t></a:t>
                  </a:r>
                </a:p>
              </p:txBody>
            </p:sp>
          </p:grpSp>
          <p:sp>
            <p:nvSpPr>
              <p:cNvPr id="21" name="Text Box 44"/>
              <p:cNvSpPr txBox="1">
                <a:spLocks noChangeArrowheads="1"/>
              </p:cNvSpPr>
              <p:nvPr/>
            </p:nvSpPr>
            <p:spPr bwMode="auto">
              <a:xfrm>
                <a:off x="9935747" y="4053609"/>
                <a:ext cx="487881" cy="7298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00B050"/>
                    </a:solidFill>
                    <a:latin typeface="Times New Roman" pitchFamily="18" charset="0"/>
                    <a:sym typeface="Symbol" pitchFamily="18" charset="2"/>
                  </a:rPr>
                  <a:t></a:t>
                </a:r>
              </a:p>
            </p:txBody>
          </p:sp>
        </p:grpSp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7596336" y="2215391"/>
              <a:ext cx="3497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00B05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6428475" y="2234555"/>
              <a:ext cx="3497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00B05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6454472" y="3799567"/>
              <a:ext cx="3497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00B05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7606600" y="3799567"/>
              <a:ext cx="34977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00B05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6603959" y="2516350"/>
              <a:ext cx="1157599" cy="1565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603959" y="2516350"/>
              <a:ext cx="1157599" cy="15448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8123713"/>
                </p:ext>
              </p:extLst>
            </p:nvPr>
          </p:nvGraphicFramePr>
          <p:xfrm>
            <a:off x="7862888" y="2120826"/>
            <a:ext cx="165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32" name="Equation" r:id="rId30" imgW="164880" imgH="393480" progId="Equation.DSMT4">
                    <p:embed/>
                  </p:oleObj>
                </mc:Choice>
                <mc:Fallback>
                  <p:oleObj name="Equation" r:id="rId30" imgW="1648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7862888" y="2120826"/>
                          <a:ext cx="1651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78119"/>
                </p:ext>
              </p:extLst>
            </p:nvPr>
          </p:nvGraphicFramePr>
          <p:xfrm>
            <a:off x="7875588" y="3982963"/>
            <a:ext cx="279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33" name="Equation" r:id="rId32" imgW="279360" imgH="393480" progId="Equation.DSMT4">
                    <p:embed/>
                  </p:oleObj>
                </mc:Choice>
                <mc:Fallback>
                  <p:oleObj name="Equation" r:id="rId32" imgW="2793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7875588" y="3982963"/>
                          <a:ext cx="2794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08868" y="3932269"/>
                <a:ext cx="6009585" cy="738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Kết hợp điều kiện. </a:t>
                </a:r>
              </a:p>
              <a:p>
                <a:r>
                  <a:rPr lang="en-US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Pt có nghiệm là: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68" y="3932269"/>
                <a:ext cx="6009585" cy="738151"/>
              </a:xfrm>
              <a:prstGeom prst="rect">
                <a:avLst/>
              </a:prstGeom>
              <a:blipFill rotWithShape="1">
                <a:blip r:embed="rId34"/>
                <a:stretch>
                  <a:fillRect l="-913" t="-4132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9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483518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1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971586"/>
              </p:ext>
            </p:extLst>
          </p:nvPr>
        </p:nvGraphicFramePr>
        <p:xfrm>
          <a:off x="899592" y="771550"/>
          <a:ext cx="606425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1" name="Equation" r:id="rId4" imgW="4127400" imgH="1320480" progId="Equation.DSMT4">
                  <p:embed/>
                </p:oleObj>
              </mc:Choice>
              <mc:Fallback>
                <p:oleObj name="Equation" r:id="rId4" imgW="412740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771550"/>
                        <a:ext cx="6064250" cy="193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799406"/>
              </p:ext>
            </p:extLst>
          </p:nvPr>
        </p:nvGraphicFramePr>
        <p:xfrm>
          <a:off x="971600" y="2329706"/>
          <a:ext cx="7018337" cy="264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2" name="Equation" r:id="rId6" imgW="4520880" imgH="1701720" progId="Equation.DSMT4">
                  <p:embed/>
                </p:oleObj>
              </mc:Choice>
              <mc:Fallback>
                <p:oleObj name="Equation" r:id="rId6" imgW="452088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600" y="2329706"/>
                        <a:ext cx="7018337" cy="264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4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1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4626"/>
              </p:ext>
            </p:extLst>
          </p:nvPr>
        </p:nvGraphicFramePr>
        <p:xfrm>
          <a:off x="2843807" y="525205"/>
          <a:ext cx="5813311" cy="148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1" name="Equation" r:id="rId4" imgW="5384520" imgH="1371600" progId="Equation.DSMT4">
                  <p:embed/>
                </p:oleObj>
              </mc:Choice>
              <mc:Fallback>
                <p:oleObj name="Equation" r:id="rId4" imgW="538452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3807" y="525205"/>
                        <a:ext cx="5813311" cy="1480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47472"/>
              </p:ext>
            </p:extLst>
          </p:nvPr>
        </p:nvGraphicFramePr>
        <p:xfrm>
          <a:off x="720083" y="2005954"/>
          <a:ext cx="8100390" cy="549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2" name="Equation" r:id="rId6" imgW="6362640" imgH="431640" progId="Equation.DSMT4">
                  <p:embed/>
                </p:oleObj>
              </mc:Choice>
              <mc:Fallback>
                <p:oleObj name="Equation" r:id="rId6" imgW="6362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0083" y="2005954"/>
                        <a:ext cx="8100390" cy="549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022555"/>
              </p:ext>
            </p:extLst>
          </p:nvPr>
        </p:nvGraphicFramePr>
        <p:xfrm>
          <a:off x="739973" y="2451100"/>
          <a:ext cx="786447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3" name="Equation" r:id="rId8" imgW="6438600" imgH="1091880" progId="Equation.DSMT4">
                  <p:embed/>
                </p:oleObj>
              </mc:Choice>
              <mc:Fallback>
                <p:oleObj name="Equation" r:id="rId8" imgW="643860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9973" y="2451100"/>
                        <a:ext cx="7864475" cy="133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888829"/>
              </p:ext>
            </p:extLst>
          </p:nvPr>
        </p:nvGraphicFramePr>
        <p:xfrm>
          <a:off x="793179" y="3868530"/>
          <a:ext cx="690052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4" name="Equation" r:id="rId10" imgW="5537160" imgH="838080" progId="Equation.DSMT4">
                  <p:embed/>
                </p:oleObj>
              </mc:Choice>
              <mc:Fallback>
                <p:oleObj name="Equation" r:id="rId10" imgW="55371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3179" y="3868530"/>
                        <a:ext cx="6900527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4238640" y="3557520"/>
              <a:ext cx="2224440" cy="76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9280" y="3548160"/>
                <a:ext cx="2243160" cy="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1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F63E9C73-6A55-4D44-B427-88719A86F1B9}"/>
              </a:ext>
            </a:extLst>
          </p:cNvPr>
          <p:cNvSpPr/>
          <p:nvPr/>
        </p:nvSpPr>
        <p:spPr>
          <a:xfrm>
            <a:off x="539551" y="1131590"/>
            <a:ext cx="3960441" cy="3672408"/>
          </a:xfrm>
          <a:prstGeom prst="frame">
            <a:avLst>
              <a:gd name="adj1" fmla="val 10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345794"/>
            <a:ext cx="238398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CHÚC </a:t>
            </a:r>
          </a:p>
          <a:p>
            <a:pPr algn="ctr"/>
            <a:r>
              <a:rPr lang="en-US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CÁC </a:t>
            </a:r>
          </a:p>
          <a:p>
            <a:pPr algn="ctr"/>
            <a:r>
              <a:rPr lang="en-US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EM </a:t>
            </a:r>
          </a:p>
          <a:p>
            <a:pPr algn="ctr"/>
            <a:r>
              <a:rPr lang="en-US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HỌC </a:t>
            </a:r>
          </a:p>
          <a:p>
            <a:pPr algn="ctr"/>
            <a:r>
              <a:rPr lang="en-US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TỐT</a:t>
            </a:r>
            <a:endParaRPr lang="en-US" sz="5400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8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6616" y="483518"/>
                <a:ext cx="8075864" cy="89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 dụ 1. 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Giải các phương trình sau:</a:t>
                </a:r>
              </a:p>
              <a:p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a) sin</a:t>
                </a:r>
                <a:r>
                  <a:rPr lang="en-US" sz="20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;     b) sin</a:t>
                </a:r>
                <a:r>
                  <a:rPr lang="en-US" sz="20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;      c) sin2</a:t>
                </a:r>
                <a:r>
                  <a:rPr lang="en-US" sz="20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;         d) sin3</a:t>
                </a:r>
                <a:r>
                  <a:rPr lang="en-US" sz="20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6" y="483518"/>
                <a:ext cx="8075864" cy="890628"/>
              </a:xfrm>
              <a:prstGeom prst="rect">
                <a:avLst/>
              </a:prstGeom>
              <a:blipFill rotWithShape="1">
                <a:blip r:embed="rId4"/>
                <a:stretch>
                  <a:fillRect l="-830" t="-3425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93424" y="1430823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557060"/>
              </p:ext>
            </p:extLst>
          </p:nvPr>
        </p:nvGraphicFramePr>
        <p:xfrm>
          <a:off x="1533525" y="1292225"/>
          <a:ext cx="6543675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" name="Equation" r:id="rId5" imgW="4813200" imgH="838080" progId="Equation.DSMT4">
                  <p:embed/>
                </p:oleObj>
              </mc:Choice>
              <mc:Fallback>
                <p:oleObj name="Equation" r:id="rId5" imgW="4813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3525" y="1292225"/>
                        <a:ext cx="6543675" cy="113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009523"/>
              </p:ext>
            </p:extLst>
          </p:nvPr>
        </p:nvGraphicFramePr>
        <p:xfrm>
          <a:off x="747704" y="2355726"/>
          <a:ext cx="68167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" name="Equation" r:id="rId7" imgW="5499000" imgH="863280" progId="Equation.DSMT4">
                  <p:embed/>
                </p:oleObj>
              </mc:Choice>
              <mc:Fallback>
                <p:oleObj name="Equation" r:id="rId7" imgW="54990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7704" y="2355726"/>
                        <a:ext cx="681672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518533"/>
              </p:ext>
            </p:extLst>
          </p:nvPr>
        </p:nvGraphicFramePr>
        <p:xfrm>
          <a:off x="738749" y="3404716"/>
          <a:ext cx="64865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" name="Equation" r:id="rId9" imgW="4889160" imgH="838080" progId="Equation.DSMT4">
                  <p:embed/>
                </p:oleObj>
              </mc:Choice>
              <mc:Fallback>
                <p:oleObj name="Equation" r:id="rId9" imgW="48891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8749" y="3404716"/>
                        <a:ext cx="6486525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23432" y="4515966"/>
            <a:ext cx="756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d) Vì 5/2 &gt;1 nên phương trình vô nghiệm.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19848" y="627534"/>
            <a:ext cx="1224136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CHÚ Ý 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3432" y="1131590"/>
            <a:ext cx="7490728" cy="18322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600" y="1131590"/>
                <a:ext cx="7056784" cy="1832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Các trường hợp đặc biệt: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sin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=1⇔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sz="2000" b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sin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=0⇔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sz="2000" b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sin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=−1⇔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sz="2000" b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131590"/>
                <a:ext cx="7056784" cy="1832296"/>
              </a:xfrm>
              <a:prstGeom prst="rect">
                <a:avLst/>
              </a:prstGeom>
              <a:blipFill rotWithShape="1">
                <a:blip r:embed="rId4"/>
                <a:stretch>
                  <a:fillRect l="-864" t="-1667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75177"/>
              </p:ext>
            </p:extLst>
          </p:nvPr>
        </p:nvGraphicFramePr>
        <p:xfrm>
          <a:off x="823432" y="3332771"/>
          <a:ext cx="5692784" cy="679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3" name="Equation" r:id="rId5" imgW="3619440" imgH="431640" progId="Equation.DSMT4">
                  <p:embed/>
                </p:oleObj>
              </mc:Choice>
              <mc:Fallback>
                <p:oleObj name="Equation" r:id="rId5" imgW="3619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3432" y="3332771"/>
                        <a:ext cx="5692784" cy="679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49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6616" y="483518"/>
                <a:ext cx="8075864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 dụ 2.</a:t>
                </a:r>
                <a:r>
                  <a:rPr lang="en-US" sz="20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Giải các phương trình sau: sin</a:t>
                </a:r>
                <a:r>
                  <a:rPr lang="en-US" sz="20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6" y="483518"/>
                <a:ext cx="8075864" cy="527580"/>
              </a:xfrm>
              <a:prstGeom prst="rect">
                <a:avLst/>
              </a:prstGeom>
              <a:blipFill rotWithShape="1">
                <a:blip r:embed="rId4"/>
                <a:stretch>
                  <a:fillRect l="-83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98741" y="915566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942536"/>
              </p:ext>
            </p:extLst>
          </p:nvPr>
        </p:nvGraphicFramePr>
        <p:xfrm>
          <a:off x="1907703" y="1347614"/>
          <a:ext cx="5112569" cy="698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0" name="Equation" r:id="rId5" imgW="3340080" imgH="457200" progId="Equation.DSMT4">
                  <p:embed/>
                </p:oleObj>
              </mc:Choice>
              <mc:Fallback>
                <p:oleObj name="Equation" r:id="rId5" imgW="3340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7703" y="1347614"/>
                        <a:ext cx="5112569" cy="698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911731"/>
              </p:ext>
            </p:extLst>
          </p:nvPr>
        </p:nvGraphicFramePr>
        <p:xfrm>
          <a:off x="1904648" y="2046570"/>
          <a:ext cx="4248472" cy="1297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1" name="Equation" r:id="rId7" imgW="2743200" imgH="838080" progId="Equation.DSMT4">
                  <p:embed/>
                </p:oleObj>
              </mc:Choice>
              <mc:Fallback>
                <p:oleObj name="Equation" r:id="rId7" imgW="2743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4648" y="2046570"/>
                        <a:ext cx="4248472" cy="1297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0082" y="1470506"/>
            <a:ext cx="118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Cách 1: </a:t>
            </a:r>
            <a:endParaRPr lang="en-US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082" y="2406610"/>
            <a:ext cx="118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Cách 2: </a:t>
            </a:r>
            <a:endParaRPr lang="en-US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97632" y="3219822"/>
            <a:ext cx="1224136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CHÚ Ý 2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9464" y="3731111"/>
            <a:ext cx="7490728" cy="108050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97632" y="3762802"/>
                <a:ext cx="7056784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thì </a:t>
                </a:r>
              </a:p>
              <a:p>
                <a:pPr algn="ctr"/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2000"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arcsin</m:t>
                            </m:r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𝑚</m:t>
                            </m:r>
                            <m:r>
                              <a:rPr lang="en-US" sz="2000"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𝜋</m:t>
                            </m:r>
                            <m:r>
                              <a:rPr lang="en-US" sz="2000"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           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  <m:r>
                              <a:rPr lang="en-US" sz="200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arcsin</m:t>
                            </m:r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𝑚</m:t>
                            </m:r>
                            <m:r>
                              <a:rPr lang="en-US" sz="200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  <m:r>
                              <a:rPr lang="en-US" sz="2000">
                                <a:latin typeface="Cambria Math"/>
                                <a:cs typeface="Times New Roman" pitchFamily="18" charset="0"/>
                              </a:rPr>
                              <m:t>    </m:t>
                            </m:r>
                          </m:e>
                        </m:eqArr>
                        <m:r>
                          <a:rPr lang="en-US" sz="2000">
                            <a:latin typeface="Cambria Math"/>
                            <a:cs typeface="Times New Roman" pitchFamily="18" charset="0"/>
                          </a:rPr>
                          <m:t>  (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2000">
                            <a:latin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  <m:r>
                          <a:rPr lang="en-US" sz="200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32" y="3762802"/>
                <a:ext cx="7056784" cy="1048429"/>
              </a:xfrm>
              <a:prstGeom prst="rect">
                <a:avLst/>
              </a:prstGeom>
              <a:blipFill rotWithShape="1">
                <a:blip r:embed="rId9"/>
                <a:stretch>
                  <a:fillRect l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4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4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6616" y="483518"/>
                <a:ext cx="8075864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 dụ 3.</a:t>
                </a:r>
                <a:r>
                  <a:rPr lang="en-US" sz="20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Giải các phương trình sau: sin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6" y="483518"/>
                <a:ext cx="8075864" cy="526939"/>
              </a:xfrm>
              <a:prstGeom prst="rect">
                <a:avLst/>
              </a:prstGeom>
              <a:blipFill rotWithShape="1">
                <a:blip r:embed="rId4"/>
                <a:stretch>
                  <a:fillRect l="-83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34745" y="1000550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837947"/>
              </p:ext>
            </p:extLst>
          </p:nvPr>
        </p:nvGraphicFramePr>
        <p:xfrm>
          <a:off x="2555776" y="1172919"/>
          <a:ext cx="3960440" cy="217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2" name="Equation" r:id="rId5" imgW="2616120" imgH="1434960" progId="Equation.DSMT4">
                  <p:embed/>
                </p:oleObj>
              </mc:Choice>
              <mc:Fallback>
                <p:oleObj name="Equation" r:id="rId5" imgW="2616120" imgH="143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5776" y="1172919"/>
                        <a:ext cx="3960440" cy="2172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971600" y="3507854"/>
            <a:ext cx="1224136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CHÚ Ý 3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3432" y="4011910"/>
            <a:ext cx="7490728" cy="8640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1600" y="4011910"/>
                <a:ext cx="7056784" cy="777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cs typeface="Times New Roman" pitchFamily="18" charset="0"/>
                        </a:rPr>
                        <m:t>sin</m:t>
                      </m:r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/>
                          <a:cs typeface="Times New Roman" pitchFamily="18" charset="0"/>
                        </a:rPr>
                        <m:t>sin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>
                          <a:latin typeface="Cambria Math"/>
                          <a:cs typeface="Times New Roman" pitchFamily="18" charset="0"/>
                          <a:sym typeface="Wingdings" pitchFamily="2" charset="2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sz="200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  <m:t>360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latin typeface="Cambria Math"/>
                                  <a:cs typeface="Times New Roman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latin typeface="Cambria Math"/>
                                      <a:cs typeface="Times New Roman" pitchFamily="18" charset="0"/>
                                    </a:rPr>
                                    <m:t>180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  <m:t>360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eqArr>
                          <m:r>
                            <a:rPr lang="en-US" sz="2000">
                              <a:latin typeface="Cambria Math"/>
                              <a:cs typeface="Times New Roman" pitchFamily="18" charset="0"/>
                            </a:rPr>
                            <m:t>  (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>
                              <a:latin typeface="Cambria Math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𝑍</m:t>
                          </m:r>
                          <m:r>
                            <a:rPr lang="en-US" sz="200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011910"/>
                <a:ext cx="7056784" cy="7772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8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6616" y="483518"/>
                <a:ext cx="8075864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 dụ 4.</a:t>
                </a:r>
                <a:r>
                  <a:rPr lang="en-US" sz="20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Giải các phương trình sau: 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sin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6" y="483518"/>
                <a:ext cx="8075864" cy="552972"/>
              </a:xfrm>
              <a:prstGeom prst="rect">
                <a:avLst/>
              </a:prstGeom>
              <a:blipFill rotWithShape="1">
                <a:blip r:embed="rId4"/>
                <a:stretch>
                  <a:fillRect l="-830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34745" y="1000550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956261"/>
              </p:ext>
            </p:extLst>
          </p:nvPr>
        </p:nvGraphicFramePr>
        <p:xfrm>
          <a:off x="1691680" y="1036490"/>
          <a:ext cx="5402986" cy="2514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7" name="Equation" r:id="rId5" imgW="3708360" imgH="1726920" progId="Equation.DSMT4">
                  <p:embed/>
                </p:oleObj>
              </mc:Choice>
              <mc:Fallback>
                <p:oleObj name="Equation" r:id="rId5" imgW="3708360" imgH="172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1680" y="1036490"/>
                        <a:ext cx="5402986" cy="2514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971600" y="3507854"/>
            <a:ext cx="1224136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CHÚ Ý 4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3432" y="4011910"/>
            <a:ext cx="7490728" cy="8640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1600" y="4011910"/>
                <a:ext cx="7056784" cy="697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  <a:cs typeface="Times New Roman" pitchFamily="18" charset="0"/>
                        </a:rPr>
                        <m:t>sin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/>
                          <a:cs typeface="Times New Roman" pitchFamily="18" charset="0"/>
                        </a:rPr>
                        <m:t>sin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en-US" sz="2000">
                          <a:latin typeface="Cambria Math"/>
                          <a:cs typeface="Times New Roman" pitchFamily="18" charset="0"/>
                          <a:sym typeface="Wingdings" pitchFamily="2" charset="2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000" i="1">
                              <a:latin typeface="Cambria Math"/>
                              <a:cs typeface="Times New Roman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𝑓</m:t>
                              </m:r>
                              <m:r>
                                <a:rPr lang="en-US" sz="2000" b="0" i="0" smtClean="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)=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𝑔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  <m:r>
                                <a:rPr lang="en-US" sz="200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𝜋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  <a:cs typeface="Times New Roman" pitchFamily="18" charset="0"/>
                                      <a:sym typeface="Wingdings" pitchFamily="2" charset="2"/>
                                    </a:rPr>
                                    <m:t>x</m:t>
                                  </m:r>
                                </m:e>
                              </m:d>
                              <m:r>
                                <a:rPr lang="en-US" sz="200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𝑔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  <m:r>
                                <a:rPr lang="en-US" sz="2000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  <a:sym typeface="Wingdings" pitchFamily="2" charset="2"/>
                                </a:rPr>
                                <m:t>𝜋</m:t>
                              </m:r>
                            </m:e>
                          </m:eqArr>
                          <m:r>
                            <a:rPr lang="en-US" sz="2000">
                              <a:latin typeface="Cambria Math"/>
                              <a:cs typeface="Times New Roman" pitchFamily="18" charset="0"/>
                            </a:rPr>
                            <m:t>  (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lang="en-US" sz="2000">
                              <a:latin typeface="Cambria Math"/>
                              <a:cs typeface="Times New Roman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𝑍</m:t>
                          </m:r>
                          <m:r>
                            <a:rPr lang="en-US" sz="200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011910"/>
                <a:ext cx="7056784" cy="6978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7544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3568" y="986413"/>
            <a:ext cx="74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Công thức nghiệm của phương trình: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5576" y="1466254"/>
                <a:ext cx="7490728" cy="1033488"/>
              </a:xfrm>
              <a:prstGeom prst="rect">
                <a:avLst/>
              </a:prstGeom>
              <a:noFill/>
              <a:ln w="38100" cap="rnd" cmpd="sng">
                <a:solidFill>
                  <a:srgbClr val="FF0000"/>
                </a:solidFill>
                <a:prstDash val="solid"/>
                <a:rou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là một nghiệm của pt </a:t>
                </a:r>
                <a:r>
                  <a:rPr lang="en-US" sz="2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22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m, tức là </a:t>
                </a:r>
                <a:r>
                  <a:rPr lang="en-US" sz="22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m thì</a:t>
                </a:r>
              </a:p>
              <a:p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2200" i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 m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itchFamily="34" charset="0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cos</a:t>
                </a:r>
                <a:r>
                  <a:rPr lang="en-US" sz="2200" i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x</a:t>
                </a:r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 c</a:t>
                </a:r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os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en-US" sz="220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⟺ </m:t>
                    </m:r>
                    <m:d>
                      <m:dPr>
                        <m:begChr m:val="["/>
                        <m:endChr m:val=""/>
                        <m:ctrlPr>
                          <a:rPr lang="en-US" sz="2200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  <a:sym typeface="Wingdings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</m:ctrlPr>
                          </m:eqArrPr>
                          <m:e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=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α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k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π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  <a:sym typeface="Wingdings" pitchFamily="2" charset="2"/>
                              </a:rPr>
                              <m:t>           </m:t>
                            </m:r>
                          </m:e>
                          <m:e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=−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α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k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π</m:t>
                            </m:r>
                            <m:r>
                              <a:rPr lang="en-US" sz="220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   </m:t>
                            </m:r>
                          </m:e>
                        </m:eqArr>
                        <m:r>
                          <a:rPr lang="en-US" sz="220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  (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k</m:t>
                        </m:r>
                        <m:r>
                          <a:rPr lang="en-US" sz="220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Z</m:t>
                        </m:r>
                        <m:r>
                          <a:rPr lang="en-US" sz="220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20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</a:t>
                </a:r>
                <a:endParaRPr lang="en-US" sz="2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66254"/>
                <a:ext cx="7490728" cy="1033488"/>
              </a:xfrm>
              <a:prstGeom prst="rect">
                <a:avLst/>
              </a:prstGeom>
              <a:blipFill rotWithShape="1">
                <a:blip r:embed="rId3"/>
                <a:stretch>
                  <a:fillRect l="-810" t="-1714"/>
                </a:stretch>
              </a:blipFill>
              <a:ln w="38100" cap="rnd" cmpd="sng">
                <a:solidFill>
                  <a:srgbClr val="FF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44384" y="2583944"/>
                <a:ext cx="76027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Nhận xét: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Phương trình vô nghiệm khi m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 hoặc 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sz="2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Phương trình luôn có nghiệm khi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−1≤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m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≤1</m:t>
                    </m:r>
                  </m:oMath>
                </a14:m>
                <a:endParaRPr lang="en-US"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84" y="2583944"/>
                <a:ext cx="7602722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802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755576" y="3867894"/>
            <a:ext cx="1224136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CHÚ Ý 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3596" y="3423494"/>
            <a:ext cx="6260812" cy="14239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89644" y="3423494"/>
                <a:ext cx="5898118" cy="1423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Các trường hợp đặc biệt: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/>
                      </a:rPr>
                      <m:t>c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os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=1⇔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sz="2000" b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os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=0⇔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sz="2000" b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os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=−1⇔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644" y="3423494"/>
                <a:ext cx="5898118" cy="1423980"/>
              </a:xfrm>
              <a:prstGeom prst="rect">
                <a:avLst/>
              </a:prstGeom>
              <a:blipFill rotWithShape="1">
                <a:blip r:embed="rId5"/>
                <a:stretch>
                  <a:fillRect l="-1033" t="-2146" b="-7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726088" y="555526"/>
                <a:ext cx="3485872" cy="430887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2. Phương trình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rgbClr val="FF0000"/>
                        </a:solidFill>
                        <a:latin typeface="Cambria Math"/>
                      </a:rPr>
                      <m:t>𝐜𝐨𝐬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</m:oMath>
                </a14:m>
                <a:endPara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88" y="555526"/>
                <a:ext cx="3485872" cy="430887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25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15" grpId="0" animBg="1"/>
      <p:bldP spid="16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PHƯƠNG TRÌNH BẬC NHẤT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6616" y="483518"/>
                <a:ext cx="8075864" cy="89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 dụ 1. 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Giải các phương trình sau:</a:t>
                </a:r>
              </a:p>
              <a:p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a) cos</a:t>
                </a:r>
                <a:r>
                  <a:rPr lang="en-US" sz="20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;     b) 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cos3</a:t>
                </a:r>
                <a:r>
                  <a:rPr lang="en-US" sz="20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;      c) 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1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;      d) cos5</a:t>
                </a:r>
                <a:r>
                  <a:rPr lang="en-US" sz="2000" i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</m:oMath>
                </a14:m>
                <a:endParaRPr lang="en-US" sz="20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6" y="483518"/>
                <a:ext cx="8075864" cy="890628"/>
              </a:xfrm>
              <a:prstGeom prst="rect">
                <a:avLst/>
              </a:prstGeom>
              <a:blipFill rotWithShape="1">
                <a:blip r:embed="rId4"/>
                <a:stretch>
                  <a:fillRect l="-830" t="-3425" b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93424" y="1430823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061411"/>
              </p:ext>
            </p:extLst>
          </p:nvPr>
        </p:nvGraphicFramePr>
        <p:xfrm>
          <a:off x="1619672" y="1646266"/>
          <a:ext cx="5403749" cy="661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8" name="Equation" r:id="rId5" imgW="3530520" imgH="431640" progId="Equation.DSMT4">
                  <p:embed/>
                </p:oleObj>
              </mc:Choice>
              <mc:Fallback>
                <p:oleObj name="Equation" r:id="rId5" imgW="3530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1646266"/>
                        <a:ext cx="5403749" cy="661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438132"/>
              </p:ext>
            </p:extLst>
          </p:nvPr>
        </p:nvGraphicFramePr>
        <p:xfrm>
          <a:off x="823452" y="2427734"/>
          <a:ext cx="7796141" cy="6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9" name="Equation" r:id="rId7" imgW="5232240" imgH="431640" progId="Equation.DSMT4">
                  <p:embed/>
                </p:oleObj>
              </mc:Choice>
              <mc:Fallback>
                <p:oleObj name="Equation" r:id="rId7" imgW="5232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3452" y="2427734"/>
                        <a:ext cx="7796141" cy="643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659458"/>
              </p:ext>
            </p:extLst>
          </p:nvPr>
        </p:nvGraphicFramePr>
        <p:xfrm>
          <a:off x="838320" y="3363838"/>
          <a:ext cx="5674230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0" name="Equation" r:id="rId9" imgW="3771720" imgH="431640" progId="Equation.DSMT4">
                  <p:embed/>
                </p:oleObj>
              </mc:Choice>
              <mc:Fallback>
                <p:oleObj name="Equation" r:id="rId9" imgW="3771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320" y="3363838"/>
                        <a:ext cx="5674230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16616" y="4249598"/>
            <a:ext cx="756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d) 2 &gt; 1 nên phương trình vô nghiệm.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4147</TotalTime>
  <Words>1578</Words>
  <Application>Microsoft Office PowerPoint</Application>
  <PresentationFormat>On-screen Show (16:9)</PresentationFormat>
  <Paragraphs>134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LAptop</cp:lastModifiedBy>
  <cp:revision>356</cp:revision>
  <dcterms:created xsi:type="dcterms:W3CDTF">2014-04-01T16:27:38Z</dcterms:created>
  <dcterms:modified xsi:type="dcterms:W3CDTF">2020-11-15T03:44:35Z</dcterms:modified>
</cp:coreProperties>
</file>