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4.wav" ContentType="audio/wav"/>
  <Override PartName="/ppt/media/audio5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6.wav" ContentType="audio/wav"/>
  <Override PartName="/ppt/notesSlides/notesSlide7.xml" ContentType="application/vnd.openxmlformats-officedocument.presentationml.notesSlide+xml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4" r:id="rId18"/>
    <p:sldId id="276" r:id="rId19"/>
    <p:sldId id="279" r:id="rId20"/>
    <p:sldId id="278" r:id="rId21"/>
    <p:sldId id="277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51117-F6D9-44A5-BDD5-BCF26E01067D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B64C8-39C3-4653-99ED-FFE32A0D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64C8-39C3-4653-99ED-FFE32A0D14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64C8-39C3-4653-99ED-FFE32A0D14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64C8-39C3-4653-99ED-FFE32A0D14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64C8-39C3-4653-99ED-FFE32A0D14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64C8-39C3-4653-99ED-FFE32A0D14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5AA4C2A-BA43-4586-A7C9-6C9FE159300E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2507930-F35A-4416-8C8A-B03E45649DDD}" type="slidenum">
              <a:rPr lang="en-US" sz="1200">
                <a:latin typeface="Calibri" pitchFamily="34" charset="0"/>
              </a:rPr>
              <a:pPr algn="r" eaLnBrk="1" hangingPunct="1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64C8-39C3-4653-99ED-FFE32A0D14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7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8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A7C3-C97F-46D3-980B-95C344186A24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845B-2510-47EA-BBED-5FE2E257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0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12.png"/><Relationship Id="rId5" Type="http://schemas.openxmlformats.org/officeDocument/2006/relationships/image" Target="../media/image260.png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3.png"/><Relationship Id="rId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1.png"/><Relationship Id="rId5" Type="http://schemas.openxmlformats.org/officeDocument/2006/relationships/image" Target="../media/image37.png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4.png"/><Relationship Id="rId5" Type="http://schemas.openxmlformats.org/officeDocument/2006/relationships/image" Target="../media/image42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24.png"/><Relationship Id="rId5" Type="http://schemas.openxmlformats.org/officeDocument/2006/relationships/image" Target="../media/image370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3.png"/><Relationship Id="rId18" Type="http://schemas.openxmlformats.org/officeDocument/2006/relationships/image" Target="../media/image55.jpe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12" Type="http://schemas.openxmlformats.org/officeDocument/2006/relationships/image" Target="../media/image52.png"/><Relationship Id="rId17" Type="http://schemas.openxmlformats.org/officeDocument/2006/relationships/image" Target="../media/image54.png"/><Relationship Id="rId2" Type="http://schemas.openxmlformats.org/officeDocument/2006/relationships/audio" Target="../media/media2.WAV"/><Relationship Id="rId16" Type="http://schemas.openxmlformats.org/officeDocument/2006/relationships/image" Target="../media/image12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51.png"/><Relationship Id="rId5" Type="http://schemas.openxmlformats.org/officeDocument/2006/relationships/audio" Target="../media/audio5.wav"/><Relationship Id="rId15" Type="http://schemas.openxmlformats.org/officeDocument/2006/relationships/image" Target="../media/image11.png"/><Relationship Id="rId10" Type="http://schemas.openxmlformats.org/officeDocument/2006/relationships/image" Target="../media/image50.png"/><Relationship Id="rId19" Type="http://schemas.openxmlformats.org/officeDocument/2006/relationships/image" Target="../media/image56.png"/><Relationship Id="rId4" Type="http://schemas.openxmlformats.org/officeDocument/2006/relationships/audio" Target="../media/audio4.wav"/><Relationship Id="rId9" Type="http://schemas.openxmlformats.org/officeDocument/2006/relationships/image" Target="../media/image49.pn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59.png"/><Relationship Id="rId5" Type="http://schemas.openxmlformats.org/officeDocument/2006/relationships/audio" Target="../media/audio5.wav"/><Relationship Id="rId10" Type="http://schemas.openxmlformats.org/officeDocument/2006/relationships/image" Target="../media/image58.png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3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62.png"/><Relationship Id="rId14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gif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image" Target="../media/image6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0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2.png"/><Relationship Id="rId5" Type="http://schemas.openxmlformats.org/officeDocument/2006/relationships/image" Target="../media/image140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240.pn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172200" y="3900054"/>
            <a:ext cx="2895600" cy="2418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1600"/>
            <a:ext cx="2895600" cy="2362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" y="3886199"/>
            <a:ext cx="2596896" cy="243271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76200" y="1371600"/>
            <a:ext cx="3404870" cy="2362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86199"/>
            <a:ext cx="3366545" cy="2432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5" y="1371600"/>
            <a:ext cx="2562980" cy="2438399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-5862"/>
            <a:ext cx="6400800" cy="1752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12- 13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</a:t>
            </a:r>
          </a:p>
        </p:txBody>
      </p:sp>
      <p:pic>
        <p:nvPicPr>
          <p:cNvPr id="3" name="Đường Trần Quang Diệu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148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7">
        <p:split orient="vert"/>
      </p:transition>
    </mc:Choice>
    <mc:Fallback xmlns="">
      <p:transition spd="slow" advTm="89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3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3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3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3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3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7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75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uiExpand="1" build="p" animBg="1"/>
    </p:bldLst>
  </p:timing>
  <p:extLst>
    <p:ext uri="{E180D4A7-C9FB-4DFB-919C-405C955672EB}">
      <p14:showEvtLst xmlns:p14="http://schemas.microsoft.com/office/powerpoint/2010/main">
        <p14:playEvt time="0" objId="13"/>
        <p14:stopEvt time="8917" objId="1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90054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3. TÍCH CỦA VECTO VỚI MỘT SỐ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3992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 !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76200" y="1447800"/>
            <a:ext cx="8908853" cy="167640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1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Cho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G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, I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BC,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Đẳng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/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59761" y="5867400"/>
                <a:ext cx="602447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𝐺𝐵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𝐺𝐶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=2</m:t>
                    </m:r>
                    <m:acc>
                      <m:accPr>
                        <m:chr m:val="⃗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𝐺𝐼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761" y="5867400"/>
                <a:ext cx="6024479" cy="770816"/>
              </a:xfrm>
              <a:prstGeom prst="rect">
                <a:avLst/>
              </a:prstGeom>
              <a:blipFill rotWithShape="1">
                <a:blip r:embed="rId5"/>
                <a:stretch>
                  <a:fillRect l="-2632" b="-174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61279" y="4953000"/>
                <a:ext cx="6014894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𝐼𝐺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𝐼𝐴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279" y="4953000"/>
                <a:ext cx="6014894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2533" b="-182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0" y="3200400"/>
                <a:ext cx="603504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𝐺𝐴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𝐺𝐵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00400"/>
                <a:ext cx="6035040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2525" b="-182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0" y="4072644"/>
                <a:ext cx="603504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𝑀𝐺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72644"/>
                <a:ext cx="6035040" cy="770816"/>
              </a:xfrm>
              <a:prstGeom prst="rect">
                <a:avLst/>
              </a:prstGeom>
              <a:blipFill rotWithShape="1">
                <a:blip r:embed="rId8"/>
                <a:stretch>
                  <a:fillRect l="-2525" b="-1732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812282" y="5964410"/>
            <a:ext cx="731518" cy="585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816397" y="3294863"/>
            <a:ext cx="575003" cy="581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23" y="4165821"/>
            <a:ext cx="665077" cy="5844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23" y="5055624"/>
            <a:ext cx="665077" cy="5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208455" y="1819984"/>
                <a:ext cx="8783145" cy="2057400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 2</a:t>
                </a:r>
              </a:p>
              <a:p>
                <a:pPr algn="just"/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tam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ABC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𝐵𝑀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𝑀𝐶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. Đặ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𝐴𝑀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2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+ 5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55" y="1819984"/>
                <a:ext cx="8783145" cy="2057400"/>
              </a:xfrm>
              <a:prstGeom prst="snip2DiagRect">
                <a:avLst/>
              </a:prstGeom>
              <a:blipFill rotWithShape="1">
                <a:blip r:embed="rId5"/>
                <a:stretch>
                  <a:fillRect t="-5341" b="-1097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76800" y="5172784"/>
                <a:ext cx="3692596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172784"/>
                <a:ext cx="3692596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4125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4262573"/>
                <a:ext cx="368430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62573"/>
                <a:ext cx="3684308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4305" b="-133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5801" y="5163968"/>
                <a:ext cx="368430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0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5163968"/>
                <a:ext cx="3684308" cy="770816"/>
              </a:xfrm>
              <a:prstGeom prst="rect">
                <a:avLst/>
              </a:prstGeom>
              <a:blipFill rotWithShape="1">
                <a:blip r:embed="rId8"/>
                <a:stretch>
                  <a:fillRect l="-4305" b="-133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50349" y="4258384"/>
                <a:ext cx="3684051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7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49" y="4258384"/>
                <a:ext cx="3684051" cy="770816"/>
              </a:xfrm>
              <a:prstGeom prst="rect">
                <a:avLst/>
              </a:prstGeom>
              <a:blipFill rotWithShape="1">
                <a:blip r:embed="rId9"/>
                <a:stretch>
                  <a:fillRect l="-4305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856026" y="5368308"/>
            <a:ext cx="665018" cy="531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11671" y="5296863"/>
            <a:ext cx="604459" cy="528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32" y="4387089"/>
            <a:ext cx="604616" cy="531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14" y="4391762"/>
            <a:ext cx="604616" cy="5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9005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4. HỆ TRỤC TỌA ĐỘ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240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76200" y="1413164"/>
                <a:ext cx="8908853" cy="224443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pPr algn="just"/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tam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ABC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(9;7)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(11;-1), 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AB </a:t>
                </a:r>
                <a:r>
                  <a:rPr lang="en-US" sz="3200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AC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endParaRPr lang="vi-VN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vi-VN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413164"/>
                <a:ext cx="8908853" cy="2244436"/>
              </a:xfrm>
              <a:prstGeom prst="snip2DiagRect">
                <a:avLst/>
              </a:prstGeom>
              <a:blipFill rotWithShape="1">
                <a:blip r:embed="rId5"/>
                <a:stretch>
                  <a:fillRect t="-543" b="-570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58614" y="5029200"/>
                <a:ext cx="309151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1;−4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14" y="5029200"/>
                <a:ext cx="3091510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5128" b="-14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57800" y="4114800"/>
                <a:ext cx="3086591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(5;3).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114800"/>
                <a:ext cx="3086591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5138" b="-14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6800" y="4148140"/>
                <a:ext cx="309693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10;6)</m:t>
                    </m:r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48140"/>
                <a:ext cx="3096930" cy="770816"/>
              </a:xfrm>
              <a:prstGeom prst="rect">
                <a:avLst/>
              </a:prstGeom>
              <a:blipFill rotWithShape="1">
                <a:blip r:embed="rId8"/>
                <a:stretch>
                  <a:fillRect l="-4921" b="-133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6800" y="5020384"/>
                <a:ext cx="309693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(2;−8)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20384"/>
                <a:ext cx="3096930" cy="770816"/>
              </a:xfrm>
              <a:prstGeom prst="rect">
                <a:avLst/>
              </a:prstGeom>
              <a:blipFill rotWithShape="1">
                <a:blip r:embed="rId9"/>
                <a:stretch>
                  <a:fillRect l="-4921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569150" y="5126209"/>
            <a:ext cx="731520" cy="585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431076" y="4242603"/>
            <a:ext cx="575005" cy="581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45" y="5123907"/>
            <a:ext cx="665077" cy="584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69" y="4217422"/>
            <a:ext cx="665077" cy="58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 !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228600" y="1676400"/>
            <a:ext cx="8706945" cy="144780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(3;5),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(1;2),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(5;2).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26626" y="3877384"/>
                <a:ext cx="3356905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.</a:t>
                </a:r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626" y="3877384"/>
                <a:ext cx="3356905" cy="770816"/>
              </a:xfrm>
              <a:prstGeom prst="rect">
                <a:avLst/>
              </a:prstGeom>
              <a:blipFill rotWithShape="1">
                <a:blip r:embed="rId5"/>
                <a:stretch>
                  <a:fillRect l="-4537" b="-133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9252" y="3881573"/>
                <a:ext cx="368430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(−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).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2" y="3881573"/>
                <a:ext cx="3684308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4132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253" y="4782968"/>
                <a:ext cx="3684308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).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3" y="4782968"/>
                <a:ext cx="3684308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4132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40581" y="4791784"/>
                <a:ext cx="3349137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).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581" y="4791784"/>
                <a:ext cx="3349137" cy="770816"/>
              </a:xfrm>
              <a:prstGeom prst="rect">
                <a:avLst/>
              </a:prstGeom>
              <a:blipFill rotWithShape="1">
                <a:blip r:embed="rId8"/>
                <a:stretch>
                  <a:fillRect l="-4736" b="-1181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808976" y="4019887"/>
            <a:ext cx="731520" cy="585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442421" y="4848335"/>
            <a:ext cx="731396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98" y="4867500"/>
            <a:ext cx="665077" cy="584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28550"/>
            <a:ext cx="731585" cy="6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 !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96980" y="1371600"/>
            <a:ext cx="8915400" cy="106680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2886784"/>
                <a:ext cx="8706944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−5;0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−4;0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ù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𝑛𝑔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ướ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𝑛𝑔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200" i="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86784"/>
                <a:ext cx="8706944" cy="770816"/>
              </a:xfrm>
              <a:prstGeom prst="rect">
                <a:avLst/>
              </a:prstGeom>
              <a:blipFill rotWithShape="1">
                <a:blip r:embed="rId5"/>
                <a:stretch>
                  <a:fillRect l="-1821" b="-182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8138" y="4715584"/>
                <a:ext cx="8687407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4;2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8;3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ù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𝑛𝑔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𝑝h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ươ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𝑛𝑔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38" y="4715584"/>
                <a:ext cx="8687407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1825" b="-1190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8139" y="3796995"/>
                <a:ext cx="8687407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7;3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𝑙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à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𝑣𝑒𝑐𝑡𝑜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đố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ủ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(3;7)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39" y="3796995"/>
                <a:ext cx="8687407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1825" b="-1904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8744" y="5629984"/>
                <a:ext cx="868679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4;2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−1;−2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𝑛𝑔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ượ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ướ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𝑛𝑔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44" y="5629984"/>
                <a:ext cx="8686799" cy="770816"/>
              </a:xfrm>
              <a:prstGeom prst="rect">
                <a:avLst/>
              </a:prstGeom>
              <a:blipFill rotWithShape="1">
                <a:blip r:embed="rId8"/>
                <a:stretch>
                  <a:fillRect l="-1825" b="-1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110728" y="2895600"/>
            <a:ext cx="804672" cy="643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101444" y="3874347"/>
            <a:ext cx="731396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72" y="5702899"/>
            <a:ext cx="731585" cy="642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72" y="4788983"/>
            <a:ext cx="731585" cy="6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541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6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7">
        <p:split orient="vert"/>
      </p:transition>
    </mc:Choice>
    <mc:Fallback xmlns="">
      <p:transition spd="slow" advTm="89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  <p:extLst>
    <p:ext uri="{E180D4A7-C9FB-4DFB-919C-405C955672EB}">
      <p14:showEvtLst xmlns:p14="http://schemas.microsoft.com/office/powerpoint/2010/main">
        <p14:playEvt time="0" objId="13"/>
        <p14:stopEvt time="8917" objId="13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152400" y="152401"/>
                <a:ext cx="8832653" cy="2666999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  <a:p>
                <a:pPr algn="just"/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𝑀𝐴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yên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Cho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100 </a:t>
                </a:r>
                <a:r>
                  <a:rPr lang="en-US" sz="28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𝐴𝑀𝐵</m:t>
                        </m:r>
                      </m:e>
                    </m:acc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.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1"/>
                <a:ext cx="8832653" cy="2666999"/>
              </a:xfrm>
              <a:prstGeom prst="snip2DiagRect">
                <a:avLst/>
              </a:prstGeom>
              <a:blipFill rotWithShape="1">
                <a:blip r:embed="rId9"/>
                <a:stretch>
                  <a:fillRect b="-91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6057" y="2895600"/>
                <a:ext cx="444889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vi-VN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vi-VN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100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7" y="2895600"/>
                <a:ext cx="4448890" cy="770816"/>
              </a:xfrm>
              <a:prstGeom prst="rect">
                <a:avLst/>
              </a:prstGeom>
              <a:blipFill rotWithShape="1">
                <a:blip r:embed="rId10"/>
                <a:stretch>
                  <a:fillRect l="-3567" b="-1587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8278" y="3828144"/>
                <a:ext cx="4436669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vi-VN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50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8" y="3828144"/>
                <a:ext cx="4436669" cy="770816"/>
              </a:xfrm>
              <a:prstGeom prst="rect">
                <a:avLst/>
              </a:prstGeom>
              <a:blipFill rotWithShape="1">
                <a:blip r:embed="rId11"/>
                <a:stretch>
                  <a:fillRect l="-3576" b="-1587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6506" y="4795414"/>
                <a:ext cx="4428442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vi-VN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25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06" y="4795414"/>
                <a:ext cx="4428442" cy="770816"/>
              </a:xfrm>
              <a:prstGeom prst="rect">
                <a:avLst/>
              </a:prstGeom>
              <a:blipFill rotWithShape="1">
                <a:blip r:embed="rId12"/>
                <a:stretch>
                  <a:fillRect l="-3444" b="-1507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1" y="5706184"/>
                <a:ext cx="4429932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vi-VN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100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5706184"/>
                <a:ext cx="4429932" cy="770816"/>
              </a:xfrm>
              <a:prstGeom prst="rect">
                <a:avLst/>
              </a:prstGeom>
              <a:blipFill rotWithShape="1">
                <a:blip r:embed="rId13"/>
                <a:stretch>
                  <a:fillRect l="-3439" b="-1496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657600" y="2953259"/>
            <a:ext cx="810565" cy="643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38113" y="4831700"/>
            <a:ext cx="744219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39" y="5770139"/>
            <a:ext cx="731585" cy="642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71038"/>
            <a:ext cx="731585" cy="64290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971800"/>
            <a:ext cx="3895725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istrator\Desktop\Xác suất\Ky-nang-lam-viec-nhom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11" y="4984134"/>
            <a:ext cx="1602619" cy="14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7581887" y="5616563"/>
            <a:ext cx="377851" cy="1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7841126" y="5632957"/>
            <a:ext cx="312274" cy="156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7658087" y="5907075"/>
            <a:ext cx="377851" cy="1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8" name="bell100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75" y="5578700"/>
            <a:ext cx="312274" cy="31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8"/>
          <p:cNvGrpSpPr>
            <a:grpSpLocks/>
          </p:cNvGrpSpPr>
          <p:nvPr/>
        </p:nvGrpSpPr>
        <p:grpSpPr bwMode="auto">
          <a:xfrm>
            <a:off x="7049083" y="5062222"/>
            <a:ext cx="2379938" cy="1577005"/>
            <a:chOff x="298" y="1726"/>
            <a:chExt cx="1814" cy="1202"/>
          </a:xfrm>
        </p:grpSpPr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298" y="1726"/>
              <a:ext cx="1085" cy="1053"/>
              <a:chOff x="4685" y="622"/>
              <a:chExt cx="1085" cy="1053"/>
            </a:xfrm>
          </p:grpSpPr>
          <p:sp>
            <p:nvSpPr>
              <p:cNvPr id="52" name="Oval 10"/>
              <p:cNvSpPr>
                <a:spLocks noChangeArrowheads="1"/>
              </p:cNvSpPr>
              <p:nvPr/>
            </p:nvSpPr>
            <p:spPr bwMode="auto">
              <a:xfrm>
                <a:off x="4685" y="622"/>
                <a:ext cx="1085" cy="1053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3" name="Rectangle 11"/>
              <p:cNvSpPr>
                <a:spLocks noChangeArrowheads="1"/>
              </p:cNvSpPr>
              <p:nvPr/>
            </p:nvSpPr>
            <p:spPr bwMode="auto">
              <a:xfrm>
                <a:off x="5198" y="689"/>
                <a:ext cx="84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54" name="Rectangle 12"/>
              <p:cNvSpPr>
                <a:spLocks noChangeArrowheads="1"/>
              </p:cNvSpPr>
              <p:nvPr/>
            </p:nvSpPr>
            <p:spPr bwMode="auto">
              <a:xfrm>
                <a:off x="5408" y="752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5" name="Rectangle 13"/>
              <p:cNvSpPr>
                <a:spLocks noChangeArrowheads="1"/>
              </p:cNvSpPr>
              <p:nvPr/>
            </p:nvSpPr>
            <p:spPr bwMode="auto">
              <a:xfrm>
                <a:off x="5554" y="900"/>
                <a:ext cx="83" cy="83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6" name="Rectangle 14"/>
              <p:cNvSpPr>
                <a:spLocks noChangeArrowheads="1"/>
              </p:cNvSpPr>
              <p:nvPr/>
            </p:nvSpPr>
            <p:spPr bwMode="auto">
              <a:xfrm>
                <a:off x="5617" y="1110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5554" y="1320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5387" y="1468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59" name="Rectangle 17"/>
              <p:cNvSpPr>
                <a:spLocks noChangeArrowheads="1"/>
              </p:cNvSpPr>
              <p:nvPr/>
            </p:nvSpPr>
            <p:spPr bwMode="auto">
              <a:xfrm>
                <a:off x="4948" y="731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4780" y="921"/>
                <a:ext cx="84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4760" y="1299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62" name="Rectangle 20"/>
              <p:cNvSpPr>
                <a:spLocks noChangeArrowheads="1"/>
              </p:cNvSpPr>
              <p:nvPr/>
            </p:nvSpPr>
            <p:spPr bwMode="auto">
              <a:xfrm>
                <a:off x="4739" y="1110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63" name="Rectangle 21"/>
              <p:cNvSpPr>
                <a:spLocks noChangeArrowheads="1"/>
              </p:cNvSpPr>
              <p:nvPr/>
            </p:nvSpPr>
            <p:spPr bwMode="auto">
              <a:xfrm>
                <a:off x="4948" y="1447"/>
                <a:ext cx="83" cy="83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4" name="Rectangle 22"/>
              <p:cNvSpPr>
                <a:spLocks noChangeArrowheads="1"/>
              </p:cNvSpPr>
              <p:nvPr/>
            </p:nvSpPr>
            <p:spPr bwMode="auto">
              <a:xfrm>
                <a:off x="5184" y="1536"/>
                <a:ext cx="83" cy="85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6</a:t>
                </a:r>
              </a:p>
            </p:txBody>
          </p:sp>
        </p:grp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816" y="2496"/>
              <a:ext cx="1296" cy="4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24"/>
          <p:cNvGrpSpPr>
            <a:grpSpLocks/>
          </p:cNvGrpSpPr>
          <p:nvPr/>
        </p:nvGrpSpPr>
        <p:grpSpPr bwMode="auto">
          <a:xfrm>
            <a:off x="7085015" y="5048722"/>
            <a:ext cx="1385455" cy="1448431"/>
            <a:chOff x="2880" y="2064"/>
            <a:chExt cx="1056" cy="1104"/>
          </a:xfrm>
        </p:grpSpPr>
        <p:sp>
          <p:nvSpPr>
            <p:cNvPr id="66" name="Line 25"/>
            <p:cNvSpPr>
              <a:spLocks noChangeShapeType="1"/>
            </p:cNvSpPr>
            <p:nvPr/>
          </p:nvSpPr>
          <p:spPr bwMode="auto">
            <a:xfrm>
              <a:off x="3467" y="2233"/>
              <a:ext cx="0" cy="39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26"/>
            <p:cNvSpPr>
              <a:spLocks noChangeArrowheads="1"/>
            </p:cNvSpPr>
            <p:nvPr/>
          </p:nvSpPr>
          <p:spPr bwMode="auto">
            <a:xfrm>
              <a:off x="2880" y="2064"/>
              <a:ext cx="1056" cy="11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8741825" y="4957697"/>
            <a:ext cx="251901" cy="1700331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rgbClr val="477618"/>
              </a:gs>
              <a:gs pos="100000">
                <a:srgbClr val="99FF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" name="Oval 28"/>
          <p:cNvSpPr>
            <a:spLocks noChangeArrowheads="1"/>
          </p:cNvSpPr>
          <p:nvPr/>
        </p:nvSpPr>
        <p:spPr bwMode="auto">
          <a:xfrm>
            <a:off x="8736439" y="6553200"/>
            <a:ext cx="261085" cy="110206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0" name="Oval 29"/>
          <p:cNvSpPr>
            <a:spLocks noChangeArrowheads="1"/>
          </p:cNvSpPr>
          <p:nvPr/>
        </p:nvSpPr>
        <p:spPr bwMode="auto">
          <a:xfrm>
            <a:off x="8742238" y="4903250"/>
            <a:ext cx="255836" cy="125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71" name="Group 30"/>
          <p:cNvGrpSpPr>
            <a:grpSpLocks/>
          </p:cNvGrpSpPr>
          <p:nvPr/>
        </p:nvGrpSpPr>
        <p:grpSpPr bwMode="auto">
          <a:xfrm>
            <a:off x="8730843" y="4902462"/>
            <a:ext cx="283388" cy="1779050"/>
            <a:chOff x="5112" y="1104"/>
            <a:chExt cx="289" cy="1356"/>
          </a:xfrm>
        </p:grpSpPr>
        <p:grpSp>
          <p:nvGrpSpPr>
            <p:cNvPr id="72" name="Group 31"/>
            <p:cNvGrpSpPr>
              <a:grpSpLocks/>
            </p:cNvGrpSpPr>
            <p:nvPr/>
          </p:nvGrpSpPr>
          <p:grpSpPr bwMode="auto">
            <a:xfrm>
              <a:off x="5112" y="1152"/>
              <a:ext cx="289" cy="1308"/>
              <a:chOff x="4839" y="2016"/>
              <a:chExt cx="199" cy="1306"/>
            </a:xfrm>
          </p:grpSpPr>
          <p:sp>
            <p:nvSpPr>
              <p:cNvPr id="74" name="Rectangle 32"/>
              <p:cNvSpPr>
                <a:spLocks noChangeArrowheads="1"/>
              </p:cNvSpPr>
              <p:nvPr/>
            </p:nvSpPr>
            <p:spPr bwMode="auto">
              <a:xfrm>
                <a:off x="4848" y="2016"/>
                <a:ext cx="180" cy="1248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5" name="Oval 33"/>
              <p:cNvSpPr>
                <a:spLocks noChangeArrowheads="1"/>
              </p:cNvSpPr>
              <p:nvPr/>
            </p:nvSpPr>
            <p:spPr bwMode="auto">
              <a:xfrm>
                <a:off x="4839" y="3238"/>
                <a:ext cx="199" cy="8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>
              <a:off x="5136" y="1104"/>
              <a:ext cx="240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76" name="bell100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55" y="5564987"/>
            <a:ext cx="496152" cy="4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4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4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6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2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8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>
                <p:cTn id="1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47" grpId="0" animBg="1"/>
      <p:bldP spid="4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2400" y="56049"/>
            <a:ext cx="8839200" cy="35813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Oxy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(-3;2);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(6;1),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(0;4).</a:t>
            </a:r>
          </a:p>
          <a:p>
            <a:pPr marL="514350" indent="-514350" algn="just">
              <a:buAutoNum type="alphaLcParenR"/>
            </a:pP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ABDC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OAE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A’B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2509" y="3953089"/>
                <a:ext cx="2840180" cy="63703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</a:rPr>
                      <m:t>Đ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: 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9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;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3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9" y="3953089"/>
                <a:ext cx="2840180" cy="637038"/>
              </a:xfrm>
              <a:prstGeom prst="rect">
                <a:avLst/>
              </a:prstGeom>
              <a:blipFill rotWithShape="1">
                <a:blip r:embed="rId7"/>
                <a:stretch>
                  <a:fillRect l="-5365" t="-7619" b="-2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3910" y="5334000"/>
                <a:ext cx="4168034" cy="63703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0" y="5334000"/>
                <a:ext cx="4168034" cy="637038"/>
              </a:xfrm>
              <a:prstGeom prst="rect">
                <a:avLst/>
              </a:prstGeom>
              <a:blipFill rotWithShape="1">
                <a:blip r:embed="rId8"/>
                <a:stretch>
                  <a:fillRect l="-3655" t="-7619" b="-2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9588" y="4655397"/>
                <a:ext cx="2843101" cy="63703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ĐS: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(21;1)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8" y="4655397"/>
                <a:ext cx="2843101" cy="637038"/>
              </a:xfrm>
              <a:prstGeom prst="rect">
                <a:avLst/>
              </a:prstGeom>
              <a:blipFill rotWithShape="1">
                <a:blip r:embed="rId9"/>
                <a:stretch>
                  <a:fillRect l="-5579" t="-9615" r="-429" b="-2596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130" y="6019800"/>
                <a:ext cx="2843102" cy="63703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𝑡𝑟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ù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𝑛𝑔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0" y="6019800"/>
                <a:ext cx="2843102" cy="637038"/>
              </a:xfrm>
              <a:prstGeom prst="rect">
                <a:avLst/>
              </a:prstGeom>
              <a:blipFill rotWithShape="1">
                <a:blip r:embed="rId10"/>
                <a:stretch>
                  <a:fillRect l="-5579" t="-8654" b="-2692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21" y="3879560"/>
            <a:ext cx="291638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 descr="C:\Users\Administrator\Desktop\Xác suất\Ky-nang-lam-viec-nho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66" y="5758719"/>
            <a:ext cx="1602619" cy="9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47"/>
          <p:cNvSpPr>
            <a:spLocks noChangeArrowheads="1"/>
          </p:cNvSpPr>
          <p:nvPr/>
        </p:nvSpPr>
        <p:spPr bwMode="auto">
          <a:xfrm>
            <a:off x="4477466" y="4573851"/>
            <a:ext cx="377851" cy="1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4736705" y="4590245"/>
            <a:ext cx="312274" cy="156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4553666" y="4864363"/>
            <a:ext cx="377851" cy="1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6" name="bell100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54" y="4535988"/>
            <a:ext cx="312274" cy="31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8"/>
          <p:cNvGrpSpPr>
            <a:grpSpLocks/>
          </p:cNvGrpSpPr>
          <p:nvPr/>
        </p:nvGrpSpPr>
        <p:grpSpPr bwMode="auto">
          <a:xfrm>
            <a:off x="3944662" y="4019510"/>
            <a:ext cx="2379938" cy="1577005"/>
            <a:chOff x="298" y="1726"/>
            <a:chExt cx="1814" cy="1202"/>
          </a:xfrm>
        </p:grpSpPr>
        <p:grpSp>
          <p:nvGrpSpPr>
            <p:cNvPr id="78" name="Group 9"/>
            <p:cNvGrpSpPr>
              <a:grpSpLocks/>
            </p:cNvGrpSpPr>
            <p:nvPr/>
          </p:nvGrpSpPr>
          <p:grpSpPr bwMode="auto">
            <a:xfrm>
              <a:off x="298" y="1726"/>
              <a:ext cx="1085" cy="1053"/>
              <a:chOff x="4685" y="622"/>
              <a:chExt cx="1085" cy="1053"/>
            </a:xfrm>
          </p:grpSpPr>
          <p:sp>
            <p:nvSpPr>
              <p:cNvPr id="80" name="Oval 10"/>
              <p:cNvSpPr>
                <a:spLocks noChangeArrowheads="1"/>
              </p:cNvSpPr>
              <p:nvPr/>
            </p:nvSpPr>
            <p:spPr bwMode="auto">
              <a:xfrm>
                <a:off x="4685" y="622"/>
                <a:ext cx="1085" cy="1053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1" name="Rectangle 11"/>
              <p:cNvSpPr>
                <a:spLocks noChangeArrowheads="1"/>
              </p:cNvSpPr>
              <p:nvPr/>
            </p:nvSpPr>
            <p:spPr bwMode="auto">
              <a:xfrm>
                <a:off x="5198" y="689"/>
                <a:ext cx="84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82" name="Rectangle 12"/>
              <p:cNvSpPr>
                <a:spLocks noChangeArrowheads="1"/>
              </p:cNvSpPr>
              <p:nvPr/>
            </p:nvSpPr>
            <p:spPr bwMode="auto">
              <a:xfrm>
                <a:off x="5408" y="752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3" name="Rectangle 13"/>
              <p:cNvSpPr>
                <a:spLocks noChangeArrowheads="1"/>
              </p:cNvSpPr>
              <p:nvPr/>
            </p:nvSpPr>
            <p:spPr bwMode="auto">
              <a:xfrm>
                <a:off x="5554" y="900"/>
                <a:ext cx="83" cy="83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4" name="Rectangle 14"/>
              <p:cNvSpPr>
                <a:spLocks noChangeArrowheads="1"/>
              </p:cNvSpPr>
              <p:nvPr/>
            </p:nvSpPr>
            <p:spPr bwMode="auto">
              <a:xfrm>
                <a:off x="5617" y="1110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85" name="Rectangle 15"/>
              <p:cNvSpPr>
                <a:spLocks noChangeArrowheads="1"/>
              </p:cNvSpPr>
              <p:nvPr/>
            </p:nvSpPr>
            <p:spPr bwMode="auto">
              <a:xfrm>
                <a:off x="5554" y="1320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86" name="Rectangle 16"/>
              <p:cNvSpPr>
                <a:spLocks noChangeArrowheads="1"/>
              </p:cNvSpPr>
              <p:nvPr/>
            </p:nvSpPr>
            <p:spPr bwMode="auto">
              <a:xfrm>
                <a:off x="5387" y="1468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87" name="Rectangle 17"/>
              <p:cNvSpPr>
                <a:spLocks noChangeArrowheads="1"/>
              </p:cNvSpPr>
              <p:nvPr/>
            </p:nvSpPr>
            <p:spPr bwMode="auto">
              <a:xfrm>
                <a:off x="4948" y="731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88" name="Rectangle 18"/>
              <p:cNvSpPr>
                <a:spLocks noChangeArrowheads="1"/>
              </p:cNvSpPr>
              <p:nvPr/>
            </p:nvSpPr>
            <p:spPr bwMode="auto">
              <a:xfrm>
                <a:off x="4780" y="921"/>
                <a:ext cx="84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89" name="Rectangle 19"/>
              <p:cNvSpPr>
                <a:spLocks noChangeArrowheads="1"/>
              </p:cNvSpPr>
              <p:nvPr/>
            </p:nvSpPr>
            <p:spPr bwMode="auto">
              <a:xfrm>
                <a:off x="4760" y="1299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90" name="Rectangle 20"/>
              <p:cNvSpPr>
                <a:spLocks noChangeArrowheads="1"/>
              </p:cNvSpPr>
              <p:nvPr/>
            </p:nvSpPr>
            <p:spPr bwMode="auto">
              <a:xfrm>
                <a:off x="4739" y="1110"/>
                <a:ext cx="83" cy="84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91" name="Rectangle 21"/>
              <p:cNvSpPr>
                <a:spLocks noChangeArrowheads="1"/>
              </p:cNvSpPr>
              <p:nvPr/>
            </p:nvSpPr>
            <p:spPr bwMode="auto">
              <a:xfrm>
                <a:off x="4948" y="1447"/>
                <a:ext cx="83" cy="83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92" name="Rectangle 22"/>
              <p:cNvSpPr>
                <a:spLocks noChangeArrowheads="1"/>
              </p:cNvSpPr>
              <p:nvPr/>
            </p:nvSpPr>
            <p:spPr bwMode="auto">
              <a:xfrm>
                <a:off x="5184" y="1536"/>
                <a:ext cx="83" cy="85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DB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6</a:t>
                </a:r>
              </a:p>
            </p:txBody>
          </p:sp>
        </p:grp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>
              <a:off x="816" y="2496"/>
              <a:ext cx="1296" cy="4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24"/>
          <p:cNvGrpSpPr>
            <a:grpSpLocks/>
          </p:cNvGrpSpPr>
          <p:nvPr/>
        </p:nvGrpSpPr>
        <p:grpSpPr bwMode="auto">
          <a:xfrm>
            <a:off x="3980594" y="4006010"/>
            <a:ext cx="1385455" cy="1448431"/>
            <a:chOff x="2880" y="2064"/>
            <a:chExt cx="1056" cy="1104"/>
          </a:xfrm>
        </p:grpSpPr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3467" y="2233"/>
              <a:ext cx="0" cy="39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26"/>
            <p:cNvSpPr>
              <a:spLocks noChangeArrowheads="1"/>
            </p:cNvSpPr>
            <p:nvPr/>
          </p:nvSpPr>
          <p:spPr bwMode="auto">
            <a:xfrm>
              <a:off x="2880" y="2064"/>
              <a:ext cx="1056" cy="11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96" name="Rectangle 27"/>
          <p:cNvSpPr>
            <a:spLocks noChangeArrowheads="1"/>
          </p:cNvSpPr>
          <p:nvPr/>
        </p:nvSpPr>
        <p:spPr bwMode="auto">
          <a:xfrm>
            <a:off x="5637404" y="3914985"/>
            <a:ext cx="251901" cy="1700331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50000">
                <a:srgbClr val="477618"/>
              </a:gs>
              <a:gs pos="100000">
                <a:srgbClr val="99FF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7" name="Oval 28"/>
          <p:cNvSpPr>
            <a:spLocks noChangeArrowheads="1"/>
          </p:cNvSpPr>
          <p:nvPr/>
        </p:nvSpPr>
        <p:spPr bwMode="auto">
          <a:xfrm>
            <a:off x="5632018" y="5510488"/>
            <a:ext cx="261085" cy="110206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8" name="Oval 29"/>
          <p:cNvSpPr>
            <a:spLocks noChangeArrowheads="1"/>
          </p:cNvSpPr>
          <p:nvPr/>
        </p:nvSpPr>
        <p:spPr bwMode="auto">
          <a:xfrm>
            <a:off x="5637817" y="3860538"/>
            <a:ext cx="255836" cy="125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99" name="Group 30"/>
          <p:cNvGrpSpPr>
            <a:grpSpLocks/>
          </p:cNvGrpSpPr>
          <p:nvPr/>
        </p:nvGrpSpPr>
        <p:grpSpPr bwMode="auto">
          <a:xfrm>
            <a:off x="5626422" y="3859750"/>
            <a:ext cx="283388" cy="1779050"/>
            <a:chOff x="5112" y="1104"/>
            <a:chExt cx="289" cy="1356"/>
          </a:xfrm>
        </p:grpSpPr>
        <p:grpSp>
          <p:nvGrpSpPr>
            <p:cNvPr id="100" name="Group 31"/>
            <p:cNvGrpSpPr>
              <a:grpSpLocks/>
            </p:cNvGrpSpPr>
            <p:nvPr/>
          </p:nvGrpSpPr>
          <p:grpSpPr bwMode="auto">
            <a:xfrm>
              <a:off x="5112" y="1152"/>
              <a:ext cx="289" cy="1308"/>
              <a:chOff x="4839" y="2016"/>
              <a:chExt cx="199" cy="1306"/>
            </a:xfrm>
          </p:grpSpPr>
          <p:sp>
            <p:nvSpPr>
              <p:cNvPr id="102" name="Rectangle 32"/>
              <p:cNvSpPr>
                <a:spLocks noChangeArrowheads="1"/>
              </p:cNvSpPr>
              <p:nvPr/>
            </p:nvSpPr>
            <p:spPr bwMode="auto">
              <a:xfrm>
                <a:off x="4848" y="2016"/>
                <a:ext cx="180" cy="1248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50000">
                    <a:srgbClr val="760000"/>
                  </a:gs>
                  <a:gs pos="100000">
                    <a:srgbClr val="FF0000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" name="Oval 33"/>
              <p:cNvSpPr>
                <a:spLocks noChangeArrowheads="1"/>
              </p:cNvSpPr>
              <p:nvPr/>
            </p:nvSpPr>
            <p:spPr bwMode="auto">
              <a:xfrm>
                <a:off x="4839" y="3238"/>
                <a:ext cx="199" cy="8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01" name="Oval 34"/>
            <p:cNvSpPr>
              <a:spLocks noChangeArrowheads="1"/>
            </p:cNvSpPr>
            <p:nvPr/>
          </p:nvSpPr>
          <p:spPr bwMode="auto">
            <a:xfrm>
              <a:off x="5136" y="1104"/>
              <a:ext cx="240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04" name="bell100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34" y="4522275"/>
            <a:ext cx="496152" cy="4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5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6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6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8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6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75" grpId="0" animBg="1"/>
      <p:bldP spid="7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541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LUYỆN TẬP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CÁC ĐỊNH NGHĨA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TỔNG VÀ HIỆU CỦA 2 VECTO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TÍCH CỦA VECTO VỚI MỘT SỐ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HỆ TRỤC TỌA ĐỘ</a:t>
            </a:r>
          </a:p>
        </p:txBody>
      </p:sp>
    </p:spTree>
    <p:extLst>
      <p:ext uri="{BB962C8B-B14F-4D97-AF65-F5344CB8AC3E}">
        <p14:creationId xmlns:p14="http://schemas.microsoft.com/office/powerpoint/2010/main" val="8913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7">
        <p:split orient="vert"/>
      </p:transition>
    </mc:Choice>
    <mc:Fallback xmlns="">
      <p:transition spd="slow" advTm="89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  <p:extLst>
    <p:ext uri="{E180D4A7-C9FB-4DFB-919C-405C955672EB}">
      <p14:showEvtLst xmlns:p14="http://schemas.microsoft.com/office/powerpoint/2010/main">
        <p14:playEvt time="0" objId="13"/>
        <p14:stopEvt time="8917" objId="1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541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TÒI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17">
        <p:split orient="vert"/>
      </p:transition>
    </mc:Choice>
    <mc:Fallback xmlns="">
      <p:transition spd="slow" advTm="89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  <p:extLst>
    <p:ext uri="{E180D4A7-C9FB-4DFB-919C-405C955672EB}">
      <p14:showEvtLst xmlns:p14="http://schemas.microsoft.com/office/powerpoint/2010/main">
        <p14:playEvt time="0" objId="13"/>
        <p14:stopEvt time="8917" objId="1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2400" y="152401"/>
            <a:ext cx="8832653" cy="26669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5706184"/>
                <a:ext cx="2094076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706184"/>
                <a:ext cx="2094076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7580" b="-133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422" y="3877384"/>
                <a:ext cx="2081854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2" y="3877384"/>
                <a:ext cx="2081854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7625" b="-1811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649" y="4795414"/>
                <a:ext cx="2073627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9" y="4795414"/>
                <a:ext cx="2073627" cy="770816"/>
              </a:xfrm>
              <a:prstGeom prst="rect">
                <a:avLst/>
              </a:prstGeom>
              <a:blipFill rotWithShape="1">
                <a:blip r:embed="rId8"/>
                <a:stretch>
                  <a:fillRect l="-7647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20" y="2971800"/>
                <a:ext cx="2076023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pPr lvl="0">
                  <a:defRPr/>
                </a:pPr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0" y="2971800"/>
                <a:ext cx="2076023" cy="770816"/>
              </a:xfrm>
              <a:prstGeom prst="rect">
                <a:avLst/>
              </a:prstGeom>
              <a:blipFill rotWithShape="1">
                <a:blip r:embed="rId9"/>
                <a:stretch>
                  <a:fillRect l="-7647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349378" y="5763843"/>
            <a:ext cx="810565" cy="643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371600" y="4831700"/>
            <a:ext cx="744219" cy="640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49" y="3035755"/>
            <a:ext cx="723294" cy="642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43" y="3920278"/>
            <a:ext cx="731585" cy="6429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971799"/>
            <a:ext cx="4032053" cy="350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33" y="2971801"/>
            <a:ext cx="273286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63" name="Picture 15" descr="Khung cau 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3048000"/>
            <a:ext cx="97202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9276" y="36565"/>
            <a:ext cx="6175374" cy="7756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  <a:softEdge rad="6350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TÌM HIỂU NHÀ TOÁN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549275" y="917558"/>
            <a:ext cx="990599" cy="1738698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6424" y="938195"/>
            <a:ext cx="990600" cy="173951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399" y="938195"/>
            <a:ext cx="990602" cy="1738699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7550" y="938195"/>
            <a:ext cx="990601" cy="173951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4050" y="938195"/>
            <a:ext cx="990600" cy="173951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rgbClr val="FFFFFF"/>
                </a:solidFill>
              </a:rPr>
              <a:t>C</a:t>
            </a:r>
          </a:p>
        </p:txBody>
      </p:sp>
      <p:pic>
        <p:nvPicPr>
          <p:cNvPr id="22551" name="Picture 29" descr="Picture1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714625"/>
            <a:ext cx="9050337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2771775" y="42211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</a:rPr>
              <a:t>Sơ lược về nhà toán học?</a:t>
            </a:r>
          </a:p>
        </p:txBody>
      </p:sp>
      <p:pic>
        <p:nvPicPr>
          <p:cNvPr id="22564" name="Picture 37" descr="René Descartes cha đẻ hình học giải tí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0"/>
            <a:ext cx="20716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611188" y="3799344"/>
            <a:ext cx="7921625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(1596- 1650)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8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6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50" autoRev="1" fill="remove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750" autoRev="1" fill="remove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750" autoRev="1" fill="remove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50" autoRev="1" fill="remove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/>
      <p:bldP spid="19495" grpId="0" animBg="1"/>
      <p:bldP spid="1949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</a:t>
            </a:r>
            <a:endParaRPr lang="en-US" sz="1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253"/>
            <a:ext cx="9144000" cy="4699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6400" y="6172199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SỨC KHỎE THẦY CÔ VÀ CÁC EM !</a:t>
            </a:r>
          </a:p>
        </p:txBody>
      </p:sp>
    </p:spTree>
    <p:extLst>
      <p:ext uri="{BB962C8B-B14F-4D97-AF65-F5344CB8AC3E}">
        <p14:creationId xmlns:p14="http://schemas.microsoft.com/office/powerpoint/2010/main" val="7863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Tm="8917">
        <p:cover/>
        <p:sndAc>
          <p:stSnd>
            <p:snd r:embed="rId3" name="applause.wav"/>
          </p:stSnd>
        </p:sndAc>
      </p:transition>
    </mc:Choice>
    <mc:Fallback xmlns="">
      <p:transition spd="slow" advTm="8917">
        <p:cover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33333E-6 -2.89017E-6 L -0.89583 0.00185 " pathEditMode="relative" rAng="0" ptsTypes="AA">
                                      <p:cBhvr>
                                        <p:cTn id="9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nimBg="1"/>
      <p:bldP spid="4" grpId="0"/>
    </p:bldLst>
  </p:timing>
  <p:extLst>
    <p:ext uri="{E180D4A7-C9FB-4DFB-919C-405C955672EB}">
      <p14:showEvtLst xmlns:p14="http://schemas.microsoft.com/office/powerpoint/2010/main">
        <p14:playEvt time="0" objId="13"/>
        <p14:stopEvt time="8917" objId="1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9005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1. CÁC ĐỊNH NGHĨA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5" y="762000"/>
            <a:ext cx="8624395" cy="58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 !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699321" y="2148946"/>
            <a:ext cx="790888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1</a:t>
            </a:r>
          </a:p>
          <a:p>
            <a:pPr algn="just"/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Vectơ có điểm đầu là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, điểm cuối là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B 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được kí hiệu là:</a:t>
            </a:r>
          </a:p>
          <a:p>
            <a:pPr algn="just"/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8108" y="3898423"/>
                <a:ext cx="368655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𝐴𝐵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8" y="3898423"/>
                <a:ext cx="3686550" cy="770816"/>
              </a:xfrm>
              <a:prstGeom prst="rect">
                <a:avLst/>
              </a:prstGeom>
              <a:blipFill rotWithShape="1">
                <a:blip r:embed="rId5"/>
                <a:stretch>
                  <a:fillRect l="-4305" b="-174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98503" y="3902612"/>
                <a:ext cx="368655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𝐵𝐴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.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503" y="3902612"/>
                <a:ext cx="3686550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4132" b="-1732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108" y="4787595"/>
                <a:ext cx="368655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8" y="4787595"/>
                <a:ext cx="3686550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4305" b="-1496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298503" y="4791784"/>
            <a:ext cx="368655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200400" y="4011940"/>
            <a:ext cx="665016" cy="531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200400" y="4908507"/>
            <a:ext cx="604459" cy="528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920491"/>
            <a:ext cx="604615" cy="531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31803"/>
            <a:ext cx="604615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228600" y="1447800"/>
                <a:ext cx="8706945" cy="2305743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Câu 2</a:t>
                </a:r>
              </a:p>
              <a:p>
                <a:pPr algn="just"/>
                <a:r>
                  <a:rPr lang="en-US" sz="3200" dirty="0">
                    <a:solidFill>
                      <a:schemeClr val="tx1"/>
                    </a:solidFill>
                  </a:rPr>
                  <a:t>Cho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lục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giác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đều</a:t>
                </a:r>
                <a:r>
                  <a:rPr lang="en-US" sz="3200" dirty="0">
                    <a:solidFill>
                      <a:schemeClr val="tx1"/>
                    </a:solidFill>
                  </a:rPr>
                  <a:t> ABCDEF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tâm</a:t>
                </a:r>
                <a:r>
                  <a:rPr lang="en-US" sz="3200" dirty="0">
                    <a:solidFill>
                      <a:schemeClr val="tx1"/>
                    </a:solidFill>
                  </a:rPr>
                  <a:t> O .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vectơ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khác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vectơ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cùng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đầu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cuối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đỉnh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lục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giác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:</a:t>
                </a:r>
                <a:r>
                  <a:rPr lang="vi-VN" sz="32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	</a:t>
                </a:r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706945" cy="2305743"/>
              </a:xfrm>
              <a:prstGeom prst="snip2DiagRect">
                <a:avLst/>
              </a:prstGeom>
              <a:blipFill rotWithShape="1">
                <a:blip r:embed="rId5"/>
                <a:stretch>
                  <a:fillRect b="-449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8108" y="4267200"/>
                <a:ext cx="368655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6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8" y="4267200"/>
                <a:ext cx="3686550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4305" b="-14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98503" y="4271389"/>
                <a:ext cx="368655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.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503" y="4271389"/>
                <a:ext cx="3686550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4132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8108" y="5156372"/>
                <a:ext cx="368655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8" y="5156372"/>
                <a:ext cx="3686550" cy="770816"/>
              </a:xfrm>
              <a:prstGeom prst="rect">
                <a:avLst/>
              </a:prstGeom>
              <a:blipFill rotWithShape="1">
                <a:blip r:embed="rId8"/>
                <a:stretch>
                  <a:fillRect l="-4305" b="-14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298503" y="5160561"/>
            <a:ext cx="368655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200400" y="4380717"/>
            <a:ext cx="665016" cy="531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200400" y="5277284"/>
            <a:ext cx="604459" cy="528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289268"/>
            <a:ext cx="604615" cy="5313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00580"/>
            <a:ext cx="604615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90054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2. TỔNG VÀ HIỆU CỦA HAI VECTO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77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 !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699321" y="2148946"/>
            <a:ext cx="790888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Khẳng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"/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8108" y="4817012"/>
                <a:ext cx="4065292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𝐴𝐵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𝐵𝐶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𝐴𝐶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8" y="4817012"/>
                <a:ext cx="4065292" cy="770816"/>
              </a:xfrm>
              <a:prstGeom prst="rect">
                <a:avLst/>
              </a:prstGeom>
              <a:blipFill rotWithShape="1">
                <a:blip r:embed="rId5"/>
                <a:stretch>
                  <a:fillRect l="-3898" b="-1732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76800" y="3902612"/>
                <a:ext cx="4108253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902612"/>
                <a:ext cx="4108253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3709" b="-1732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108" y="3953584"/>
                <a:ext cx="4065292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𝐶𝐴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8" y="3953584"/>
                <a:ext cx="4065292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3898" b="-174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76800" y="4791784"/>
                <a:ext cx="4108253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791784"/>
                <a:ext cx="4108253" cy="770816"/>
              </a:xfrm>
              <a:prstGeom prst="rect">
                <a:avLst/>
              </a:prstGeom>
              <a:blipFill rotWithShape="1">
                <a:blip r:embed="rId8"/>
                <a:stretch>
                  <a:fillRect l="-3709" b="-1732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632150" y="4940621"/>
            <a:ext cx="665016" cy="531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632150" y="4094073"/>
            <a:ext cx="604459" cy="528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920491"/>
            <a:ext cx="604615" cy="531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31803"/>
            <a:ext cx="604615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 !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228600" y="1371600"/>
            <a:ext cx="8706945" cy="144780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Câu 2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</a:rPr>
              <a:t>Gọi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tâm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hành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ABCD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Đẳng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dưới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sai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8592" y="4867984"/>
                <a:ext cx="5946960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92" y="4867984"/>
                <a:ext cx="5946960" cy="770816"/>
              </a:xfrm>
              <a:prstGeom prst="rect">
                <a:avLst/>
              </a:prstGeom>
              <a:blipFill rotWithShape="1">
                <a:blip r:embed="rId5"/>
                <a:stretch>
                  <a:fillRect l="-2667" b="-174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25034" y="3048000"/>
                <a:ext cx="5933615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𝑂𝐵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𝐶𝐷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34" y="3048000"/>
                <a:ext cx="5933615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2672" b="-182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25035" y="3949395"/>
                <a:ext cx="5933614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𝐴𝐷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35" y="3949395"/>
                <a:ext cx="5933614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2672" b="-174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25543" y="5782384"/>
                <a:ext cx="5933201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𝑂𝐵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𝑂𝐶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𝑂𝐷</m:t>
                        </m:r>
                      </m:e>
                    </m:acc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43" y="5782384"/>
                <a:ext cx="5933201" cy="770816"/>
              </a:xfrm>
              <a:prstGeom prst="rect">
                <a:avLst/>
              </a:prstGeom>
              <a:blipFill rotWithShape="1">
                <a:blip r:embed="rId8"/>
                <a:stretch>
                  <a:fillRect l="-2672" b="-1587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934200" y="5147823"/>
            <a:ext cx="454215" cy="363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985158" y="4166133"/>
            <a:ext cx="412854" cy="361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7" y="5995302"/>
            <a:ext cx="412960" cy="362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7" y="3261402"/>
            <a:ext cx="412960" cy="3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49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HƠN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278108" y="1447801"/>
                <a:ext cx="8706945" cy="1676400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3</a:t>
                </a:r>
              </a:p>
              <a:p>
                <a:pPr algn="just"/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3, 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4.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8" y="1447801"/>
                <a:ext cx="8706945" cy="1676400"/>
              </a:xfrm>
              <a:prstGeom prst="snip2DiagRect">
                <a:avLst/>
              </a:prstGeom>
              <a:blipFill rotWithShape="1">
                <a:blip r:embed="rId5"/>
                <a:stretch>
                  <a:fillRect l="-210" t="-3636" r="-140" b="-981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50108" y="3953584"/>
                <a:ext cx="4065292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5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08" y="3953584"/>
                <a:ext cx="4065292" cy="770816"/>
              </a:xfrm>
              <a:prstGeom prst="rect">
                <a:avLst/>
              </a:prstGeom>
              <a:blipFill rotWithShape="1">
                <a:blip r:embed="rId6"/>
                <a:stretch>
                  <a:fillRect l="-3898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9782" y="4953000"/>
                <a:ext cx="4108253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</a:t>
                </a:r>
                <a:r>
                  <a:rPr lang="vi-VN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9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2" y="4953000"/>
                <a:ext cx="4108253" cy="770816"/>
              </a:xfrm>
              <a:prstGeom prst="rect">
                <a:avLst/>
              </a:prstGeom>
              <a:blipFill rotWithShape="1">
                <a:blip r:embed="rId7"/>
                <a:stretch>
                  <a:fillRect l="-3709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108" y="3953584"/>
                <a:ext cx="4065292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8" y="3953584"/>
                <a:ext cx="4065292" cy="770816"/>
              </a:xfrm>
              <a:prstGeom prst="rect">
                <a:avLst/>
              </a:prstGeom>
              <a:blipFill rotWithShape="1">
                <a:blip r:embed="rId8"/>
                <a:stretch>
                  <a:fillRect l="-3898" b="-13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35235" y="4918365"/>
                <a:ext cx="4108253" cy="770816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35" y="4918365"/>
                <a:ext cx="4108253" cy="770816"/>
              </a:xfrm>
              <a:prstGeom prst="rect">
                <a:avLst/>
              </a:prstGeom>
              <a:blipFill rotWithShape="1">
                <a:blip r:embed="rId9"/>
                <a:stretch>
                  <a:fillRect l="-3709" b="-14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204150" y="4077193"/>
            <a:ext cx="665016" cy="531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632150" y="4094073"/>
            <a:ext cx="604459" cy="528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235" y="5047072"/>
            <a:ext cx="604615" cy="531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56" y="5072744"/>
            <a:ext cx="604615" cy="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1103</Words>
  <Application>Microsoft Office PowerPoint</Application>
  <PresentationFormat>On-screen Show (4:3)</PresentationFormat>
  <Paragraphs>153</Paragraphs>
  <Slides>23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Office Theme</vt:lpstr>
      <vt:lpstr>PowerPoint Presentation</vt:lpstr>
      <vt:lpstr>HOẠT ĐỘNG LUYỆN TẬP  1. CÁC ĐỊNH NGHĨA 2. TỔNG VÀ HIỆU CỦA 2 VECTO 3. TÍCH CỦA VECTO VỚI MỘT SỐ 4. HỆ TRỤC TỌA ĐỘ</vt:lpstr>
      <vt:lpstr>PHẦN 1. CÁC ĐỊNH NGHĨA</vt:lpstr>
      <vt:lpstr>AI NHANH HƠN !</vt:lpstr>
      <vt:lpstr>AI NHANH HƠN !</vt:lpstr>
      <vt:lpstr>PHẦN 2. TỔNG VÀ HIỆU CỦA HAI VECTO</vt:lpstr>
      <vt:lpstr>AI NHANH HƠN !</vt:lpstr>
      <vt:lpstr>AI NHANH HƠN !</vt:lpstr>
      <vt:lpstr>AI NHANH HƠN !</vt:lpstr>
      <vt:lpstr>PHẦN 3. TÍCH CỦA VECTO VỚI MỘT SỐ</vt:lpstr>
      <vt:lpstr>AI NHANH HƠN !</vt:lpstr>
      <vt:lpstr>AI NHANH HƠN!</vt:lpstr>
      <vt:lpstr>PHẦN 4. HỆ TRỤC TỌA ĐỘ</vt:lpstr>
      <vt:lpstr>AI NHANH HƠN !</vt:lpstr>
      <vt:lpstr>AI NHANH HƠN !</vt:lpstr>
      <vt:lpstr>AI NHANH HƠN !</vt:lpstr>
      <vt:lpstr>HOẠT ĐỘNG VẬN DỤNG</vt:lpstr>
      <vt:lpstr>PowerPoint Presentation</vt:lpstr>
      <vt:lpstr>PowerPoint Presentation</vt:lpstr>
      <vt:lpstr>HOẠT ĐỘNG TÌM TÒI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HỌC 10</dc:title>
  <dc:creator>User</dc:creator>
  <cp:lastModifiedBy>Suong</cp:lastModifiedBy>
  <cp:revision>131</cp:revision>
  <dcterms:created xsi:type="dcterms:W3CDTF">2018-11-16T13:16:29Z</dcterms:created>
  <dcterms:modified xsi:type="dcterms:W3CDTF">2020-11-13T17:20:54Z</dcterms:modified>
</cp:coreProperties>
</file>