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  <p:sldId id="273" r:id="rId16"/>
    <p:sldId id="274" r:id="rId17"/>
    <p:sldId id="275" r:id="rId18"/>
    <p:sldId id="278" r:id="rId19"/>
    <p:sldId id="277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5042-1628-4BAC-93D0-D592083F61F2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0477A-6E55-4A53-B408-87BC602C6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0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477A-6E55-4A53-B408-87BC602C6C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73018-0499-4C1A-B29B-4DB574C19C4F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0B87-4E05-4965-B208-354819266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735013"/>
            <a:ext cx="8713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ĐƯỜNG THẲNG VÀ MẶT PHẲNG TRONG KHÔNG GIAN. QUAN HỆ SONG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SONG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5" y="90488"/>
            <a:ext cx="2597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CHƯƠNG II:</a:t>
            </a:r>
            <a:endParaRPr lang="vi-VN" sz="3200" b="1" u="sng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950" y="2149475"/>
            <a:ext cx="6176963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Arial" charset="0"/>
              </a:rPr>
              <a:t>* ĐẠI CƯƠNG VỀ ĐƯỜNG THẲNG VÀ MẶT PHẲNG</a:t>
            </a:r>
            <a:endParaRPr lang="vi-VN" sz="20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950" y="2943225"/>
            <a:ext cx="888365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Arial" charset="0"/>
              </a:rPr>
              <a:t>* HAI ĐƯỜNG THẲNG CHÉO NHAU VÀ HAI ĐƯỜNG THẲNG SONG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SONG</a:t>
            </a:r>
            <a:endParaRPr lang="vi-VN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950" y="3808413"/>
            <a:ext cx="591185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Arial" charset="0"/>
              </a:rPr>
              <a:t>* ĐƯỜNG THẲNG VÀ MẶT PHẲNG SONG SONG</a:t>
            </a:r>
            <a:endParaRPr lang="vi-VN" sz="20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7950" y="4672013"/>
            <a:ext cx="5149850" cy="406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Arial" charset="0"/>
              </a:rPr>
              <a:t>* </a:t>
            </a:r>
            <a:r>
              <a:rPr lang="vi-VN" sz="2000">
                <a:latin typeface="Times New Roman" pitchFamily="18" charset="0"/>
                <a:cs typeface="Arial" charset="0"/>
              </a:rPr>
              <a:t>HAI MẶT PHẲNG SONG SONG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7950" y="5464175"/>
            <a:ext cx="6140450" cy="711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Arial" charset="0"/>
              </a:rPr>
              <a:t>* </a:t>
            </a:r>
            <a:r>
              <a:rPr lang="vi-VN" sz="2000">
                <a:latin typeface="Times New Roman" pitchFamily="18" charset="0"/>
                <a:cs typeface="Arial" charset="0"/>
              </a:rPr>
              <a:t>PHÉP CHIẾU SONG SONG. </a:t>
            </a:r>
          </a:p>
          <a:p>
            <a:r>
              <a:rPr lang="vi-VN" sz="2000">
                <a:latin typeface="Times New Roman" pitchFamily="18" charset="0"/>
                <a:cs typeface="Arial" charset="0"/>
              </a:rPr>
              <a:t>   HÌNH BIỂU DIỄN CỦA MỘT HÌNH KHÔNG GIAN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7313" y="45720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thừa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:</a:t>
            </a:r>
            <a:endParaRPr lang="vi-VN" sz="2400" b="1" u="sng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810000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7" descr="kie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1143000"/>
            <a:ext cx="4210050" cy="3114675"/>
          </a:xfrm>
          <a:prstGeom prst="rect">
            <a:avLst/>
          </a:prstGeom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75269" y="1143000"/>
            <a:ext cx="8440131" cy="83099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 u="sng" dirty="0" err="1">
                <a:solidFill>
                  <a:srgbClr val="000099"/>
                </a:solidFill>
                <a:latin typeface="VNI-Times" pitchFamily="2" charset="0"/>
              </a:rPr>
              <a:t>Tính</a:t>
            </a:r>
            <a:r>
              <a:rPr lang="en-US" sz="2400" i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i="1" u="sng" dirty="0" err="1">
                <a:solidFill>
                  <a:srgbClr val="000099"/>
                </a:solidFill>
                <a:latin typeface="VNI-Times" pitchFamily="2" charset="0"/>
              </a:rPr>
              <a:t>chaát</a:t>
            </a:r>
            <a:r>
              <a:rPr lang="en-US" sz="2400" i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i="1" u="sng" dirty="0" smtClean="0">
                <a:solidFill>
                  <a:srgbClr val="000099"/>
                </a:solidFill>
                <a:latin typeface="VNI-Times" pitchFamily="2" charset="0"/>
              </a:rPr>
              <a:t>2:</a:t>
            </a:r>
            <a:r>
              <a:rPr lang="en-US" sz="2400" i="1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sz="2400" i="1" dirty="0">
              <a:solidFill>
                <a:srgbClr val="000099"/>
              </a:solidFill>
              <a:latin typeface="VNI-Times" pitchFamily="2" charset="0"/>
            </a:endParaRPr>
          </a:p>
          <a:p>
            <a:pPr eaLnBrk="0" hangingPunct="0">
              <a:buFont typeface="Wingdings 2" pitchFamily="18" charset="2"/>
              <a:buNone/>
            </a:pP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Coù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moät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vaø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chæ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moät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maët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phaúng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ñi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qua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ba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ñieåm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khoâng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thaúng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haøng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.</a:t>
            </a:r>
            <a:endParaRPr lang="en-US" sz="2400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524000" y="2362200"/>
            <a:ext cx="4267200" cy="1676400"/>
          </a:xfrm>
          <a:prstGeom prst="parallelogram">
            <a:avLst>
              <a:gd name="adj" fmla="val 63636"/>
            </a:avLst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latin typeface="Arial" pitchFamily="34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038600" y="25908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4038600" y="3502025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2590800" y="3182938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33788" y="2362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Arial" pitchFamily="34" charset="0"/>
              </a:rPr>
              <a:t>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114800" y="3276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Arial" pitchFamily="34" charset="0"/>
              </a:rPr>
              <a:t>B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098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Arial" pitchFamily="34" charset="0"/>
              </a:rPr>
              <a:t>C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09600" y="45720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atin typeface="Arial" pitchFamily="34" charset="0"/>
              </a:rPr>
              <a:t>Mặt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phẳng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đi</a:t>
            </a:r>
            <a:r>
              <a:rPr lang="en-US" sz="2400" dirty="0">
                <a:latin typeface="Arial" pitchFamily="34" charset="0"/>
              </a:rPr>
              <a:t> qua </a:t>
            </a:r>
            <a:r>
              <a:rPr lang="en-US" sz="2400" dirty="0" err="1">
                <a:latin typeface="Arial" pitchFamily="34" charset="0"/>
              </a:rPr>
              <a:t>ba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điểm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thẳng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hàng</a:t>
            </a:r>
            <a:r>
              <a:rPr lang="en-US" sz="2400" dirty="0">
                <a:latin typeface="Arial" pitchFamily="34" charset="0"/>
              </a:rPr>
              <a:t> A, B, C </a:t>
            </a:r>
            <a:r>
              <a:rPr lang="en-US" sz="2400" dirty="0" err="1">
                <a:latin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kí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hiệu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mp(ABC</a:t>
            </a:r>
            <a:r>
              <a:rPr lang="en-US" sz="2400" dirty="0">
                <a:latin typeface="Arial" pitchFamily="34" charset="0"/>
              </a:rPr>
              <a:t>) hay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(ABC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7313" y="457200"/>
            <a:ext cx="5120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CÁC TÍNH CHẤT THỪA NHẬN:</a:t>
            </a:r>
            <a:endParaRPr lang="vi-VN" sz="2400" b="1" u="sng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2674203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hay 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3429000"/>
            <a:ext cx="3810000" cy="461665"/>
          </a:xfrm>
          <a:prstGeom prst="rect">
            <a:avLst/>
          </a:prstGeom>
          <a:noFill/>
          <a:ln w="9525">
            <a:solidFill>
              <a:srgbClr val="009900">
                <a:alpha val="39999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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876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400" i="1" u="sng" dirty="0" err="1" smtClean="0">
                <a:solidFill>
                  <a:srgbClr val="000099"/>
                </a:solidFill>
                <a:latin typeface="VNI-Times" pitchFamily="2" charset="0"/>
              </a:rPr>
              <a:t>Tính</a:t>
            </a:r>
            <a:r>
              <a:rPr lang="en-US" sz="2400" i="1" u="sng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i="1" u="sng" dirty="0" err="1" smtClean="0">
                <a:solidFill>
                  <a:srgbClr val="000099"/>
                </a:solidFill>
                <a:latin typeface="VNI-Times" pitchFamily="2" charset="0"/>
              </a:rPr>
              <a:t>chaát</a:t>
            </a:r>
            <a:r>
              <a:rPr lang="en-US" sz="2400" i="1" u="sng" dirty="0" smtClean="0">
                <a:solidFill>
                  <a:srgbClr val="000099"/>
                </a:solidFill>
                <a:latin typeface="VNI-Times" pitchFamily="2" charset="0"/>
              </a:rPr>
              <a:t> 3:</a:t>
            </a:r>
            <a:r>
              <a:rPr lang="en-US" sz="2400" i="1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</a:p>
          <a:p>
            <a:pPr algn="just">
              <a:spcBef>
                <a:spcPct val="20000"/>
              </a:spcBef>
              <a:buFont typeface="Wingdings 2" pitchFamily="18" charset="2"/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589212" y="4114800"/>
            <a:ext cx="5106988" cy="1643063"/>
          </a:xfrm>
          <a:prstGeom prst="parallelogram">
            <a:avLst>
              <a:gd name="adj" fmla="val 78693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latin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189412" y="4495800"/>
            <a:ext cx="2057400" cy="9144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466916" y="4585648"/>
            <a:ext cx="76200" cy="7620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72000" y="4191000"/>
            <a:ext cx="381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422260" y="5015552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62600" y="4648200"/>
            <a:ext cx="457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172200" y="5029200"/>
            <a:ext cx="457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22" name="Arc 21"/>
          <p:cNvSpPr/>
          <p:nvPr/>
        </p:nvSpPr>
        <p:spPr>
          <a:xfrm>
            <a:off x="2667000" y="5181600"/>
            <a:ext cx="762000" cy="1143000"/>
          </a:xfrm>
          <a:prstGeom prst="arc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895600" y="5181600"/>
            <a:ext cx="45720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86000" y="3396456"/>
          <a:ext cx="1752600" cy="56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3" imgW="787320" imgH="253800" progId="Equation.DSMT4">
                  <p:embed/>
                </p:oleObj>
              </mc:Choice>
              <mc:Fallback>
                <p:oleObj name="Equation" r:id="rId3" imgW="7873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396456"/>
                        <a:ext cx="1752600" cy="565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uiExpand="1" build="p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172200" cy="32305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4699" name="Text Box 11"/>
          <p:cNvSpPr txBox="1"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990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800" dirty="0" err="1" smtClean="0">
                <a:solidFill>
                  <a:srgbClr val="000099"/>
                </a:solidFill>
                <a:latin typeface="VNI-Times" pitchFamily="2" charset="0"/>
              </a:rPr>
              <a:t>Taïi</a:t>
            </a:r>
            <a:r>
              <a:rPr lang="en-US" sz="2800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sao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ngöôøi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thôï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moäc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kieåm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tra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ñoä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phaúng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VNI-Times" pitchFamily="2" charset="0"/>
              </a:rPr>
              <a:t>maët</a:t>
            </a:r>
            <a:r>
              <a:rPr lang="en-US" sz="2800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VNI-Times" pitchFamily="2" charset="0"/>
              </a:rPr>
              <a:t>baøn</a:t>
            </a:r>
            <a:r>
              <a:rPr lang="en-US" sz="2800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baèng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caùch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raø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thöôùc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thaúng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treân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maët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VNI-Times" pitchFamily="2" charset="0"/>
              </a:rPr>
              <a:t>baøn</a:t>
            </a:r>
            <a:r>
              <a:rPr lang="en-US" sz="2800" dirty="0">
                <a:solidFill>
                  <a:srgbClr val="000099"/>
                </a:solidFill>
                <a:latin typeface="VNI-Times" pitchFamily="2" charset="0"/>
              </a:rPr>
              <a:t> ?</a:t>
            </a:r>
          </a:p>
        </p:txBody>
      </p:sp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697412"/>
            <a:ext cx="3429000" cy="193198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0" y="5410200"/>
            <a:ext cx="4814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/>
            <a:r>
              <a:rPr lang="en-US" sz="2400" dirty="0" err="1" smtClean="0">
                <a:solidFill>
                  <a:srgbClr val="000099"/>
                </a:solidFill>
                <a:latin typeface="VNI-Times" pitchFamily="2" charset="0"/>
              </a:rPr>
              <a:t>Ñieåm</a:t>
            </a:r>
            <a:r>
              <a:rPr lang="en-US" sz="2400" dirty="0" smtClean="0">
                <a:solidFill>
                  <a:srgbClr val="000099"/>
                </a:solidFill>
                <a:latin typeface="VNI-Times" pitchFamily="2" charset="0"/>
              </a:rPr>
              <a:t> M </a:t>
            </a:r>
            <a:r>
              <a:rPr lang="en-US" sz="2400" dirty="0" err="1" smtClean="0">
                <a:solidFill>
                  <a:srgbClr val="000099"/>
                </a:solidFill>
                <a:latin typeface="VNI-Times" pitchFamily="2" charset="0"/>
              </a:rPr>
              <a:t>coù</a:t>
            </a:r>
            <a:r>
              <a:rPr lang="en-US" sz="2400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VNI-Times" pitchFamily="2" charset="0"/>
              </a:rPr>
              <a:t>thuoäc</a:t>
            </a:r>
            <a:r>
              <a:rPr lang="en-US" sz="2400" dirty="0" smtClean="0">
                <a:solidFill>
                  <a:srgbClr val="000099"/>
                </a:solidFill>
                <a:latin typeface="VNI-Times" pitchFamily="2" charset="0"/>
              </a:rPr>
              <a:t> mp(ABC) </a:t>
            </a:r>
            <a:r>
              <a:rPr lang="en-US" sz="2400" dirty="0" err="1" smtClean="0">
                <a:solidFill>
                  <a:srgbClr val="000099"/>
                </a:solidFill>
                <a:latin typeface="VNI-Times" pitchFamily="2" charset="0"/>
              </a:rPr>
              <a:t>khoâng</a:t>
            </a:r>
            <a:r>
              <a:rPr lang="en-US" sz="2400" dirty="0" smtClean="0">
                <a:solidFill>
                  <a:srgbClr val="000099"/>
                </a:solidFill>
                <a:latin typeface="VNI-Times" pitchFamily="2" charset="0"/>
              </a:rPr>
              <a:t> ?</a:t>
            </a:r>
            <a:endParaRPr lang="en-US" sz="2400" dirty="0">
              <a:solidFill>
                <a:srgbClr val="000099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build="p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7313" y="457200"/>
            <a:ext cx="5120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CÁC TÍNH CHẤT THỪA NHẬN:</a:t>
            </a:r>
            <a:endParaRPr lang="vi-VN" sz="2400" b="1" u="sng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609600" y="1073150"/>
            <a:ext cx="70866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i="1" u="sng" dirty="0" err="1">
                <a:solidFill>
                  <a:srgbClr val="000099"/>
                </a:solidFill>
                <a:latin typeface="VNI-Times" pitchFamily="2" charset="0"/>
              </a:rPr>
              <a:t>Tính</a:t>
            </a:r>
            <a:r>
              <a:rPr lang="en-US" sz="2400" i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i="1" u="sng" dirty="0" err="1">
                <a:solidFill>
                  <a:srgbClr val="000099"/>
                </a:solidFill>
                <a:latin typeface="VNI-Times" pitchFamily="2" charset="0"/>
              </a:rPr>
              <a:t>chaát</a:t>
            </a:r>
            <a:r>
              <a:rPr lang="en-US" sz="2400" i="1" u="sng" dirty="0">
                <a:solidFill>
                  <a:srgbClr val="000099"/>
                </a:solidFill>
                <a:latin typeface="VNI-Times" pitchFamily="2" charset="0"/>
              </a:rPr>
              <a:t> 4</a:t>
            </a:r>
            <a:r>
              <a:rPr lang="en-US" sz="2400" i="1" dirty="0">
                <a:solidFill>
                  <a:srgbClr val="000099"/>
                </a:solidFill>
                <a:latin typeface="VNI-Times" pitchFamily="2" charset="0"/>
              </a:rPr>
              <a:t>:</a:t>
            </a:r>
          </a:p>
          <a:p>
            <a:pPr eaLnBrk="0" hangingPunct="0">
              <a:buFont typeface="Wingdings 2" pitchFamily="18" charset="2"/>
              <a:buNone/>
            </a:pP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Toàn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taïi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boán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ñieåm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khoâng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cuøng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thuoäc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moät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maët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phaúng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.</a:t>
            </a:r>
            <a:endParaRPr lang="en-US" sz="2400" b="1" i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609600" y="1828800"/>
            <a:ext cx="6781800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u="sng" dirty="0" err="1" smtClean="0">
                <a:solidFill>
                  <a:srgbClr val="000099"/>
                </a:solidFill>
                <a:latin typeface="VNI-Times" pitchFamily="2" charset="0"/>
              </a:rPr>
              <a:t>Tính</a:t>
            </a:r>
            <a:r>
              <a:rPr lang="en-US" sz="2400" i="1" u="sng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i="1" u="sng" dirty="0" err="1">
                <a:solidFill>
                  <a:srgbClr val="000099"/>
                </a:solidFill>
                <a:latin typeface="VNI-Times" pitchFamily="2" charset="0"/>
              </a:rPr>
              <a:t>chaát</a:t>
            </a:r>
            <a:r>
              <a:rPr lang="en-US" sz="2400" i="1" u="sng" dirty="0">
                <a:solidFill>
                  <a:srgbClr val="000099"/>
                </a:solidFill>
                <a:latin typeface="VNI-Times" pitchFamily="2" charset="0"/>
              </a:rPr>
              <a:t>  5:</a:t>
            </a:r>
            <a:endParaRPr lang="en-US" sz="2400" i="1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  <a:p>
            <a:pPr eaLnBrk="0" hangingPunct="0"/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Neáu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maët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phaúng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phaân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bieät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coù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moät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ñieåm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chung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thì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chuùng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coù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moät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ñieåm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chung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khaùc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nöõa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85800" y="2971800"/>
            <a:ext cx="6934200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i="1" dirty="0" err="1" smtClean="0">
                <a:solidFill>
                  <a:srgbClr val="000099"/>
                </a:solidFill>
                <a:latin typeface="VNI-Times" pitchFamily="2" charset="0"/>
              </a:rPr>
              <a:t>Suy</a:t>
            </a:r>
            <a:r>
              <a:rPr lang="en-US" sz="2400" i="1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VNI-Times" pitchFamily="2" charset="0"/>
              </a:rPr>
              <a:t>ra</a:t>
            </a:r>
            <a:r>
              <a:rPr lang="en-US" sz="2400" i="1" dirty="0" smtClean="0">
                <a:solidFill>
                  <a:srgbClr val="000099"/>
                </a:solidFill>
                <a:latin typeface="VNI-Times" pitchFamily="2" charset="0"/>
              </a:rPr>
              <a:t>: </a:t>
            </a:r>
            <a:r>
              <a:rPr lang="en-US" sz="2400" i="1" dirty="0" err="1" smtClean="0">
                <a:solidFill>
                  <a:srgbClr val="000000"/>
                </a:solidFill>
                <a:latin typeface="VNI-Times" pitchFamily="2" charset="0"/>
              </a:rPr>
              <a:t>Neáu</a:t>
            </a:r>
            <a:r>
              <a:rPr lang="en-US" sz="2400" i="1" dirty="0" smtClean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maët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phaúng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phaân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bieät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moät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ñieåm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chung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chuùng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seõ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coù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moät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ñöôøng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thaúng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chung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ñi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qua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ñieåm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VNI-Times" pitchFamily="2" charset="0"/>
              </a:rPr>
              <a:t>chung</a:t>
            </a:r>
            <a:r>
              <a:rPr lang="en-US" sz="2400" i="1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VNI-Times" pitchFamily="2" charset="0"/>
              </a:rPr>
              <a:t>aáy</a:t>
            </a:r>
            <a:r>
              <a:rPr lang="en-US" sz="2400" i="1" dirty="0" smtClean="0">
                <a:solidFill>
                  <a:srgbClr val="FFFF66"/>
                </a:solidFill>
                <a:latin typeface="VNI-Times" pitchFamily="2" charset="0"/>
              </a:rPr>
              <a:t>.</a:t>
            </a:r>
            <a:endParaRPr lang="en-US" sz="2400" i="1" dirty="0">
              <a:solidFill>
                <a:srgbClr val="FFFF66"/>
              </a:solidFill>
              <a:latin typeface="VNI-Times" pitchFamily="2" charset="0"/>
            </a:endParaRPr>
          </a:p>
        </p:txBody>
      </p:sp>
      <p:pic>
        <p:nvPicPr>
          <p:cNvPr id="7" name="Picture 29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038600"/>
            <a:ext cx="6096000" cy="2578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5800" y="4114800"/>
            <a:ext cx="6934200" cy="15621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i="1" u="sng" dirty="0" err="1">
                <a:solidFill>
                  <a:srgbClr val="FF0000"/>
                </a:solidFill>
                <a:latin typeface="VNI-Times" pitchFamily="2" charset="0"/>
              </a:rPr>
              <a:t>Chuù</a:t>
            </a:r>
            <a:r>
              <a:rPr lang="en-US" sz="2400" i="1" u="sng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VNI-Times" pitchFamily="2" charset="0"/>
              </a:rPr>
              <a:t>yù</a:t>
            </a:r>
            <a:r>
              <a:rPr lang="en-US" sz="2400" i="1" u="sng" dirty="0">
                <a:solidFill>
                  <a:srgbClr val="FF0000"/>
                </a:solidFill>
                <a:latin typeface="VNI-Times" pitchFamily="2" charset="0"/>
              </a:rPr>
              <a:t>:</a:t>
            </a:r>
          </a:p>
          <a:p>
            <a:pPr eaLnBrk="0" hangingPunct="0"/>
            <a:r>
              <a:rPr lang="en-US" sz="2400" dirty="0" err="1">
                <a:latin typeface="VNI-Times" pitchFamily="2" charset="0"/>
              </a:rPr>
              <a:t>Ñöôøng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thaúng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chung</a:t>
            </a:r>
            <a:r>
              <a:rPr lang="en-US" sz="2400" dirty="0">
                <a:latin typeface="VNI-Times" pitchFamily="2" charset="0"/>
              </a:rPr>
              <a:t> d </a:t>
            </a:r>
            <a:r>
              <a:rPr lang="en-US" sz="2400" dirty="0" err="1">
                <a:latin typeface="VNI-Times" pitchFamily="2" charset="0"/>
              </a:rPr>
              <a:t>cuûa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hai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maët</a:t>
            </a:r>
            <a:r>
              <a:rPr lang="en-US" sz="2400" dirty="0">
                <a:latin typeface="VNI-Times" pitchFamily="2" charset="0"/>
              </a:rPr>
              <a:t> </a:t>
            </a:r>
            <a:r>
              <a:rPr lang="en-US" sz="2400" dirty="0" err="1">
                <a:latin typeface="VNI-Times" pitchFamily="2" charset="0"/>
              </a:rPr>
              <a:t>phaúng</a:t>
            </a:r>
            <a:endParaRPr lang="en-US" sz="2400" dirty="0">
              <a:latin typeface="VNI-Times" pitchFamily="2" charset="0"/>
            </a:endParaRPr>
          </a:p>
          <a:p>
            <a:pPr eaLnBrk="0" hangingPunct="0"/>
            <a:r>
              <a:rPr lang="en-US" sz="2400" dirty="0">
                <a:latin typeface="VNI-Times" pitchFamily="2" charset="0"/>
              </a:rPr>
              <a:t> (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) </a:t>
            </a:r>
            <a:r>
              <a:rPr lang="en-US" sz="2400" dirty="0" err="1">
                <a:latin typeface="VNI-Times" pitchFamily="2" charset="0"/>
                <a:sym typeface="Symbol" pitchFamily="18" charset="2"/>
              </a:rPr>
              <a:t>vaø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() </a:t>
            </a:r>
            <a:r>
              <a:rPr lang="en-US" sz="2400" dirty="0" err="1">
                <a:latin typeface="VNI-Times" pitchFamily="2" charset="0"/>
                <a:sym typeface="Symbol" pitchFamily="18" charset="2"/>
              </a:rPr>
              <a:t>ñöôïc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 </a:t>
            </a:r>
            <a:r>
              <a:rPr lang="en-US" sz="2400" dirty="0" err="1">
                <a:latin typeface="VNI-Times" pitchFamily="2" charset="0"/>
                <a:sym typeface="Symbol" pitchFamily="18" charset="2"/>
              </a:rPr>
              <a:t>goïi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 </a:t>
            </a:r>
            <a:r>
              <a:rPr lang="en-US" sz="2400" dirty="0" err="1">
                <a:latin typeface="VNI-Times" pitchFamily="2" charset="0"/>
                <a:sym typeface="Symbol" pitchFamily="18" charset="2"/>
              </a:rPr>
              <a:t>laø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  <a:sym typeface="Symbol" pitchFamily="18" charset="2"/>
              </a:rPr>
              <a:t>giao</a:t>
            </a:r>
            <a:r>
              <a:rPr lang="en-US" sz="2400" i="1" dirty="0">
                <a:solidFill>
                  <a:srgbClr val="FF0000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VNI-Times" pitchFamily="2" charset="0"/>
                <a:sym typeface="Symbol" pitchFamily="18" charset="2"/>
              </a:rPr>
              <a:t>tuyeán</a:t>
            </a:r>
            <a:r>
              <a:rPr lang="en-US" sz="2400" dirty="0">
                <a:solidFill>
                  <a:srgbClr val="FF0000"/>
                </a:solidFill>
                <a:latin typeface="VNI-Times" pitchFamily="2" charset="0"/>
                <a:sym typeface="Symbol" pitchFamily="18" charset="2"/>
              </a:rPr>
              <a:t> </a:t>
            </a:r>
            <a:r>
              <a:rPr lang="en-US" sz="2400" dirty="0" err="1">
                <a:latin typeface="VNI-Times" pitchFamily="2" charset="0"/>
                <a:sym typeface="Symbol" pitchFamily="18" charset="2"/>
              </a:rPr>
              <a:t>cuûa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 </a:t>
            </a:r>
            <a:r>
              <a:rPr lang="en-US" sz="2400" dirty="0" err="1">
                <a:latin typeface="VNI-Times" pitchFamily="2" charset="0"/>
                <a:sym typeface="Symbol" pitchFamily="18" charset="2"/>
              </a:rPr>
              <a:t>hai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 </a:t>
            </a:r>
            <a:r>
              <a:rPr lang="en-US" sz="2400" dirty="0" err="1">
                <a:latin typeface="VNI-Times" pitchFamily="2" charset="0"/>
                <a:sym typeface="Symbol" pitchFamily="18" charset="2"/>
              </a:rPr>
              <a:t>maët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 </a:t>
            </a:r>
          </a:p>
          <a:p>
            <a:pPr eaLnBrk="0" hangingPunct="0"/>
            <a:r>
              <a:rPr lang="en-US" sz="2400" dirty="0" err="1">
                <a:latin typeface="VNI-Times" pitchFamily="2" charset="0"/>
                <a:sym typeface="Symbol" pitchFamily="18" charset="2"/>
              </a:rPr>
              <a:t>phaúng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 </a:t>
            </a:r>
            <a:r>
              <a:rPr lang="en-US" sz="2400" dirty="0">
                <a:latin typeface="VNI-Times" pitchFamily="2" charset="0"/>
              </a:rPr>
              <a:t>(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) </a:t>
            </a:r>
            <a:r>
              <a:rPr lang="en-US" sz="2400" dirty="0" err="1">
                <a:latin typeface="VNI-Times" pitchFamily="2" charset="0"/>
                <a:sym typeface="Symbol" pitchFamily="18" charset="2"/>
              </a:rPr>
              <a:t>vaø</a:t>
            </a:r>
            <a:r>
              <a:rPr lang="en-US" sz="2400" dirty="0">
                <a:latin typeface="VNI-Times" pitchFamily="2" charset="0"/>
                <a:sym typeface="Symbol" pitchFamily="18" charset="2"/>
              </a:rPr>
              <a:t> () .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85800" y="5638800"/>
            <a:ext cx="3276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sym typeface="Symbol" pitchFamily="18" charset="2"/>
              </a:rPr>
              <a:t>Kí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sym typeface="Symbol" pitchFamily="18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sym typeface="Symbol" pitchFamily="18" charset="2"/>
              </a:rPr>
              <a:t>hieäu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sym typeface="Symbol" pitchFamily="18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sym typeface="Symbol" pitchFamily="18" charset="2"/>
              </a:rPr>
              <a:t>laø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sym typeface="Symbol" pitchFamily="18" charset="2"/>
              </a:rPr>
              <a:t> :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sym typeface="Symbol" pitchFamily="18" charset="2"/>
              </a:rPr>
              <a:t>d =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sym typeface="Symbol" pitchFamily="18" charset="2"/>
              </a:rPr>
              <a:t>) ()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7313" y="457200"/>
            <a:ext cx="5120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CÁC TÍNH CHẤT THỪA NHẬN:</a:t>
            </a:r>
            <a:endParaRPr lang="vi-VN" sz="2400" b="1" u="sng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25" y="990600"/>
            <a:ext cx="4600575" cy="39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304800" y="1671935"/>
            <a:ext cx="5029200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 err="1" smtClean="0">
                <a:solidFill>
                  <a:srgbClr val="000099"/>
                </a:solidFill>
                <a:latin typeface="VNI-Times" pitchFamily="2" charset="0"/>
              </a:rPr>
              <a:t>Hình</a:t>
            </a:r>
            <a:r>
              <a:rPr lang="en-US" sz="2400" b="1" i="1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b="1" i="1" dirty="0" err="1" smtClean="0">
                <a:solidFill>
                  <a:srgbClr val="000099"/>
                </a:solidFill>
                <a:latin typeface="VNI-Times" pitchFamily="2" charset="0"/>
              </a:rPr>
              <a:t>vẽ</a:t>
            </a:r>
            <a:r>
              <a:rPr lang="en-US" sz="2400" b="1" i="1" dirty="0" smtClean="0">
                <a:solidFill>
                  <a:srgbClr val="000099"/>
                </a:solidFill>
                <a:latin typeface="VNI-Times" pitchFamily="2" charset="0"/>
              </a:rPr>
              <a:t> 2.16 </a:t>
            </a:r>
            <a:r>
              <a:rPr lang="en-US" sz="2400" b="1" i="1" dirty="0" err="1" smtClean="0">
                <a:solidFill>
                  <a:srgbClr val="000099"/>
                </a:solidFill>
                <a:latin typeface="VNI-Times" pitchFamily="2" charset="0"/>
              </a:rPr>
              <a:t>ñuùng</a:t>
            </a:r>
            <a:r>
              <a:rPr lang="en-US" sz="2400" b="1" i="1" dirty="0" smtClean="0">
                <a:solidFill>
                  <a:srgbClr val="000099"/>
                </a:solidFill>
                <a:latin typeface="VNI-Times" pitchFamily="2" charset="0"/>
              </a:rPr>
              <a:t> hay </a:t>
            </a:r>
            <a:r>
              <a:rPr lang="en-US" sz="2400" b="1" i="1" dirty="0" err="1" smtClean="0">
                <a:solidFill>
                  <a:srgbClr val="000099"/>
                </a:solidFill>
                <a:latin typeface="VNI-Times" pitchFamily="2" charset="0"/>
              </a:rPr>
              <a:t>sai</a:t>
            </a:r>
            <a:r>
              <a:rPr lang="en-US" sz="2400" b="1" i="1" dirty="0" smtClean="0">
                <a:solidFill>
                  <a:srgbClr val="000099"/>
                </a:solidFill>
                <a:latin typeface="VNI-Times" pitchFamily="2" charset="0"/>
              </a:rPr>
              <a:t>? </a:t>
            </a:r>
            <a:r>
              <a:rPr lang="en-US" sz="2400" b="1" i="1" dirty="0" err="1" smtClean="0">
                <a:solidFill>
                  <a:srgbClr val="000099"/>
                </a:solidFill>
                <a:latin typeface="VNI-Times" pitchFamily="2" charset="0"/>
              </a:rPr>
              <a:t>Taïi</a:t>
            </a:r>
            <a:r>
              <a:rPr lang="en-US" sz="2400" b="1" i="1" dirty="0" smtClean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b="1" i="1" dirty="0" err="1" smtClean="0">
                <a:solidFill>
                  <a:srgbClr val="000099"/>
                </a:solidFill>
                <a:latin typeface="VNI-Times" pitchFamily="2" charset="0"/>
              </a:rPr>
              <a:t>sao</a:t>
            </a:r>
            <a:r>
              <a:rPr lang="en-US" sz="2400" b="1" i="1" dirty="0" smtClean="0">
                <a:solidFill>
                  <a:srgbClr val="000099"/>
                </a:solidFill>
                <a:latin typeface="VNI-Times" pitchFamily="2" charset="0"/>
              </a:rPr>
              <a:t>?</a:t>
            </a:r>
            <a:endParaRPr lang="en-US" sz="2400" b="1" i="1" dirty="0">
              <a:solidFill>
                <a:srgbClr val="C0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313" y="457200"/>
            <a:ext cx="5120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CÁC TÍNH CHẤT THỪA NHẬN:</a:t>
            </a:r>
            <a:endParaRPr lang="vi-VN" sz="2400" b="1" u="sng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09600" y="1073150"/>
            <a:ext cx="8305800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u="sng" dirty="0" err="1">
                <a:solidFill>
                  <a:srgbClr val="000099"/>
                </a:solidFill>
                <a:latin typeface="VNI-Times" pitchFamily="2" charset="0"/>
              </a:rPr>
              <a:t>Tính</a:t>
            </a:r>
            <a:r>
              <a:rPr lang="en-US" sz="2400" i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i="1" u="sng" dirty="0" err="1">
                <a:solidFill>
                  <a:srgbClr val="000099"/>
                </a:solidFill>
                <a:latin typeface="VNI-Times" pitchFamily="2" charset="0"/>
              </a:rPr>
              <a:t>chaát</a:t>
            </a:r>
            <a:r>
              <a:rPr lang="en-US" sz="2400" i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i="1" u="sng" dirty="0" smtClean="0">
                <a:solidFill>
                  <a:srgbClr val="000099"/>
                </a:solidFill>
                <a:latin typeface="VNI-Times" pitchFamily="2" charset="0"/>
              </a:rPr>
              <a:t>6</a:t>
            </a:r>
            <a:r>
              <a:rPr lang="en-US" sz="2400" i="1" dirty="0" smtClean="0">
                <a:solidFill>
                  <a:srgbClr val="000099"/>
                </a:solidFill>
                <a:latin typeface="VNI-Times" pitchFamily="2" charset="0"/>
              </a:rPr>
              <a:t>:</a:t>
            </a:r>
            <a:endParaRPr lang="en-US" sz="2400" i="1" dirty="0">
              <a:solidFill>
                <a:srgbClr val="000099"/>
              </a:solidFill>
              <a:latin typeface="VNI-Times" pitchFamily="2" charset="0"/>
            </a:endParaRPr>
          </a:p>
          <a:p>
            <a:pPr eaLnBrk="0" hangingPunct="0">
              <a:buFont typeface="Wingdings 2" pitchFamily="18" charset="2"/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Treân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moãi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maët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phaúng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caùc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keát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quaû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ñaõ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bieát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hình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hoïc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phaúng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ñeàu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VNI-Times" pitchFamily="2" charset="0"/>
              </a:rPr>
              <a:t>ñuùng</a:t>
            </a:r>
            <a:r>
              <a:rPr lang="en-US" sz="2400" dirty="0" smtClean="0">
                <a:solidFill>
                  <a:srgbClr val="C00000"/>
                </a:solidFill>
                <a:latin typeface="VNI-Times" pitchFamily="2" charset="0"/>
              </a:rPr>
              <a:t>.</a:t>
            </a:r>
            <a:endParaRPr lang="en-US" sz="2400" b="1" i="1" dirty="0">
              <a:solidFill>
                <a:srgbClr val="C0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3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313" y="457200"/>
            <a:ext cx="611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II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CÁCH XÁC ĐỊNH MỘT MẶT PHẲNG:</a:t>
            </a:r>
            <a:endParaRPr lang="vi-VN" sz="2400" b="1" u="sng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986135"/>
            <a:ext cx="4315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Ba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cách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xác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phẳng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45"/>
          <p:cNvSpPr>
            <a:spLocks noChangeArrowheads="1"/>
          </p:cNvSpPr>
          <p:nvPr/>
        </p:nvSpPr>
        <p:spPr bwMode="auto">
          <a:xfrm>
            <a:off x="5181600" y="1524000"/>
            <a:ext cx="45719" cy="4876800"/>
          </a:xfrm>
          <a:prstGeom prst="flowChartTerminator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429250" y="1447800"/>
            <a:ext cx="3505200" cy="1143000"/>
          </a:xfrm>
          <a:prstGeom prst="parallelogram">
            <a:avLst>
              <a:gd name="adj" fmla="val 76667"/>
            </a:avLst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86550" y="1371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91300" y="22479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 flipV="1">
            <a:off x="6724650" y="22098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 flipV="1">
            <a:off x="6877050" y="17335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734050" y="3219450"/>
            <a:ext cx="3124200" cy="1143000"/>
          </a:xfrm>
          <a:prstGeom prst="parallelogram">
            <a:avLst>
              <a:gd name="adj" fmla="val 68333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6323013" y="3733800"/>
            <a:ext cx="19050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7029450" y="35623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5505450" y="5124450"/>
            <a:ext cx="3124200" cy="1143000"/>
          </a:xfrm>
          <a:prstGeom prst="parallelogram">
            <a:avLst>
              <a:gd name="adj" fmla="val 68333"/>
            </a:avLst>
          </a:prstGeom>
          <a:gradFill rotWithShape="1">
            <a:gsLst>
              <a:gs pos="0">
                <a:srgbClr val="33CC33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6057900" y="5486400"/>
            <a:ext cx="20574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6515100" y="5334000"/>
            <a:ext cx="14478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115050" y="39624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877050" y="31845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962650" y="56769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6134100" y="51054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 flipV="1">
            <a:off x="7562850" y="19812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543800" y="19431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5638800" y="2552700"/>
            <a:ext cx="25908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3333FF"/>
                </a:solidFill>
              </a:rPr>
              <a:t>mp (ABC</a:t>
            </a:r>
            <a:r>
              <a:rPr lang="en-US" sz="2000" b="1" dirty="0" smtClean="0">
                <a:solidFill>
                  <a:srgbClr val="3333FF"/>
                </a:solidFill>
              </a:rPr>
              <a:t>)</a:t>
            </a:r>
            <a:r>
              <a:rPr lang="en-US" sz="2000" b="1" dirty="0" smtClean="0">
                <a:solidFill>
                  <a:srgbClr val="C00000"/>
                </a:solidFill>
              </a:rPr>
              <a:t> hay </a:t>
            </a:r>
            <a:r>
              <a:rPr lang="en-US" sz="2000" b="1" dirty="0" smtClean="0">
                <a:solidFill>
                  <a:srgbClr val="3333FF"/>
                </a:solidFill>
              </a:rPr>
              <a:t>(ABC)</a:t>
            </a:r>
            <a:endParaRPr lang="en-US" sz="2000" b="1" dirty="0">
              <a:solidFill>
                <a:srgbClr val="3333FF"/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6019800" y="4343400"/>
            <a:ext cx="226695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3333FF"/>
                </a:solidFill>
              </a:rPr>
              <a:t>mp (</a:t>
            </a:r>
            <a:r>
              <a:rPr lang="en-US" sz="2000" b="1" dirty="0" err="1">
                <a:solidFill>
                  <a:srgbClr val="3333FF"/>
                </a:solidFill>
              </a:rPr>
              <a:t>A,a</a:t>
            </a:r>
            <a:r>
              <a:rPr lang="en-US" sz="2000" b="1" dirty="0" smtClean="0">
                <a:solidFill>
                  <a:srgbClr val="3333FF"/>
                </a:solidFill>
              </a:rPr>
              <a:t>) </a:t>
            </a:r>
            <a:r>
              <a:rPr lang="en-US" sz="2000" b="1" dirty="0" smtClean="0">
                <a:solidFill>
                  <a:srgbClr val="C00000"/>
                </a:solidFill>
              </a:rPr>
              <a:t>hay</a:t>
            </a:r>
            <a:r>
              <a:rPr lang="en-US" sz="2000" b="1" dirty="0" smtClean="0">
                <a:solidFill>
                  <a:srgbClr val="3333FF"/>
                </a:solidFill>
              </a:rPr>
              <a:t> (A, a)</a:t>
            </a:r>
            <a:endParaRPr lang="en-US" sz="2000" b="1" dirty="0">
              <a:solidFill>
                <a:srgbClr val="3333FF"/>
              </a:solidFill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5791200" y="6248400"/>
            <a:ext cx="21336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3333FF"/>
                </a:solidFill>
              </a:rPr>
              <a:t>mp (</a:t>
            </a:r>
            <a:r>
              <a:rPr lang="en-US" sz="2000" b="1" dirty="0" err="1">
                <a:solidFill>
                  <a:srgbClr val="3333FF"/>
                </a:solidFill>
              </a:rPr>
              <a:t>a,b</a:t>
            </a:r>
            <a:r>
              <a:rPr lang="en-US" sz="2000" b="1" dirty="0" smtClean="0">
                <a:solidFill>
                  <a:srgbClr val="3333FF"/>
                </a:solidFill>
              </a:rPr>
              <a:t>) hay (a, b)</a:t>
            </a:r>
            <a:endParaRPr lang="en-US" sz="2000" b="1" dirty="0">
              <a:solidFill>
                <a:srgbClr val="3333FF"/>
              </a:solidFill>
            </a:endParaRP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33400" y="1905000"/>
            <a:ext cx="4343400" cy="714375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3333FF"/>
                </a:solidFill>
              </a:rPr>
              <a:t>Một</a:t>
            </a:r>
            <a:r>
              <a:rPr lang="en-US" sz="2000" dirty="0">
                <a:solidFill>
                  <a:srgbClr val="3333FF"/>
                </a:solidFill>
              </a:rPr>
              <a:t> mp </a:t>
            </a:r>
            <a:r>
              <a:rPr lang="en-US" sz="2000" dirty="0" err="1">
                <a:solidFill>
                  <a:srgbClr val="3333FF"/>
                </a:solidFill>
              </a:rPr>
              <a:t>được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xác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định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nếu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biết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nó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đi</a:t>
            </a:r>
            <a:r>
              <a:rPr lang="en-US" sz="2000" dirty="0">
                <a:solidFill>
                  <a:srgbClr val="FF0066"/>
                </a:solidFill>
              </a:rPr>
              <a:t> qua 3 </a:t>
            </a:r>
            <a:r>
              <a:rPr lang="en-US" sz="2000" dirty="0" err="1">
                <a:solidFill>
                  <a:srgbClr val="FF0066"/>
                </a:solidFill>
              </a:rPr>
              <a:t>điểm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không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thẳng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hàng</a:t>
            </a:r>
            <a:r>
              <a:rPr lang="en-US" sz="2000" dirty="0">
                <a:solidFill>
                  <a:srgbClr val="FF0066"/>
                </a:solidFill>
              </a:rPr>
              <a:t> .</a:t>
            </a: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590550" y="3276600"/>
            <a:ext cx="4267200" cy="1019175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</a:rPr>
              <a:t>Một mp được xác định nếu </a:t>
            </a:r>
            <a:r>
              <a:rPr lang="en-US" sz="2000">
                <a:solidFill>
                  <a:srgbClr val="FF0066"/>
                </a:solidFill>
              </a:rPr>
              <a:t>biết nó đi qua một đường thẳng và một điểm không thuộc đường thẳng đó</a:t>
            </a:r>
            <a:r>
              <a:rPr lang="en-US" sz="2000">
                <a:solidFill>
                  <a:srgbClr val="3333FF"/>
                </a:solidFill>
              </a:rPr>
              <a:t> .</a:t>
            </a: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685800" y="5089525"/>
            <a:ext cx="4191000" cy="714375"/>
          </a:xfrm>
          <a:prstGeom prst="rect">
            <a:avLst/>
          </a:prstGeom>
          <a:noFill/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3333FF"/>
                </a:solidFill>
              </a:rPr>
              <a:t>Một</a:t>
            </a:r>
            <a:r>
              <a:rPr lang="en-US" sz="2000" dirty="0">
                <a:solidFill>
                  <a:srgbClr val="3333FF"/>
                </a:solidFill>
              </a:rPr>
              <a:t> mp </a:t>
            </a:r>
            <a:r>
              <a:rPr lang="en-US" sz="2000" dirty="0" err="1">
                <a:solidFill>
                  <a:srgbClr val="3333FF"/>
                </a:solidFill>
              </a:rPr>
              <a:t>được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xác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định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nếu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biết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nó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đi</a:t>
            </a:r>
            <a:r>
              <a:rPr lang="en-US" sz="2000" dirty="0">
                <a:solidFill>
                  <a:srgbClr val="FF0066"/>
                </a:solidFill>
              </a:rPr>
              <a:t> qua </a:t>
            </a:r>
            <a:r>
              <a:rPr lang="en-US" sz="2000" dirty="0" err="1">
                <a:solidFill>
                  <a:srgbClr val="FF0066"/>
                </a:solidFill>
              </a:rPr>
              <a:t>hai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đường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thẳng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cắt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nhau</a:t>
            </a:r>
            <a:r>
              <a:rPr lang="en-US" sz="2000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33" name="Oval 52"/>
          <p:cNvSpPr>
            <a:spLocks noChangeArrowheads="1"/>
          </p:cNvSpPr>
          <p:nvPr/>
        </p:nvSpPr>
        <p:spPr bwMode="auto">
          <a:xfrm flipV="1">
            <a:off x="7639050" y="37719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53"/>
          <p:cNvSpPr>
            <a:spLocks noChangeArrowheads="1"/>
          </p:cNvSpPr>
          <p:nvPr/>
        </p:nvSpPr>
        <p:spPr bwMode="auto">
          <a:xfrm flipV="1">
            <a:off x="6800850" y="39052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54"/>
          <p:cNvSpPr>
            <a:spLocks noChangeArrowheads="1"/>
          </p:cNvSpPr>
          <p:nvPr/>
        </p:nvSpPr>
        <p:spPr bwMode="auto">
          <a:xfrm flipV="1">
            <a:off x="6496050" y="59055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55"/>
          <p:cNvSpPr>
            <a:spLocks noChangeArrowheads="1"/>
          </p:cNvSpPr>
          <p:nvPr/>
        </p:nvSpPr>
        <p:spPr bwMode="auto">
          <a:xfrm flipV="1">
            <a:off x="7505700" y="56007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6"/>
          <p:cNvSpPr>
            <a:spLocks noChangeArrowheads="1"/>
          </p:cNvSpPr>
          <p:nvPr/>
        </p:nvSpPr>
        <p:spPr bwMode="auto">
          <a:xfrm flipV="1">
            <a:off x="6724650" y="537210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6686550" y="3962400"/>
            <a:ext cx="533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B</a:t>
            </a:r>
          </a:p>
        </p:txBody>
      </p:sp>
      <p:sp>
        <p:nvSpPr>
          <p:cNvPr id="39" name="Text Box 58"/>
          <p:cNvSpPr txBox="1">
            <a:spLocks noChangeArrowheads="1"/>
          </p:cNvSpPr>
          <p:nvPr/>
        </p:nvSpPr>
        <p:spPr bwMode="auto">
          <a:xfrm>
            <a:off x="7600950" y="3810000"/>
            <a:ext cx="533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C</a:t>
            </a:r>
          </a:p>
        </p:txBody>
      </p:sp>
      <p:sp>
        <p:nvSpPr>
          <p:cNvPr id="40" name="Text Box 59"/>
          <p:cNvSpPr txBox="1">
            <a:spLocks noChangeArrowheads="1"/>
          </p:cNvSpPr>
          <p:nvPr/>
        </p:nvSpPr>
        <p:spPr bwMode="auto">
          <a:xfrm>
            <a:off x="6419850" y="5924550"/>
            <a:ext cx="381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B</a:t>
            </a:r>
          </a:p>
        </p:txBody>
      </p:sp>
      <p:sp>
        <p:nvSpPr>
          <p:cNvPr id="41" name="Text Box 60"/>
          <p:cNvSpPr txBox="1">
            <a:spLocks noChangeArrowheads="1"/>
          </p:cNvSpPr>
          <p:nvPr/>
        </p:nvSpPr>
        <p:spPr bwMode="auto">
          <a:xfrm>
            <a:off x="7410450" y="5619750"/>
            <a:ext cx="381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C</a:t>
            </a:r>
          </a:p>
        </p:txBody>
      </p:sp>
      <p:sp>
        <p:nvSpPr>
          <p:cNvPr id="42" name="Text Box 61"/>
          <p:cNvSpPr txBox="1">
            <a:spLocks noChangeArrowheads="1"/>
          </p:cNvSpPr>
          <p:nvPr/>
        </p:nvSpPr>
        <p:spPr bwMode="auto">
          <a:xfrm>
            <a:off x="6686550" y="5048250"/>
            <a:ext cx="381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animBg="1"/>
      <p:bldP spid="8" grpId="0" animBg="1"/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313" y="457200"/>
            <a:ext cx="611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II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CÁCH XÁC ĐỊNH MỘT MẶT PHẲNG:</a:t>
            </a:r>
            <a:endParaRPr lang="vi-VN" sz="2400" b="1" u="sng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986135"/>
            <a:ext cx="1317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Ví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dụ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371601"/>
            <a:ext cx="8534400" cy="1752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Cho 4 </a:t>
            </a:r>
            <a:r>
              <a:rPr lang="en-US" sz="2400" dirty="0" err="1" smtClean="0">
                <a:latin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</a:rPr>
              <a:t> A, B, C, D </a:t>
            </a:r>
            <a:r>
              <a:rPr lang="en-US" sz="2400" dirty="0" err="1" smtClean="0">
                <a:latin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phẳng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.M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, 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trung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điểm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AC, BC.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Lấy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K </a:t>
            </a:r>
            <a:r>
              <a:rPr lang="ru-RU" sz="2400" dirty="0" smtClean="0">
                <a:solidFill>
                  <a:schemeClr val="tx1"/>
                </a:solidFill>
              </a:rPr>
              <a:t>Є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BD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sao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KB &gt; KD.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</a:rPr>
              <a:t>ìm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</a:rPr>
              <a:t>ểm</a:t>
            </a:r>
            <a:r>
              <a:rPr lang="en-US" sz="2400" dirty="0" smtClean="0">
                <a:latin typeface="Times New Roman" pitchFamily="18" charset="0"/>
              </a:rPr>
              <a:t> c</a:t>
            </a:r>
            <a:r>
              <a:rPr lang="ru-RU" sz="2400" dirty="0" smtClean="0">
                <a:latin typeface="Times New Roman" pitchFamily="18" charset="0"/>
              </a:rPr>
              <a:t>ủa</a:t>
            </a:r>
            <a:r>
              <a:rPr lang="en-US" sz="2400" dirty="0" smtClean="0">
                <a:latin typeface="Times New Roman" pitchFamily="18" charset="0"/>
              </a:rPr>
              <a:t> AD v</a:t>
            </a:r>
            <a:r>
              <a:rPr lang="ru-RU" sz="2400" dirty="0" smtClean="0">
                <a:latin typeface="Times New Roman" pitchFamily="18" charset="0"/>
              </a:rPr>
              <a:t>à</a:t>
            </a:r>
            <a:r>
              <a:rPr lang="en-US" sz="2400" dirty="0" smtClean="0">
                <a:latin typeface="Times New Roman" pitchFamily="18" charset="0"/>
              </a:rPr>
              <a:t> mp(MNK)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suy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tuyến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</a:rPr>
              <a:t> mp(MNK)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mp(ACD).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en-US" sz="2400" b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695825" y="51816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>
            <a:off x="5915025" y="5029200"/>
            <a:ext cx="1219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V="1">
            <a:off x="4695825" y="5029200"/>
            <a:ext cx="24384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V="1">
            <a:off x="4695825" y="3352800"/>
            <a:ext cx="1066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>
            <a:off x="5762625" y="3352800"/>
            <a:ext cx="1524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762625" y="3352800"/>
            <a:ext cx="1371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3650" y="495300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5457825" y="3124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4419600" y="5043488"/>
            <a:ext cx="27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5715000" y="59578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7058025" y="4967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5534025" y="45100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5076825" y="556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6296025" y="5029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K</a:t>
            </a:r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 flipV="1">
            <a:off x="5314950" y="4781550"/>
            <a:ext cx="533400" cy="8382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9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4850" y="3843977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8505825" y="3847528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6600825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E</a:t>
            </a:r>
          </a:p>
        </p:txBody>
      </p:sp>
      <p:pic>
        <p:nvPicPr>
          <p:cNvPr id="6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5" y="439102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Line 27"/>
          <p:cNvSpPr>
            <a:spLocks noChangeShapeType="1"/>
          </p:cNvSpPr>
          <p:nvPr/>
        </p:nvSpPr>
        <p:spPr bwMode="auto">
          <a:xfrm flipV="1">
            <a:off x="5334000" y="5048250"/>
            <a:ext cx="1143000" cy="590550"/>
          </a:xfrm>
          <a:prstGeom prst="line">
            <a:avLst/>
          </a:prstGeom>
          <a:noFill/>
          <a:ln w="19050">
            <a:solidFill>
              <a:srgbClr val="0000CC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 flipH="1" flipV="1">
            <a:off x="5886450" y="4791075"/>
            <a:ext cx="552450" cy="285750"/>
          </a:xfrm>
          <a:prstGeom prst="line">
            <a:avLst/>
          </a:prstGeom>
          <a:noFill/>
          <a:ln w="19050">
            <a:solidFill>
              <a:srgbClr val="0000CC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464820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549592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5762625" y="3352800"/>
            <a:ext cx="152400" cy="2667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>
            <a:off x="5762625" y="3352800"/>
            <a:ext cx="137160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33"/>
          <p:cNvSpPr>
            <a:spLocks noChangeShapeType="1"/>
          </p:cNvSpPr>
          <p:nvPr/>
        </p:nvSpPr>
        <p:spPr bwMode="auto">
          <a:xfrm flipH="1">
            <a:off x="5915025" y="5029200"/>
            <a:ext cx="121920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 flipV="1">
            <a:off x="7134225" y="3962400"/>
            <a:ext cx="129540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35"/>
          <p:cNvSpPr>
            <a:spLocks noChangeShapeType="1"/>
          </p:cNvSpPr>
          <p:nvPr/>
        </p:nvSpPr>
        <p:spPr bwMode="auto">
          <a:xfrm flipV="1">
            <a:off x="6524625" y="3962400"/>
            <a:ext cx="1905000" cy="1066800"/>
          </a:xfrm>
          <a:prstGeom prst="line">
            <a:avLst/>
          </a:prstGeom>
          <a:noFill/>
          <a:ln w="19050">
            <a:solidFill>
              <a:srgbClr val="0000CC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36"/>
          <p:cNvSpPr>
            <a:spLocks noChangeShapeType="1"/>
          </p:cNvSpPr>
          <p:nvPr/>
        </p:nvSpPr>
        <p:spPr bwMode="auto">
          <a:xfrm flipV="1">
            <a:off x="5838825" y="3943350"/>
            <a:ext cx="25908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60" grpId="0"/>
      <p:bldP spid="61" grpId="0"/>
      <p:bldP spid="63" grpId="0" animBg="1"/>
      <p:bldP spid="6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2"/>
          <p:cNvSpPr>
            <a:spLocks noChangeShapeType="1"/>
          </p:cNvSpPr>
          <p:nvPr/>
        </p:nvSpPr>
        <p:spPr bwMode="auto">
          <a:xfrm flipH="1">
            <a:off x="5029200" y="990600"/>
            <a:ext cx="45719" cy="571500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6200" y="822325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99"/>
                </a:solidFill>
              </a:rPr>
              <a:t>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0" y="1295400"/>
            <a:ext cx="487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Trong</a:t>
            </a:r>
            <a:r>
              <a:rPr lang="en-US" sz="2000" b="1" dirty="0"/>
              <a:t> mp (P) </a:t>
            </a:r>
            <a:r>
              <a:rPr lang="en-US" sz="2000" b="1" dirty="0" err="1"/>
              <a:t>cho</a:t>
            </a:r>
            <a:r>
              <a:rPr lang="en-US" sz="2000" b="1" dirty="0"/>
              <a:t> </a:t>
            </a:r>
            <a:r>
              <a:rPr lang="en-US" sz="2000" b="1" dirty="0" err="1"/>
              <a:t>đa</a:t>
            </a:r>
            <a:r>
              <a:rPr lang="en-US" sz="2000" b="1" dirty="0"/>
              <a:t> </a:t>
            </a:r>
            <a:r>
              <a:rPr lang="en-US" sz="2000" b="1" dirty="0" err="1"/>
              <a:t>giác</a:t>
            </a:r>
            <a:r>
              <a:rPr lang="en-US" sz="2000" b="1" dirty="0"/>
              <a:t> A</a:t>
            </a:r>
            <a:r>
              <a:rPr lang="en-US" sz="2000" b="1" baseline="-25000" dirty="0"/>
              <a:t>1</a:t>
            </a:r>
            <a:r>
              <a:rPr lang="en-US" sz="2000" b="1" dirty="0"/>
              <a:t>A</a:t>
            </a:r>
            <a:r>
              <a:rPr lang="en-US" sz="2000" b="1" baseline="-25000" dirty="0"/>
              <a:t>2</a:t>
            </a:r>
            <a:r>
              <a:rPr lang="en-US" sz="2000" b="1" dirty="0"/>
              <a:t>…A</a:t>
            </a:r>
            <a:r>
              <a:rPr lang="en-US" sz="2000" b="1" baseline="-25000" dirty="0"/>
              <a:t>n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  S        ( P</a:t>
            </a:r>
            <a:r>
              <a:rPr lang="en-US" sz="2000" b="1" dirty="0" smtClean="0"/>
              <a:t>). </a:t>
            </a:r>
            <a:r>
              <a:rPr lang="en-US" sz="2000" b="1" dirty="0" err="1" smtClean="0"/>
              <a:t>Nối</a:t>
            </a:r>
            <a:r>
              <a:rPr lang="en-US" sz="2000" b="1" dirty="0" smtClean="0"/>
              <a:t> </a:t>
            </a:r>
            <a:r>
              <a:rPr lang="en-US" sz="2000" b="1" dirty="0"/>
              <a:t>SA</a:t>
            </a:r>
            <a:r>
              <a:rPr lang="en-US" sz="2000" b="1" baseline="-25000" dirty="0"/>
              <a:t>1</a:t>
            </a:r>
            <a:r>
              <a:rPr lang="en-US" sz="2000" b="1" dirty="0"/>
              <a:t>,SA</a:t>
            </a:r>
            <a:r>
              <a:rPr lang="en-US" sz="2000" b="1" baseline="-25000" dirty="0"/>
              <a:t>2</a:t>
            </a:r>
            <a:r>
              <a:rPr lang="en-US" sz="2000" b="1" dirty="0"/>
              <a:t>,…,</a:t>
            </a:r>
            <a:r>
              <a:rPr lang="en-US" sz="2000" b="1" dirty="0" err="1"/>
              <a:t>SA</a:t>
            </a:r>
            <a:r>
              <a:rPr lang="en-US" sz="2000" b="1" baseline="-25000" dirty="0" err="1"/>
              <a:t>n</a:t>
            </a:r>
            <a:r>
              <a:rPr lang="en-US" sz="2000" b="1" baseline="-25000" dirty="0"/>
              <a:t>   </a:t>
            </a:r>
            <a:r>
              <a:rPr lang="en-US" sz="2000" b="1" dirty="0" err="1"/>
              <a:t>để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b="1" dirty="0"/>
              <a:t> tam </a:t>
            </a:r>
            <a:r>
              <a:rPr lang="en-US" sz="2000" b="1" dirty="0" err="1"/>
              <a:t>giác</a:t>
            </a:r>
            <a:r>
              <a:rPr lang="en-US" sz="2000" b="1" dirty="0"/>
              <a:t> SA</a:t>
            </a:r>
            <a:r>
              <a:rPr lang="en-US" sz="2000" b="1" baseline="-25000" dirty="0"/>
              <a:t>1</a:t>
            </a:r>
            <a:r>
              <a:rPr lang="en-US" sz="2000" b="1" dirty="0"/>
              <a:t>A</a:t>
            </a:r>
            <a:r>
              <a:rPr lang="en-US" sz="2000" b="1" baseline="-25000" dirty="0"/>
              <a:t>2</a:t>
            </a:r>
            <a:r>
              <a:rPr lang="en-US" sz="2000" b="1" dirty="0"/>
              <a:t>,SA</a:t>
            </a:r>
            <a:r>
              <a:rPr lang="en-US" sz="2000" b="1" baseline="-25000" dirty="0"/>
              <a:t>2</a:t>
            </a:r>
            <a:r>
              <a:rPr lang="en-US" sz="2000" b="1" dirty="0"/>
              <a:t>A</a:t>
            </a:r>
            <a:r>
              <a:rPr lang="en-US" sz="2000" b="1" baseline="-25000" dirty="0"/>
              <a:t>3</a:t>
            </a:r>
            <a:r>
              <a:rPr lang="en-US" sz="2000" b="1" dirty="0"/>
              <a:t>,…,SA</a:t>
            </a:r>
            <a:r>
              <a:rPr lang="en-US" sz="2000" b="1" baseline="-25000" dirty="0"/>
              <a:t>n</a:t>
            </a:r>
            <a:r>
              <a:rPr lang="en-US" sz="2000" b="1" dirty="0"/>
              <a:t>A</a:t>
            </a:r>
            <a:r>
              <a:rPr lang="en-US" sz="2000" b="1" baseline="-25000" dirty="0"/>
              <a:t>1</a:t>
            </a:r>
            <a:r>
              <a:rPr lang="en-US" sz="2000" b="1" dirty="0"/>
              <a:t> .</a:t>
            </a:r>
            <a:r>
              <a:rPr lang="en-US" sz="2000" b="1" dirty="0" err="1">
                <a:solidFill>
                  <a:srgbClr val="CC3300"/>
                </a:solidFill>
              </a:rPr>
              <a:t>Hình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 err="1">
                <a:solidFill>
                  <a:srgbClr val="CC3300"/>
                </a:solidFill>
              </a:rPr>
              <a:t>gồm</a:t>
            </a:r>
            <a:r>
              <a:rPr lang="en-US" sz="2000" b="1" dirty="0">
                <a:solidFill>
                  <a:srgbClr val="CC3300"/>
                </a:solidFill>
              </a:rPr>
              <a:t> n tam </a:t>
            </a:r>
            <a:r>
              <a:rPr lang="en-US" sz="2000" b="1" dirty="0" err="1">
                <a:solidFill>
                  <a:srgbClr val="CC3300"/>
                </a:solidFill>
              </a:rPr>
              <a:t>giác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 err="1">
                <a:solidFill>
                  <a:srgbClr val="CC3300"/>
                </a:solidFill>
              </a:rPr>
              <a:t>đó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 err="1">
                <a:solidFill>
                  <a:srgbClr val="CC3300"/>
                </a:solidFill>
              </a:rPr>
              <a:t>và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 err="1">
                <a:solidFill>
                  <a:srgbClr val="CC3300"/>
                </a:solidFill>
              </a:rPr>
              <a:t>đa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 err="1">
                <a:solidFill>
                  <a:srgbClr val="CC3300"/>
                </a:solidFill>
              </a:rPr>
              <a:t>giác</a:t>
            </a:r>
            <a:r>
              <a:rPr lang="en-US" sz="2000" b="1" dirty="0">
                <a:solidFill>
                  <a:srgbClr val="CC3300"/>
                </a:solidFill>
              </a:rPr>
              <a:t> A</a:t>
            </a:r>
            <a:r>
              <a:rPr lang="en-US" sz="2000" b="1" baseline="-25000" dirty="0">
                <a:solidFill>
                  <a:srgbClr val="CC3300"/>
                </a:solidFill>
              </a:rPr>
              <a:t>1</a:t>
            </a:r>
            <a:r>
              <a:rPr lang="en-US" sz="2000" b="1" dirty="0">
                <a:solidFill>
                  <a:srgbClr val="CC3300"/>
                </a:solidFill>
              </a:rPr>
              <a:t>A</a:t>
            </a:r>
            <a:r>
              <a:rPr lang="en-US" sz="2000" b="1" baseline="-25000" dirty="0">
                <a:solidFill>
                  <a:srgbClr val="CC3300"/>
                </a:solidFill>
              </a:rPr>
              <a:t>2</a:t>
            </a:r>
            <a:r>
              <a:rPr lang="en-US" sz="2000" b="1" dirty="0">
                <a:solidFill>
                  <a:srgbClr val="CC3300"/>
                </a:solidFill>
              </a:rPr>
              <a:t>…A</a:t>
            </a:r>
            <a:r>
              <a:rPr lang="en-US" sz="2000" b="1" baseline="-25000" dirty="0">
                <a:solidFill>
                  <a:srgbClr val="CC3300"/>
                </a:solidFill>
              </a:rPr>
              <a:t>n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 err="1">
                <a:solidFill>
                  <a:srgbClr val="CC3300"/>
                </a:solidFill>
              </a:rPr>
              <a:t>gọi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 err="1">
                <a:solidFill>
                  <a:srgbClr val="CC3300"/>
                </a:solidFill>
              </a:rPr>
              <a:t>là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 err="1">
                <a:solidFill>
                  <a:srgbClr val="CC3300"/>
                </a:solidFill>
              </a:rPr>
              <a:t>hình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b="1" dirty="0" err="1">
                <a:solidFill>
                  <a:srgbClr val="CC3300"/>
                </a:solidFill>
              </a:rPr>
              <a:t>chóp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 </a:t>
            </a:r>
            <a:r>
              <a:rPr lang="en-US" sz="2000" b="1" dirty="0" err="1"/>
              <a:t>kí</a:t>
            </a:r>
            <a:r>
              <a:rPr lang="en-US" sz="2000" b="1" dirty="0"/>
              <a:t> </a:t>
            </a:r>
            <a:r>
              <a:rPr lang="en-US" sz="2000" b="1" dirty="0" err="1"/>
              <a:t>hiệu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FF0066"/>
                </a:solidFill>
              </a:rPr>
              <a:t>S.A</a:t>
            </a:r>
            <a:r>
              <a:rPr lang="en-US" sz="2000" b="1" i="1" baseline="-25000" dirty="0">
                <a:solidFill>
                  <a:srgbClr val="FF0066"/>
                </a:solidFill>
              </a:rPr>
              <a:t>1</a:t>
            </a:r>
            <a:r>
              <a:rPr lang="en-US" sz="2000" b="1" i="1" dirty="0">
                <a:solidFill>
                  <a:srgbClr val="FF0066"/>
                </a:solidFill>
              </a:rPr>
              <a:t>A</a:t>
            </a:r>
            <a:r>
              <a:rPr lang="en-US" sz="2000" b="1" i="1" baseline="-25000" dirty="0">
                <a:solidFill>
                  <a:srgbClr val="FF0066"/>
                </a:solidFill>
              </a:rPr>
              <a:t>2</a:t>
            </a:r>
            <a:r>
              <a:rPr lang="en-US" sz="2000" b="1" i="1" dirty="0">
                <a:solidFill>
                  <a:srgbClr val="FF0066"/>
                </a:solidFill>
              </a:rPr>
              <a:t>…A</a:t>
            </a:r>
            <a:r>
              <a:rPr lang="en-US" sz="2000" b="1" i="1" baseline="-25000" dirty="0">
                <a:solidFill>
                  <a:srgbClr val="FF0066"/>
                </a:solidFill>
              </a:rPr>
              <a:t>n</a:t>
            </a:r>
            <a:r>
              <a:rPr lang="en-US" sz="2000" b="1" dirty="0"/>
              <a:t>.            </a:t>
            </a:r>
          </a:p>
        </p:txBody>
      </p:sp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1080448" y="1635456"/>
          <a:ext cx="1571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3" imgW="177480" imgH="266400" progId="Equation.DSMT4">
                  <p:embed/>
                </p:oleObj>
              </mc:Choice>
              <mc:Fallback>
                <p:oleObj name="Equation" r:id="rId3" imgW="17748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448" y="1635456"/>
                        <a:ext cx="1571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6210300" y="2286000"/>
            <a:ext cx="1943100" cy="0"/>
          </a:xfrm>
          <a:prstGeom prst="line">
            <a:avLst/>
          </a:prstGeom>
          <a:noFill/>
          <a:ln w="9525">
            <a:solidFill>
              <a:srgbClr val="9900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Freeform 25"/>
          <p:cNvSpPr>
            <a:spLocks/>
          </p:cNvSpPr>
          <p:nvPr/>
        </p:nvSpPr>
        <p:spPr bwMode="auto">
          <a:xfrm>
            <a:off x="6172200" y="2286000"/>
            <a:ext cx="1981200" cy="685800"/>
          </a:xfrm>
          <a:custGeom>
            <a:avLst/>
            <a:gdLst/>
            <a:ahLst/>
            <a:cxnLst>
              <a:cxn ang="0">
                <a:pos x="1248" y="0"/>
              </a:cxn>
              <a:cxn ang="0">
                <a:pos x="384" y="432"/>
              </a:cxn>
              <a:cxn ang="0">
                <a:pos x="0" y="0"/>
              </a:cxn>
            </a:cxnLst>
            <a:rect l="0" t="0" r="r" b="b"/>
            <a:pathLst>
              <a:path w="1248" h="432">
                <a:moveTo>
                  <a:pt x="1248" y="0"/>
                </a:moveTo>
                <a:lnTo>
                  <a:pt x="384" y="43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6172200" y="838200"/>
            <a:ext cx="914400" cy="144780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6781800" y="838200"/>
            <a:ext cx="304800" cy="213360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7086600" y="838200"/>
            <a:ext cx="1066800" cy="144780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Freeform 30"/>
          <p:cNvSpPr>
            <a:spLocks/>
          </p:cNvSpPr>
          <p:nvPr/>
        </p:nvSpPr>
        <p:spPr bwMode="auto">
          <a:xfrm>
            <a:off x="5181600" y="1962150"/>
            <a:ext cx="3124200" cy="1143000"/>
          </a:xfrm>
          <a:custGeom>
            <a:avLst/>
            <a:gdLst/>
            <a:ahLst/>
            <a:cxnLst>
              <a:cxn ang="0">
                <a:pos x="336" y="0"/>
              </a:cxn>
              <a:cxn ang="0">
                <a:pos x="0" y="720"/>
              </a:cxn>
              <a:cxn ang="0">
                <a:pos x="1968" y="720"/>
              </a:cxn>
            </a:cxnLst>
            <a:rect l="0" t="0" r="r" b="b"/>
            <a:pathLst>
              <a:path w="1968" h="720">
                <a:moveTo>
                  <a:pt x="336" y="0"/>
                </a:moveTo>
                <a:lnTo>
                  <a:pt x="0" y="720"/>
                </a:lnTo>
                <a:lnTo>
                  <a:pt x="1968" y="720"/>
                </a:lnTo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5886450" y="4972050"/>
            <a:ext cx="2057400" cy="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Freeform 32"/>
          <p:cNvSpPr>
            <a:spLocks/>
          </p:cNvSpPr>
          <p:nvPr/>
        </p:nvSpPr>
        <p:spPr bwMode="auto">
          <a:xfrm>
            <a:off x="5886450" y="4972050"/>
            <a:ext cx="20574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528"/>
              </a:cxn>
              <a:cxn ang="0">
                <a:pos x="960" y="384"/>
              </a:cxn>
              <a:cxn ang="0">
                <a:pos x="1296" y="0"/>
              </a:cxn>
            </a:cxnLst>
            <a:rect l="0" t="0" r="r" b="b"/>
            <a:pathLst>
              <a:path w="1296" h="528">
                <a:moveTo>
                  <a:pt x="0" y="0"/>
                </a:moveTo>
                <a:lnTo>
                  <a:pt x="240" y="528"/>
                </a:lnTo>
                <a:lnTo>
                  <a:pt x="960" y="384"/>
                </a:lnTo>
                <a:lnTo>
                  <a:pt x="1296" y="0"/>
                </a:lnTo>
              </a:path>
            </a:pathLst>
          </a:cu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V="1">
            <a:off x="5886450" y="3676650"/>
            <a:ext cx="1066800" cy="12954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>
            <a:off x="6267450" y="3676650"/>
            <a:ext cx="685800" cy="21336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6953250" y="3676650"/>
            <a:ext cx="990600" cy="12954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6953250" y="3676650"/>
            <a:ext cx="457200" cy="19050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Freeform 39"/>
          <p:cNvSpPr>
            <a:spLocks/>
          </p:cNvSpPr>
          <p:nvPr/>
        </p:nvSpPr>
        <p:spPr bwMode="auto">
          <a:xfrm>
            <a:off x="5200650" y="4724400"/>
            <a:ext cx="3276600" cy="1371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864"/>
              </a:cxn>
              <a:cxn ang="0">
                <a:pos x="2064" y="864"/>
              </a:cxn>
            </a:cxnLst>
            <a:rect l="0" t="0" r="r" b="b"/>
            <a:pathLst>
              <a:path w="2064" h="864">
                <a:moveTo>
                  <a:pt x="288" y="0"/>
                </a:moveTo>
                <a:lnTo>
                  <a:pt x="0" y="864"/>
                </a:lnTo>
                <a:lnTo>
                  <a:pt x="2064" y="864"/>
                </a:lnTo>
              </a:path>
            </a:pathLst>
          </a:custGeom>
          <a:noFill/>
          <a:ln w="9525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Freeform 40" descr="Light upward diagonal"/>
          <p:cNvSpPr>
            <a:spLocks/>
          </p:cNvSpPr>
          <p:nvPr/>
        </p:nvSpPr>
        <p:spPr bwMode="auto">
          <a:xfrm>
            <a:off x="762000" y="4572000"/>
            <a:ext cx="2038350" cy="10668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288" y="576"/>
              </a:cxn>
              <a:cxn ang="0">
                <a:pos x="816" y="672"/>
              </a:cxn>
              <a:cxn ang="0">
                <a:pos x="1284" y="192"/>
              </a:cxn>
              <a:cxn ang="0">
                <a:pos x="780" y="0"/>
              </a:cxn>
              <a:cxn ang="0">
                <a:pos x="0" y="288"/>
              </a:cxn>
            </a:cxnLst>
            <a:rect l="0" t="0" r="r" b="b"/>
            <a:pathLst>
              <a:path w="1284" h="672">
                <a:moveTo>
                  <a:pt x="0" y="288"/>
                </a:moveTo>
                <a:lnTo>
                  <a:pt x="288" y="576"/>
                </a:lnTo>
                <a:lnTo>
                  <a:pt x="816" y="672"/>
                </a:lnTo>
                <a:lnTo>
                  <a:pt x="1284" y="192"/>
                </a:lnTo>
                <a:lnTo>
                  <a:pt x="780" y="0"/>
                </a:lnTo>
                <a:lnTo>
                  <a:pt x="0" y="288"/>
                </a:lnTo>
                <a:close/>
              </a:path>
            </a:pathLst>
          </a:custGeom>
          <a:pattFill prst="ltUpDiag">
            <a:fgClr>
              <a:srgbClr val="CC99FF"/>
            </a:fgClr>
            <a:bgClr>
              <a:schemeClr val="bg1"/>
            </a:bgClr>
          </a:pattFill>
          <a:ln w="9525" cap="flat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V="1">
            <a:off x="762000" y="32766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flipH="1">
            <a:off x="1219200" y="3276600"/>
            <a:ext cx="304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1524000" y="3276600"/>
            <a:ext cx="533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524000" y="3276600"/>
            <a:ext cx="1295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Freeform 45"/>
          <p:cNvSpPr>
            <a:spLocks/>
          </p:cNvSpPr>
          <p:nvPr/>
        </p:nvSpPr>
        <p:spPr bwMode="auto">
          <a:xfrm>
            <a:off x="1524000" y="3276600"/>
            <a:ext cx="457200" cy="1333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840"/>
              </a:cxn>
            </a:cxnLst>
            <a:rect l="0" t="0" r="r" b="b"/>
            <a:pathLst>
              <a:path w="288" h="840">
                <a:moveTo>
                  <a:pt x="0" y="0"/>
                </a:moveTo>
                <a:lnTo>
                  <a:pt x="288" y="8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5334000" y="2819400"/>
            <a:ext cx="228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144" y="192"/>
              </a:cxn>
            </a:cxnLst>
            <a:rect l="0" t="0" r="r" b="b"/>
            <a:pathLst>
              <a:path w="144" h="1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2" y="136"/>
                  <a:pt x="144" y="19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5238750" y="281463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</a:t>
            </a:r>
          </a:p>
        </p:txBody>
      </p:sp>
      <p:sp>
        <p:nvSpPr>
          <p:cNvPr id="34" name="Freeform 49"/>
          <p:cNvSpPr>
            <a:spLocks/>
          </p:cNvSpPr>
          <p:nvPr/>
        </p:nvSpPr>
        <p:spPr bwMode="auto">
          <a:xfrm>
            <a:off x="5314950" y="5791200"/>
            <a:ext cx="228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144" y="192"/>
              </a:cxn>
            </a:cxnLst>
            <a:rect l="0" t="0" r="r" b="b"/>
            <a:pathLst>
              <a:path w="144" h="1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2" y="136"/>
                  <a:pt x="144" y="19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5219700" y="579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</a:t>
            </a: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7067550" y="609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5715000" y="1828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1</a:t>
            </a:r>
            <a:endParaRPr lang="en-US" sz="2000" b="1"/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14400" y="54705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2</a:t>
            </a:r>
            <a:endParaRPr lang="en-US" sz="2000" b="1"/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6858000" y="2743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3</a:t>
            </a:r>
            <a:endParaRPr lang="en-US" sz="2000" b="1"/>
          </a:p>
        </p:txBody>
      </p:sp>
      <p:sp>
        <p:nvSpPr>
          <p:cNvPr id="40" name="Text Box 55"/>
          <p:cNvSpPr txBox="1">
            <a:spLocks noChangeArrowheads="1"/>
          </p:cNvSpPr>
          <p:nvPr/>
        </p:nvSpPr>
        <p:spPr bwMode="auto">
          <a:xfrm>
            <a:off x="8153400" y="20574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2</a:t>
            </a:r>
            <a:endParaRPr lang="en-US" sz="2000" b="1"/>
          </a:p>
        </p:txBody>
      </p:sp>
      <p:sp>
        <p:nvSpPr>
          <p:cNvPr id="41" name="Text Box 56"/>
          <p:cNvSpPr txBox="1">
            <a:spLocks noChangeArrowheads="1"/>
          </p:cNvSpPr>
          <p:nvPr/>
        </p:nvSpPr>
        <p:spPr bwMode="auto">
          <a:xfrm>
            <a:off x="438150" y="47085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1</a:t>
            </a:r>
            <a:endParaRPr lang="en-US" sz="2000" b="1"/>
          </a:p>
        </p:txBody>
      </p:sp>
      <p:sp>
        <p:nvSpPr>
          <p:cNvPr id="42" name="Text Box 57"/>
          <p:cNvSpPr txBox="1">
            <a:spLocks noChangeArrowheads="1"/>
          </p:cNvSpPr>
          <p:nvPr/>
        </p:nvSpPr>
        <p:spPr bwMode="auto">
          <a:xfrm>
            <a:off x="5562600" y="4572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1</a:t>
            </a:r>
            <a:endParaRPr lang="en-US" sz="2000" b="1"/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6915150" y="3443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</a:p>
        </p:txBody>
      </p:sp>
      <p:sp>
        <p:nvSpPr>
          <p:cNvPr id="44" name="Text Box 59"/>
          <p:cNvSpPr txBox="1">
            <a:spLocks noChangeArrowheads="1"/>
          </p:cNvSpPr>
          <p:nvPr/>
        </p:nvSpPr>
        <p:spPr bwMode="auto">
          <a:xfrm>
            <a:off x="1371600" y="2971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</a:t>
            </a:r>
          </a:p>
        </p:txBody>
      </p:sp>
      <p:sp>
        <p:nvSpPr>
          <p:cNvPr id="45" name="Text Box 60"/>
          <p:cNvSpPr txBox="1">
            <a:spLocks noChangeArrowheads="1"/>
          </p:cNvSpPr>
          <p:nvPr/>
        </p:nvSpPr>
        <p:spPr bwMode="auto">
          <a:xfrm>
            <a:off x="1752600" y="5546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A</a:t>
            </a:r>
            <a:r>
              <a:rPr lang="en-US" sz="2000" b="1" baseline="-25000" dirty="0"/>
              <a:t>3</a:t>
            </a:r>
            <a:endParaRPr lang="en-US" sz="2000" b="1" dirty="0"/>
          </a:p>
        </p:txBody>
      </p:sp>
      <p:sp>
        <p:nvSpPr>
          <p:cNvPr id="46" name="Text Box 61"/>
          <p:cNvSpPr txBox="1">
            <a:spLocks noChangeArrowheads="1"/>
          </p:cNvSpPr>
          <p:nvPr/>
        </p:nvSpPr>
        <p:spPr bwMode="auto">
          <a:xfrm>
            <a:off x="2724150" y="45910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4</a:t>
            </a:r>
            <a:endParaRPr lang="en-US" sz="2000" b="1"/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1905000" y="4191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5</a:t>
            </a:r>
            <a:endParaRPr lang="en-US" sz="2000" b="1"/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6248400" y="5715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2</a:t>
            </a:r>
            <a:endParaRPr lang="en-US" sz="2000" b="1"/>
          </a:p>
        </p:txBody>
      </p:sp>
      <p:sp>
        <p:nvSpPr>
          <p:cNvPr id="49" name="Text Box 64"/>
          <p:cNvSpPr txBox="1">
            <a:spLocks noChangeArrowheads="1"/>
          </p:cNvSpPr>
          <p:nvPr/>
        </p:nvSpPr>
        <p:spPr bwMode="auto">
          <a:xfrm>
            <a:off x="7391400" y="5394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3</a:t>
            </a:r>
            <a:endParaRPr lang="en-US" sz="2000" b="1"/>
          </a:p>
        </p:txBody>
      </p:sp>
      <p:sp>
        <p:nvSpPr>
          <p:cNvPr id="50" name="Text Box 65"/>
          <p:cNvSpPr txBox="1">
            <a:spLocks noChangeArrowheads="1"/>
          </p:cNvSpPr>
          <p:nvPr/>
        </p:nvSpPr>
        <p:spPr bwMode="auto">
          <a:xfrm>
            <a:off x="7924800" y="47244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  <a:r>
              <a:rPr lang="en-US" sz="2000" b="1" baseline="-25000"/>
              <a:t>4</a:t>
            </a:r>
            <a:endParaRPr lang="en-US" sz="2000" b="1"/>
          </a:p>
        </p:txBody>
      </p:sp>
      <p:sp>
        <p:nvSpPr>
          <p:cNvPr id="51" name="Line 66"/>
          <p:cNvSpPr>
            <a:spLocks noChangeShapeType="1"/>
          </p:cNvSpPr>
          <p:nvPr/>
        </p:nvSpPr>
        <p:spPr bwMode="auto">
          <a:xfrm>
            <a:off x="762000" y="5029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67"/>
          <p:cNvSpPr>
            <a:spLocks noChangeShapeType="1"/>
          </p:cNvSpPr>
          <p:nvPr/>
        </p:nvSpPr>
        <p:spPr bwMode="auto">
          <a:xfrm>
            <a:off x="1219200" y="54864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68"/>
          <p:cNvSpPr>
            <a:spLocks noChangeShapeType="1"/>
          </p:cNvSpPr>
          <p:nvPr/>
        </p:nvSpPr>
        <p:spPr bwMode="auto">
          <a:xfrm flipV="1">
            <a:off x="2057400" y="48768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69"/>
          <p:cNvSpPr>
            <a:spLocks noChangeShapeType="1"/>
          </p:cNvSpPr>
          <p:nvPr/>
        </p:nvSpPr>
        <p:spPr bwMode="auto">
          <a:xfrm flipH="1" flipV="1">
            <a:off x="1943100" y="45529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70"/>
          <p:cNvSpPr>
            <a:spLocks noChangeShapeType="1"/>
          </p:cNvSpPr>
          <p:nvPr/>
        </p:nvSpPr>
        <p:spPr bwMode="auto">
          <a:xfrm flipH="1">
            <a:off x="762000" y="45720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AutoShape 72"/>
          <p:cNvSpPr>
            <a:spLocks noChangeArrowheads="1"/>
          </p:cNvSpPr>
          <p:nvPr/>
        </p:nvSpPr>
        <p:spPr bwMode="auto">
          <a:xfrm>
            <a:off x="323850" y="3124200"/>
            <a:ext cx="838200" cy="304800"/>
          </a:xfrm>
          <a:prstGeom prst="wedgeRectCallout">
            <a:avLst>
              <a:gd name="adj1" fmla="val 81819"/>
              <a:gd name="adj2" fmla="val -1614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/>
              <a:t>Đỉnh </a:t>
            </a:r>
          </a:p>
        </p:txBody>
      </p:sp>
      <p:sp>
        <p:nvSpPr>
          <p:cNvPr id="57" name="AutoShape 73"/>
          <p:cNvSpPr>
            <a:spLocks noChangeArrowheads="1"/>
          </p:cNvSpPr>
          <p:nvPr/>
        </p:nvSpPr>
        <p:spPr bwMode="auto">
          <a:xfrm>
            <a:off x="2362200" y="3200400"/>
            <a:ext cx="1143000" cy="304800"/>
          </a:xfrm>
          <a:prstGeom prst="wedgeRoundRectCallout">
            <a:avLst>
              <a:gd name="adj1" fmla="val -83333"/>
              <a:gd name="adj2" fmla="val 15520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/>
              <a:t>Cạnh bên </a:t>
            </a:r>
          </a:p>
        </p:txBody>
      </p:sp>
      <p:sp>
        <p:nvSpPr>
          <p:cNvPr id="58" name="AutoShape 74"/>
          <p:cNvSpPr>
            <a:spLocks noChangeArrowheads="1"/>
          </p:cNvSpPr>
          <p:nvPr/>
        </p:nvSpPr>
        <p:spPr bwMode="auto">
          <a:xfrm>
            <a:off x="3048000" y="4953000"/>
            <a:ext cx="1066800" cy="361950"/>
          </a:xfrm>
          <a:prstGeom prst="wedgeRoundRectCallout">
            <a:avLst>
              <a:gd name="adj1" fmla="val -149556"/>
              <a:gd name="adj2" fmla="val 10963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/>
              <a:t>Mặt đáy </a:t>
            </a:r>
          </a:p>
        </p:txBody>
      </p:sp>
      <p:sp>
        <p:nvSpPr>
          <p:cNvPr id="59" name="AutoShape 75"/>
          <p:cNvSpPr>
            <a:spLocks/>
          </p:cNvSpPr>
          <p:nvPr/>
        </p:nvSpPr>
        <p:spPr bwMode="auto">
          <a:xfrm>
            <a:off x="3276600" y="4286250"/>
            <a:ext cx="1066800" cy="285750"/>
          </a:xfrm>
          <a:prstGeom prst="borderCallout2">
            <a:avLst>
              <a:gd name="adj1" fmla="val 40000"/>
              <a:gd name="adj2" fmla="val -7144"/>
              <a:gd name="adj3" fmla="val 40000"/>
              <a:gd name="adj4" fmla="val -45685"/>
              <a:gd name="adj5" fmla="val 146667"/>
              <a:gd name="adj6" fmla="val -8571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/>
              <a:t>Cạnh đáy </a:t>
            </a:r>
          </a:p>
        </p:txBody>
      </p:sp>
      <p:sp>
        <p:nvSpPr>
          <p:cNvPr id="60" name="AutoShape 77"/>
          <p:cNvSpPr>
            <a:spLocks noChangeArrowheads="1"/>
          </p:cNvSpPr>
          <p:nvPr/>
        </p:nvSpPr>
        <p:spPr bwMode="auto">
          <a:xfrm>
            <a:off x="5295900" y="3124200"/>
            <a:ext cx="3276600" cy="381000"/>
          </a:xfrm>
          <a:prstGeom prst="flowChartTerminator">
            <a:avLst/>
          </a:prstGeom>
          <a:gradFill rotWithShape="1">
            <a:gsLst>
              <a:gs pos="0">
                <a:srgbClr val="33CCFF"/>
              </a:gs>
              <a:gs pos="50000">
                <a:schemeClr val="bg1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err="1"/>
              <a:t>Hình</a:t>
            </a:r>
            <a:r>
              <a:rPr lang="en-US" sz="1600" b="1" dirty="0"/>
              <a:t> </a:t>
            </a:r>
            <a:r>
              <a:rPr lang="en-US" sz="1600" b="1" dirty="0" err="1"/>
              <a:t>chóp</a:t>
            </a:r>
            <a:r>
              <a:rPr lang="en-US" sz="1600" b="1" dirty="0"/>
              <a:t> tam </a:t>
            </a:r>
            <a:r>
              <a:rPr lang="en-US" sz="1600" b="1" dirty="0" err="1"/>
              <a:t>giác</a:t>
            </a:r>
            <a:r>
              <a:rPr lang="en-US" sz="1600" b="1" dirty="0"/>
              <a:t> S.A</a:t>
            </a:r>
            <a:r>
              <a:rPr lang="en-US" sz="1600" b="1" baseline="-25000" dirty="0"/>
              <a:t>1</a:t>
            </a:r>
            <a:r>
              <a:rPr lang="en-US" sz="1600" b="1" dirty="0"/>
              <a:t>A</a:t>
            </a:r>
            <a:r>
              <a:rPr lang="en-US" sz="1600" b="1" baseline="-25000" dirty="0"/>
              <a:t>2</a:t>
            </a:r>
            <a:r>
              <a:rPr lang="en-US" sz="1600" b="1" dirty="0"/>
              <a:t>A</a:t>
            </a:r>
            <a:r>
              <a:rPr lang="en-US" sz="1600" b="1" baseline="-25000" dirty="0"/>
              <a:t>3</a:t>
            </a:r>
            <a:r>
              <a:rPr lang="en-US" sz="1600" b="1" dirty="0"/>
              <a:t>.</a:t>
            </a:r>
          </a:p>
        </p:txBody>
      </p:sp>
      <p:sp>
        <p:nvSpPr>
          <p:cNvPr id="61" name="AutoShape 78"/>
          <p:cNvSpPr>
            <a:spLocks noChangeArrowheads="1"/>
          </p:cNvSpPr>
          <p:nvPr/>
        </p:nvSpPr>
        <p:spPr bwMode="auto">
          <a:xfrm>
            <a:off x="5410200" y="6172200"/>
            <a:ext cx="3429000" cy="381000"/>
          </a:xfrm>
          <a:prstGeom prst="flowChartTerminator">
            <a:avLst/>
          </a:prstGeom>
          <a:gradFill rotWithShape="1">
            <a:gsLst>
              <a:gs pos="0">
                <a:srgbClr val="33CCFF"/>
              </a:gs>
              <a:gs pos="50000">
                <a:schemeClr val="bg1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 err="1"/>
              <a:t>Hình</a:t>
            </a:r>
            <a:r>
              <a:rPr lang="en-US" sz="1600" b="1" dirty="0"/>
              <a:t> </a:t>
            </a:r>
            <a:r>
              <a:rPr lang="en-US" sz="1600" b="1" dirty="0" err="1"/>
              <a:t>chóp</a:t>
            </a:r>
            <a:r>
              <a:rPr lang="en-US" sz="1600" b="1" dirty="0"/>
              <a:t> </a:t>
            </a:r>
            <a:r>
              <a:rPr lang="en-US" sz="1600" b="1" dirty="0" err="1"/>
              <a:t>tứ</a:t>
            </a:r>
            <a:r>
              <a:rPr lang="en-US" sz="1600" b="1" dirty="0"/>
              <a:t> </a:t>
            </a:r>
            <a:r>
              <a:rPr lang="en-US" sz="1600" b="1" dirty="0" err="1" smtClean="0"/>
              <a:t>giác</a:t>
            </a:r>
            <a:r>
              <a:rPr lang="en-US" sz="1600" b="1" dirty="0" smtClean="0"/>
              <a:t> </a:t>
            </a:r>
            <a:r>
              <a:rPr lang="en-US" sz="1600" b="1" dirty="0"/>
              <a:t>S.A</a:t>
            </a:r>
            <a:r>
              <a:rPr lang="en-US" sz="1600" b="1" baseline="-25000" dirty="0"/>
              <a:t>1</a:t>
            </a:r>
            <a:r>
              <a:rPr lang="en-US" sz="1600" b="1" dirty="0"/>
              <a:t>A</a:t>
            </a:r>
            <a:r>
              <a:rPr lang="en-US" sz="1600" b="1" baseline="-25000" dirty="0"/>
              <a:t>2</a:t>
            </a:r>
            <a:r>
              <a:rPr lang="en-US" sz="1600" b="1" dirty="0"/>
              <a:t>A</a:t>
            </a:r>
            <a:r>
              <a:rPr lang="en-US" sz="1600" b="1" baseline="-25000" dirty="0"/>
              <a:t>3</a:t>
            </a:r>
            <a:r>
              <a:rPr lang="en-US" sz="1600" b="1" dirty="0"/>
              <a:t>A</a:t>
            </a:r>
            <a:r>
              <a:rPr lang="en-US" sz="1600" b="1" baseline="-25000" dirty="0"/>
              <a:t>4</a:t>
            </a:r>
            <a:r>
              <a:rPr lang="en-US" sz="1600" b="1" dirty="0"/>
              <a:t>.</a:t>
            </a:r>
          </a:p>
        </p:txBody>
      </p:sp>
      <p:sp>
        <p:nvSpPr>
          <p:cNvPr id="66" name="AutoShape 84"/>
          <p:cNvSpPr>
            <a:spLocks noChangeArrowheads="1"/>
          </p:cNvSpPr>
          <p:nvPr/>
        </p:nvSpPr>
        <p:spPr bwMode="auto">
          <a:xfrm>
            <a:off x="2743200" y="3810000"/>
            <a:ext cx="1066800" cy="381000"/>
          </a:xfrm>
          <a:prstGeom prst="wedgeRoundRectCallout">
            <a:avLst>
              <a:gd name="adj1" fmla="val -118306"/>
              <a:gd name="adj2" fmla="val 47083"/>
              <a:gd name="adj3" fmla="val 16667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sz="1600"/>
              <a:t>Mặt bên </a:t>
            </a:r>
          </a:p>
        </p:txBody>
      </p:sp>
      <p:sp>
        <p:nvSpPr>
          <p:cNvPr id="67" name="Freeform 86"/>
          <p:cNvSpPr>
            <a:spLocks/>
          </p:cNvSpPr>
          <p:nvPr/>
        </p:nvSpPr>
        <p:spPr bwMode="auto">
          <a:xfrm>
            <a:off x="247650" y="4495800"/>
            <a:ext cx="2952750" cy="14478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0" y="816"/>
              </a:cxn>
              <a:cxn ang="0">
                <a:pos x="1248" y="816"/>
              </a:cxn>
              <a:cxn ang="0">
                <a:pos x="1728" y="816"/>
              </a:cxn>
            </a:cxnLst>
            <a:rect l="0" t="0" r="r" b="b"/>
            <a:pathLst>
              <a:path w="1728" h="816">
                <a:moveTo>
                  <a:pt x="240" y="0"/>
                </a:moveTo>
                <a:lnTo>
                  <a:pt x="0" y="816"/>
                </a:lnTo>
                <a:lnTo>
                  <a:pt x="1248" y="816"/>
                </a:lnTo>
                <a:lnTo>
                  <a:pt x="1728" y="816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0" y="457200"/>
            <a:ext cx="5251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HÌNH CHÓP VÀ HÌNH TỨ DIỆN:</a:t>
            </a:r>
            <a:endParaRPr lang="vi-VN" sz="2400" b="1" u="sng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9" name="Arc 68"/>
          <p:cNvSpPr/>
          <p:nvPr/>
        </p:nvSpPr>
        <p:spPr>
          <a:xfrm>
            <a:off x="76200" y="5638800"/>
            <a:ext cx="533400" cy="609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277504" y="56229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6" grpId="0" animBg="1"/>
      <p:bldP spid="67" grpId="0" animBg="1"/>
      <p:bldP spid="68" grpId="0"/>
      <p:bldP spid="69" grpId="0" animBg="1"/>
      <p:bldP spid="7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6200" y="82232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57200"/>
            <a:ext cx="5251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HÌNH CHÓP VÀ HÌNH TỨ DIỆN:</a:t>
            </a:r>
            <a:endParaRPr lang="vi-VN" sz="2400" b="1" u="sng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21920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A, B, C, 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ABC, ACD, ABD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159250" y="2895600"/>
            <a:ext cx="71438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595563" y="4800600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230688" y="5872163"/>
            <a:ext cx="71437" cy="7143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024563" y="4800600"/>
            <a:ext cx="71437" cy="714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524000" y="4495800"/>
            <a:ext cx="4935538" cy="1820863"/>
            <a:chOff x="521" y="1117"/>
            <a:chExt cx="3538" cy="862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521" y="1117"/>
              <a:ext cx="3538" cy="862"/>
              <a:chOff x="521" y="1117"/>
              <a:chExt cx="3538" cy="862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521" y="1117"/>
                <a:ext cx="272" cy="862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521" y="1979"/>
                <a:ext cx="3538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12" y="1752"/>
              <a:ext cx="227" cy="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45"/>
                </a:cxn>
                <a:cxn ang="0">
                  <a:pos x="227" y="227"/>
                </a:cxn>
              </a:cxnLst>
              <a:rect l="0" t="0" r="r" b="b"/>
              <a:pathLst>
                <a:path w="227" h="227">
                  <a:moveTo>
                    <a:pt x="0" y="0"/>
                  </a:moveTo>
                  <a:cubicBezTo>
                    <a:pt x="49" y="3"/>
                    <a:pt x="98" y="7"/>
                    <a:pt x="136" y="45"/>
                  </a:cubicBezTo>
                  <a:cubicBezTo>
                    <a:pt x="174" y="83"/>
                    <a:pt x="200" y="155"/>
                    <a:pt x="227" y="2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69" y="1761"/>
              <a:ext cx="36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P</a:t>
              </a:r>
            </a:p>
          </p:txBody>
        </p:sp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835400" y="26670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311400" y="44958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87800" y="5927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045200" y="45720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D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2590800" y="2895600"/>
            <a:ext cx="1600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191000" y="2895600"/>
            <a:ext cx="7620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4191000" y="2895600"/>
            <a:ext cx="19050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4267200" y="4876800"/>
            <a:ext cx="1828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590800" y="4876800"/>
            <a:ext cx="1676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590800" y="48768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676525" y="6324600"/>
            <a:ext cx="410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tứ</a:t>
            </a:r>
            <a:r>
              <a:rPr lang="en-US" sz="2000" i="1" dirty="0"/>
              <a:t> </a:t>
            </a:r>
            <a:r>
              <a:rPr lang="en-US" sz="2000" i="1" dirty="0" err="1"/>
              <a:t>diện</a:t>
            </a:r>
            <a:r>
              <a:rPr lang="en-US" sz="2000" i="1" dirty="0"/>
              <a:t> ABCD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0" grpId="0"/>
      <p:bldP spid="20" grpId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1" cy="35814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3314" name="AutoShape 2" descr="Vẻ đẹp choáng ngợp của cầu treo cao nhất thế giới -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1463633136-146353647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7244"/>
            <a:ext cx="9144000" cy="3180756"/>
          </a:xfrm>
          <a:prstGeom prst="rect">
            <a:avLst/>
          </a:prstGeom>
        </p:spPr>
      </p:pic>
      <p:pic>
        <p:nvPicPr>
          <p:cNvPr id="8" name="Picture 7" descr="phong-thuy-xay-nha-hop-tuoi-1977-dinh-ty-khoa-hoc-day-du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508000" y="2171700"/>
            <a:ext cx="2254250" cy="2503488"/>
          </a:xfrm>
          <a:prstGeom prst="line">
            <a:avLst/>
          </a:prstGeom>
          <a:noFill/>
          <a:ln w="762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95300" y="4660900"/>
            <a:ext cx="1397000" cy="1573213"/>
          </a:xfrm>
          <a:prstGeom prst="line">
            <a:avLst/>
          </a:prstGeom>
          <a:noFill/>
          <a:ln w="762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78"/>
          <p:cNvGrpSpPr>
            <a:grpSpLocks/>
          </p:cNvGrpSpPr>
          <p:nvPr/>
        </p:nvGrpSpPr>
        <p:grpSpPr bwMode="auto">
          <a:xfrm>
            <a:off x="2743200" y="2159000"/>
            <a:ext cx="1600200" cy="3417888"/>
            <a:chOff x="1728" y="1360"/>
            <a:chExt cx="1008" cy="2153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2280" y="2944"/>
              <a:ext cx="447" cy="569"/>
            </a:xfrm>
            <a:prstGeom prst="line">
              <a:avLst/>
            </a:prstGeom>
            <a:noFill/>
            <a:ln w="762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728" y="1360"/>
              <a:ext cx="1008" cy="1584"/>
            </a:xfrm>
            <a:prstGeom prst="line">
              <a:avLst/>
            </a:prstGeom>
            <a:noFill/>
            <a:ln w="762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917700" y="2197100"/>
            <a:ext cx="838200" cy="4038600"/>
          </a:xfrm>
          <a:prstGeom prst="line">
            <a:avLst/>
          </a:prstGeom>
          <a:noFill/>
          <a:ln w="762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08000" y="4675188"/>
            <a:ext cx="3821113" cy="0"/>
          </a:xfrm>
          <a:prstGeom prst="line">
            <a:avLst/>
          </a:prstGeom>
          <a:noFill/>
          <a:ln w="762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2762250" y="2171700"/>
            <a:ext cx="857250" cy="3406775"/>
          </a:xfrm>
          <a:prstGeom prst="line">
            <a:avLst/>
          </a:prstGeom>
          <a:noFill/>
          <a:ln w="762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943100" y="3076575"/>
            <a:ext cx="1676400" cy="2501900"/>
          </a:xfrm>
          <a:prstGeom prst="line">
            <a:avLst/>
          </a:prstGeom>
          <a:noFill/>
          <a:ln w="762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736850" y="1870075"/>
            <a:ext cx="2000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S</a:t>
            </a:r>
            <a:endParaRPr lang="en-US" b="1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228600" y="4657725"/>
            <a:ext cx="215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A</a:t>
            </a:r>
            <a:endParaRPr lang="en-US" b="1"/>
          </a:p>
        </p:txBody>
      </p: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3582988" y="5518150"/>
            <a:ext cx="341312" cy="277813"/>
            <a:chOff x="2371" y="3113"/>
            <a:chExt cx="337" cy="238"/>
          </a:xfrm>
        </p:grpSpPr>
        <p:sp>
          <p:nvSpPr>
            <p:cNvPr id="16" name="Oval 29"/>
            <p:cNvSpPr>
              <a:spLocks noChangeArrowheads="1"/>
            </p:cNvSpPr>
            <p:nvPr/>
          </p:nvSpPr>
          <p:spPr bwMode="auto">
            <a:xfrm>
              <a:off x="2371" y="3138"/>
              <a:ext cx="38" cy="3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2497" y="3113"/>
              <a:ext cx="217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C</a:t>
              </a:r>
              <a:endParaRPr lang="en-US" b="1"/>
            </a:p>
          </p:txBody>
        </p:sp>
      </p:grp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348163" y="4373563"/>
            <a:ext cx="215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D</a:t>
            </a:r>
            <a:endParaRPr lang="en-US" b="1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3822700" y="3532188"/>
            <a:ext cx="215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N</a:t>
            </a:r>
            <a:endParaRPr lang="en-US" b="1"/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1727200" y="2857500"/>
            <a:ext cx="249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M</a:t>
            </a:r>
            <a:endParaRPr lang="en-US" b="1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H="1">
            <a:off x="1905000" y="5562600"/>
            <a:ext cx="1724025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>
            <a:off x="1905000" y="3060700"/>
            <a:ext cx="34925" cy="318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 flipH="1">
            <a:off x="3619500" y="3873500"/>
            <a:ext cx="190500" cy="16621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1600200" y="617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B</a:t>
            </a:r>
          </a:p>
        </p:txBody>
      </p:sp>
      <p:sp>
        <p:nvSpPr>
          <p:cNvPr id="25" name="Text Box 131"/>
          <p:cNvSpPr txBox="1">
            <a:spLocks noChangeArrowheads="1"/>
          </p:cNvSpPr>
          <p:nvPr/>
        </p:nvSpPr>
        <p:spPr bwMode="auto">
          <a:xfrm>
            <a:off x="1816100" y="27559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Line 203"/>
          <p:cNvSpPr>
            <a:spLocks noChangeShapeType="1"/>
          </p:cNvSpPr>
          <p:nvPr/>
        </p:nvSpPr>
        <p:spPr bwMode="auto">
          <a:xfrm>
            <a:off x="4343400" y="4668075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04"/>
          <p:cNvSpPr>
            <a:spLocks noChangeShapeType="1"/>
          </p:cNvSpPr>
          <p:nvPr/>
        </p:nvSpPr>
        <p:spPr bwMode="auto">
          <a:xfrm flipV="1">
            <a:off x="1895475" y="4648200"/>
            <a:ext cx="3895725" cy="1622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206"/>
          <p:cNvSpPr txBox="1">
            <a:spLocks noChangeArrowheads="1"/>
          </p:cNvSpPr>
          <p:nvPr/>
        </p:nvSpPr>
        <p:spPr bwMode="auto">
          <a:xfrm>
            <a:off x="5638800" y="4419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grpSp>
        <p:nvGrpSpPr>
          <p:cNvPr id="29" name="Group 219"/>
          <p:cNvGrpSpPr>
            <a:grpSpLocks/>
          </p:cNvGrpSpPr>
          <p:nvPr/>
        </p:nvGrpSpPr>
        <p:grpSpPr bwMode="auto">
          <a:xfrm>
            <a:off x="1916875" y="3059875"/>
            <a:ext cx="3886200" cy="1600200"/>
            <a:chOff x="1216" y="1920"/>
            <a:chExt cx="2454" cy="1040"/>
          </a:xfrm>
        </p:grpSpPr>
        <p:sp>
          <p:nvSpPr>
            <p:cNvPr id="30" name="Line 205"/>
            <p:cNvSpPr>
              <a:spLocks noChangeShapeType="1"/>
            </p:cNvSpPr>
            <p:nvPr/>
          </p:nvSpPr>
          <p:spPr bwMode="auto">
            <a:xfrm>
              <a:off x="2414" y="2448"/>
              <a:ext cx="1256" cy="51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07"/>
            <p:cNvSpPr>
              <a:spLocks noChangeShapeType="1"/>
            </p:cNvSpPr>
            <p:nvPr/>
          </p:nvSpPr>
          <p:spPr bwMode="auto">
            <a:xfrm>
              <a:off x="1216" y="1920"/>
              <a:ext cx="1200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216"/>
          <p:cNvSpPr>
            <a:spLocks/>
          </p:cNvSpPr>
          <p:nvPr/>
        </p:nvSpPr>
        <p:spPr bwMode="auto">
          <a:xfrm>
            <a:off x="1905000" y="3048000"/>
            <a:ext cx="1676400" cy="3200400"/>
          </a:xfrm>
          <a:custGeom>
            <a:avLst/>
            <a:gdLst>
              <a:gd name="T0" fmla="*/ 0 w 1056"/>
              <a:gd name="T1" fmla="*/ 3200400 h 2016"/>
              <a:gd name="T2" fmla="*/ 0 w 1056"/>
              <a:gd name="T3" fmla="*/ 0 h 2016"/>
              <a:gd name="T4" fmla="*/ 1676400 w 1056"/>
              <a:gd name="T5" fmla="*/ 2514600 h 2016"/>
              <a:gd name="T6" fmla="*/ 0 w 1056"/>
              <a:gd name="T7" fmla="*/ 3200400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016"/>
              <a:gd name="T14" fmla="*/ 1056 w 1056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016">
                <a:moveTo>
                  <a:pt x="0" y="2016"/>
                </a:moveTo>
                <a:lnTo>
                  <a:pt x="0" y="0"/>
                </a:lnTo>
                <a:lnTo>
                  <a:pt x="1056" y="1584"/>
                </a:lnTo>
                <a:lnTo>
                  <a:pt x="0" y="2016"/>
                </a:lnTo>
                <a:close/>
              </a:path>
            </a:pathLst>
          </a:custGeom>
          <a:solidFill>
            <a:srgbClr val="FF0000">
              <a:alpha val="30980"/>
            </a:srgbClr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" name="Group 249"/>
          <p:cNvGrpSpPr>
            <a:grpSpLocks/>
          </p:cNvGrpSpPr>
          <p:nvPr/>
        </p:nvGrpSpPr>
        <p:grpSpPr bwMode="auto">
          <a:xfrm>
            <a:off x="2771775" y="2205038"/>
            <a:ext cx="1560513" cy="3392487"/>
            <a:chOff x="1728" y="1360"/>
            <a:chExt cx="983" cy="2137"/>
          </a:xfrm>
        </p:grpSpPr>
        <p:sp>
          <p:nvSpPr>
            <p:cNvPr id="34" name="Line 250"/>
            <p:cNvSpPr>
              <a:spLocks noChangeShapeType="1"/>
            </p:cNvSpPr>
            <p:nvPr/>
          </p:nvSpPr>
          <p:spPr bwMode="auto">
            <a:xfrm>
              <a:off x="2416" y="2440"/>
              <a:ext cx="288" cy="480"/>
            </a:xfrm>
            <a:prstGeom prst="line">
              <a:avLst/>
            </a:prstGeom>
            <a:noFill/>
            <a:ln w="762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51"/>
            <p:cNvSpPr>
              <a:spLocks noChangeShapeType="1"/>
            </p:cNvSpPr>
            <p:nvPr/>
          </p:nvSpPr>
          <p:spPr bwMode="auto">
            <a:xfrm flipH="1">
              <a:off x="2264" y="2928"/>
              <a:ext cx="447" cy="569"/>
            </a:xfrm>
            <a:prstGeom prst="line">
              <a:avLst/>
            </a:prstGeom>
            <a:noFill/>
            <a:ln w="762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52"/>
            <p:cNvSpPr>
              <a:spLocks noChangeShapeType="1"/>
            </p:cNvSpPr>
            <p:nvPr/>
          </p:nvSpPr>
          <p:spPr bwMode="auto">
            <a:xfrm>
              <a:off x="1728" y="1360"/>
              <a:ext cx="672" cy="1056"/>
            </a:xfrm>
            <a:prstGeom prst="line">
              <a:avLst/>
            </a:prstGeom>
            <a:noFill/>
            <a:ln w="762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Line 279"/>
          <p:cNvSpPr>
            <a:spLocks noChangeShapeType="1"/>
          </p:cNvSpPr>
          <p:nvPr/>
        </p:nvSpPr>
        <p:spPr bwMode="auto">
          <a:xfrm>
            <a:off x="4330700" y="4669975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282"/>
          <p:cNvSpPr>
            <a:spLocks/>
          </p:cNvSpPr>
          <p:nvPr/>
        </p:nvSpPr>
        <p:spPr bwMode="auto">
          <a:xfrm>
            <a:off x="1905000" y="3048000"/>
            <a:ext cx="1905000" cy="3200400"/>
          </a:xfrm>
          <a:custGeom>
            <a:avLst/>
            <a:gdLst>
              <a:gd name="T0" fmla="*/ 0 w 1200"/>
              <a:gd name="T1" fmla="*/ 3200400 h 2016"/>
              <a:gd name="T2" fmla="*/ 0 w 1200"/>
              <a:gd name="T3" fmla="*/ 0 h 2016"/>
              <a:gd name="T4" fmla="*/ 1905000 w 1200"/>
              <a:gd name="T5" fmla="*/ 838200 h 2016"/>
              <a:gd name="T6" fmla="*/ 1676400 w 1200"/>
              <a:gd name="T7" fmla="*/ 2514600 h 2016"/>
              <a:gd name="T8" fmla="*/ 0 w 1200"/>
              <a:gd name="T9" fmla="*/ 3200400 h 20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016"/>
              <a:gd name="T17" fmla="*/ 1200 w 1200"/>
              <a:gd name="T18" fmla="*/ 2016 h 20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016">
                <a:moveTo>
                  <a:pt x="0" y="2016"/>
                </a:moveTo>
                <a:lnTo>
                  <a:pt x="0" y="0"/>
                </a:lnTo>
                <a:lnTo>
                  <a:pt x="1200" y="528"/>
                </a:lnTo>
                <a:lnTo>
                  <a:pt x="1056" y="1584"/>
                </a:lnTo>
                <a:lnTo>
                  <a:pt x="0" y="2016"/>
                </a:lnTo>
                <a:close/>
              </a:path>
            </a:pathLst>
          </a:custGeom>
          <a:solidFill>
            <a:srgbClr val="FFFF00">
              <a:alpha val="47058"/>
            </a:srgbClr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228600" y="508000"/>
            <a:ext cx="7921625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S.ABCD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SA.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MBC)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172200" y="1752600"/>
            <a:ext cx="2663825" cy="4392613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haymặt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(H)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phầnchung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(H)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8" grpId="0"/>
      <p:bldP spid="20" grpId="0"/>
      <p:bldP spid="21" grpId="0" animBg="1"/>
      <p:bldP spid="21" grpId="1" animBg="1"/>
      <p:bldP spid="22" grpId="0" animBg="1"/>
      <p:bldP spid="23" grpId="0" animBg="1"/>
      <p:bldP spid="24" grpId="0"/>
      <p:bldP spid="25" grpId="0"/>
      <p:bldP spid="26" grpId="0" animBg="1"/>
      <p:bldP spid="26" grpId="1" animBg="1"/>
      <p:bldP spid="27" grpId="0" animBg="1"/>
      <p:bldP spid="28" grpId="0"/>
      <p:bldP spid="32" grpId="0" animBg="1"/>
      <p:bldP spid="32" grpId="1" animBg="1"/>
      <p:bldP spid="37" grpId="0" animBg="1"/>
      <p:bldP spid="38" grpId="0" animBg="1"/>
      <p:bldP spid="46" grpId="0" animBg="1"/>
      <p:bldP spid="47" grpId="0" animBg="1"/>
      <p:bldP spid="4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3716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13716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13716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1275" y="1341438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1341438"/>
            <a:ext cx="533400" cy="5334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13716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5000" y="13716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0788" y="1341438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800" y="19812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9812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19812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19812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1275" y="1989138"/>
            <a:ext cx="533400" cy="5334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5800" y="19812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19812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9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24525" y="1989138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19812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2565400"/>
            <a:ext cx="533400" cy="533400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86200" y="25908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2004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52713" y="32131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32131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1275" y="3213100"/>
            <a:ext cx="533400" cy="5334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5800" y="32004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32004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5000" y="32004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32004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32004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8862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00338" y="3860800"/>
            <a:ext cx="533400" cy="5334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3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38862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1275" y="38608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3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" y="44958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508500"/>
            <a:ext cx="533400" cy="5334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8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4958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9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00338" y="45085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4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44958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1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86200" y="44958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2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5800" y="44958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3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825" y="4508500"/>
            <a:ext cx="533400" cy="533400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24525" y="4508500"/>
            <a:ext cx="533400" cy="5334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1908175" y="1219200"/>
            <a:ext cx="5562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M   </a:t>
            </a:r>
            <a:r>
              <a:rPr lang="en-US" sz="3600" b="1" dirty="0">
                <a:solidFill>
                  <a:schemeClr val="bg1"/>
                </a:solidFill>
              </a:rPr>
              <a:t>Ặ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 T   P  H   </a:t>
            </a:r>
            <a:r>
              <a:rPr lang="en-US" sz="3600" b="1" dirty="0">
                <a:solidFill>
                  <a:schemeClr val="bg1"/>
                </a:solidFill>
              </a:rPr>
              <a:t>Ẳ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 N  G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1547813" y="1660525"/>
            <a:ext cx="571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Đ  Ồ  </a:t>
            </a:r>
            <a:r>
              <a:rPr lang="en-US" sz="3600" b="1" dirty="0" smtClean="0">
                <a:solidFill>
                  <a:schemeClr val="bg1"/>
                </a:solidFill>
              </a:rPr>
              <a:t> N   </a:t>
            </a:r>
            <a:r>
              <a:rPr lang="en-US" sz="3600" b="1" dirty="0">
                <a:solidFill>
                  <a:schemeClr val="bg1"/>
                </a:solidFill>
              </a:rPr>
              <a:t>G  </a:t>
            </a:r>
            <a:r>
              <a:rPr lang="en-US" sz="3600" b="1" dirty="0" smtClean="0">
                <a:solidFill>
                  <a:schemeClr val="bg1"/>
                </a:solidFill>
              </a:rPr>
              <a:t> P    H   Ẳ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 N  </a:t>
            </a:r>
            <a:r>
              <a:rPr lang="en-US" sz="36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3203575" y="2500313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 I    </a:t>
            </a:r>
            <a:r>
              <a:rPr lang="en-US" sz="3600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1979613" y="3141663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G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I   A  O   T  U   Y   </a:t>
            </a:r>
            <a:r>
              <a:rPr lang="en-US" sz="3600" b="1" dirty="0">
                <a:solidFill>
                  <a:schemeClr val="bg1"/>
                </a:solidFill>
              </a:rPr>
              <a:t>Ế  N</a:t>
            </a:r>
          </a:p>
        </p:txBody>
      </p:sp>
      <p:sp>
        <p:nvSpPr>
          <p:cNvPr id="49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3860800"/>
            <a:ext cx="533400" cy="5334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2146300" y="3789363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T  H  U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3600" b="1" dirty="0">
                <a:solidFill>
                  <a:schemeClr val="bg1"/>
                </a:solidFill>
              </a:rPr>
              <a:t>Ộ  </a:t>
            </a:r>
            <a:r>
              <a:rPr lang="en-US" sz="3600" b="1" dirty="0" smtClean="0">
                <a:solidFill>
                  <a:schemeClr val="bg1"/>
                </a:solidFill>
              </a:rPr>
              <a:t> C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868363" y="446405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T 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 H  </a:t>
            </a:r>
            <a:r>
              <a:rPr lang="en-US" sz="3600" b="1" dirty="0">
                <a:solidFill>
                  <a:schemeClr val="bg1"/>
                </a:solidFill>
              </a:rPr>
              <a:t>Ẳ  </a:t>
            </a:r>
            <a:r>
              <a:rPr lang="en-US" sz="3600" b="1" dirty="0" smtClean="0">
                <a:solidFill>
                  <a:schemeClr val="bg1"/>
                </a:solidFill>
              </a:rPr>
              <a:t>  N  </a:t>
            </a:r>
            <a:r>
              <a:rPr lang="en-US" sz="3600" b="1" dirty="0">
                <a:solidFill>
                  <a:schemeClr val="bg1"/>
                </a:solidFill>
              </a:rPr>
              <a:t>G   H </a:t>
            </a: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n-US" sz="3600" b="1" dirty="0">
                <a:solidFill>
                  <a:schemeClr val="bg1"/>
                </a:solidFill>
              </a:rPr>
              <a:t>À  </a:t>
            </a:r>
            <a:r>
              <a:rPr lang="en-US" sz="3600" b="1" dirty="0" smtClean="0">
                <a:solidFill>
                  <a:schemeClr val="bg1"/>
                </a:solidFill>
              </a:rPr>
              <a:t> N    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76200" y="13716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3" name="Oval 51"/>
          <p:cNvSpPr>
            <a:spLocks noChangeArrowheads="1"/>
          </p:cNvSpPr>
          <p:nvPr/>
        </p:nvSpPr>
        <p:spPr bwMode="auto">
          <a:xfrm>
            <a:off x="76200" y="1981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Oval 52"/>
          <p:cNvSpPr>
            <a:spLocks noChangeArrowheads="1"/>
          </p:cNvSpPr>
          <p:nvPr/>
        </p:nvSpPr>
        <p:spPr bwMode="auto">
          <a:xfrm>
            <a:off x="76200" y="25908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5" name="Oval 53"/>
          <p:cNvSpPr>
            <a:spLocks noChangeArrowheads="1"/>
          </p:cNvSpPr>
          <p:nvPr/>
        </p:nvSpPr>
        <p:spPr bwMode="auto">
          <a:xfrm>
            <a:off x="76200" y="3200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76200" y="3876675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76200" y="45085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7596188" y="1341438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1!</a:t>
            </a:r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7620000" y="1981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2!</a:t>
            </a:r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7651750" y="3200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4!</a:t>
            </a:r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7696200" y="3886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5!</a:t>
            </a:r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7696200" y="45720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6!</a:t>
            </a:r>
          </a:p>
        </p:txBody>
      </p:sp>
      <p:sp>
        <p:nvSpPr>
          <p:cNvPr id="63" name="Oval 61"/>
          <p:cNvSpPr>
            <a:spLocks noChangeArrowheads="1"/>
          </p:cNvSpPr>
          <p:nvPr/>
        </p:nvSpPr>
        <p:spPr bwMode="auto">
          <a:xfrm>
            <a:off x="7642225" y="25908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3!</a:t>
            </a:r>
          </a:p>
        </p:txBody>
      </p:sp>
      <p:sp>
        <p:nvSpPr>
          <p:cNvPr id="64" name="AutoShape 62"/>
          <p:cNvSpPr>
            <a:spLocks noChangeArrowheads="1"/>
          </p:cNvSpPr>
          <p:nvPr/>
        </p:nvSpPr>
        <p:spPr bwMode="auto">
          <a:xfrm>
            <a:off x="1981200" y="304800"/>
            <a:ext cx="762000" cy="609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5" name="AutoShape 63"/>
          <p:cNvSpPr>
            <a:spLocks noChangeArrowheads="1"/>
          </p:cNvSpPr>
          <p:nvPr/>
        </p:nvSpPr>
        <p:spPr bwMode="auto">
          <a:xfrm>
            <a:off x="2819400" y="304800"/>
            <a:ext cx="762000" cy="609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6" name="AutoShape 64"/>
          <p:cNvSpPr>
            <a:spLocks noChangeArrowheads="1"/>
          </p:cNvSpPr>
          <p:nvPr/>
        </p:nvSpPr>
        <p:spPr bwMode="auto">
          <a:xfrm>
            <a:off x="3635375" y="333375"/>
            <a:ext cx="762000" cy="609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7" name="AutoShape 65"/>
          <p:cNvSpPr>
            <a:spLocks noChangeArrowheads="1"/>
          </p:cNvSpPr>
          <p:nvPr/>
        </p:nvSpPr>
        <p:spPr bwMode="auto">
          <a:xfrm>
            <a:off x="4500563" y="333375"/>
            <a:ext cx="762000" cy="609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8" name="AutoShape 66"/>
          <p:cNvSpPr>
            <a:spLocks noChangeArrowheads="1"/>
          </p:cNvSpPr>
          <p:nvPr/>
        </p:nvSpPr>
        <p:spPr bwMode="auto">
          <a:xfrm>
            <a:off x="5334000" y="304800"/>
            <a:ext cx="762000" cy="609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9" name="AutoShape 67"/>
          <p:cNvSpPr>
            <a:spLocks noChangeArrowheads="1"/>
          </p:cNvSpPr>
          <p:nvPr/>
        </p:nvSpPr>
        <p:spPr bwMode="auto">
          <a:xfrm>
            <a:off x="6172200" y="304800"/>
            <a:ext cx="762000" cy="609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0" name="AutoShape 68"/>
          <p:cNvSpPr>
            <a:spLocks noChangeArrowheads="1"/>
          </p:cNvSpPr>
          <p:nvPr/>
        </p:nvSpPr>
        <p:spPr bwMode="auto">
          <a:xfrm>
            <a:off x="7010400" y="304800"/>
            <a:ext cx="762000" cy="609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1" name="AutoShape 70"/>
          <p:cNvSpPr>
            <a:spLocks noChangeArrowheads="1"/>
          </p:cNvSpPr>
          <p:nvPr/>
        </p:nvSpPr>
        <p:spPr bwMode="auto">
          <a:xfrm>
            <a:off x="1143000" y="304800"/>
            <a:ext cx="762000" cy="609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2" name="AutoShape 71"/>
          <p:cNvSpPr>
            <a:spLocks noChangeArrowheads="1"/>
          </p:cNvSpPr>
          <p:nvPr/>
        </p:nvSpPr>
        <p:spPr bwMode="auto">
          <a:xfrm>
            <a:off x="7010400" y="304800"/>
            <a:ext cx="762000" cy="609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3" name="Text Box 72"/>
          <p:cNvSpPr txBox="1">
            <a:spLocks noChangeArrowheads="1"/>
          </p:cNvSpPr>
          <p:nvPr/>
        </p:nvSpPr>
        <p:spPr bwMode="auto">
          <a:xfrm>
            <a:off x="1219200" y="3048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74" name="Text Box 73"/>
          <p:cNvSpPr txBox="1">
            <a:spLocks noChangeArrowheads="1"/>
          </p:cNvSpPr>
          <p:nvPr/>
        </p:nvSpPr>
        <p:spPr bwMode="auto">
          <a:xfrm>
            <a:off x="2133600" y="3048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2971800" y="273050"/>
            <a:ext cx="52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3851275" y="260350"/>
            <a:ext cx="46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77" name="Text Box 79"/>
          <p:cNvSpPr txBox="1">
            <a:spLocks noChangeArrowheads="1"/>
          </p:cNvSpPr>
          <p:nvPr/>
        </p:nvSpPr>
        <p:spPr bwMode="auto">
          <a:xfrm>
            <a:off x="4643438" y="333375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H   C</a:t>
            </a:r>
          </a:p>
        </p:txBody>
      </p:sp>
      <p:sp>
        <p:nvSpPr>
          <p:cNvPr id="78" name="Text Box 80"/>
          <p:cNvSpPr txBox="1">
            <a:spLocks noChangeArrowheads="1"/>
          </p:cNvSpPr>
          <p:nvPr/>
        </p:nvSpPr>
        <p:spPr bwMode="auto">
          <a:xfrm>
            <a:off x="6300788" y="26035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</a:rPr>
              <a:t>H   N</a:t>
            </a:r>
          </a:p>
        </p:txBody>
      </p:sp>
      <p:sp>
        <p:nvSpPr>
          <p:cNvPr id="79" name="Text Box 81"/>
          <p:cNvSpPr txBox="1">
            <a:spLocks noChangeArrowheads="1"/>
          </p:cNvSpPr>
          <p:nvPr/>
        </p:nvSpPr>
        <p:spPr bwMode="auto">
          <a:xfrm>
            <a:off x="533400" y="556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Coù moät vaø chæ moät ....(1)....ñi qua ba ñieåm khoâng thaúng haøng.</a:t>
            </a:r>
          </a:p>
        </p:txBody>
      </p: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609600" y="54864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NI-Times" pitchFamily="2" charset="0"/>
              </a:rPr>
              <a:t>Toàn taïi boán ñieåm khoâng...(2)...</a:t>
            </a:r>
          </a:p>
        </p:txBody>
      </p:sp>
      <p:sp>
        <p:nvSpPr>
          <p:cNvPr id="81" name="Text Box 83"/>
          <p:cNvSpPr txBox="1">
            <a:spLocks noChangeArrowheads="1"/>
          </p:cNvSpPr>
          <p:nvPr/>
        </p:nvSpPr>
        <p:spPr bwMode="auto">
          <a:xfrm>
            <a:off x="762000" y="5105400"/>
            <a:ext cx="792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Cho hình bình haønh ABCD vôùi I laø giao ñieåm cuûa AC vaø BD, ñieåm K</a:t>
            </a:r>
            <a:r>
              <a:rPr lang="en-US" sz="2400" b="1">
                <a:latin typeface="VNI-Times" pitchFamily="2" charset="0"/>
                <a:sym typeface="Symbol" pitchFamily="18" charset="2"/>
              </a:rPr>
              <a:t>(ABCD).Khi ñoù giao tuyeán cuûa (KBD) vaø (KAC) laø..(3)...</a:t>
            </a:r>
          </a:p>
        </p:txBody>
      </p:sp>
      <p:sp>
        <p:nvSpPr>
          <p:cNvPr id="82" name="Text Box 84"/>
          <p:cNvSpPr txBox="1">
            <a:spLocks noChangeArrowheads="1"/>
          </p:cNvSpPr>
          <p:nvPr/>
        </p:nvSpPr>
        <p:spPr bwMode="auto">
          <a:xfrm>
            <a:off x="609600" y="53340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Neáu hai maët phaúng coù ba ñieåm chung thì ba ñieåm ñoù naèm treân...(4)...cuûa hai maët phaúng</a:t>
            </a:r>
          </a:p>
        </p:txBody>
      </p:sp>
      <p:sp>
        <p:nvSpPr>
          <p:cNvPr id="83" name="Text Box 85"/>
          <p:cNvSpPr txBox="1">
            <a:spLocks noChangeArrowheads="1"/>
          </p:cNvSpPr>
          <p:nvPr/>
        </p:nvSpPr>
        <p:spPr bwMode="auto">
          <a:xfrm>
            <a:off x="685800" y="52578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VNI-Times" pitchFamily="2" charset="0"/>
              </a:rPr>
              <a:t>Cho ba ñieåm A, B, C thaúng haøng. Neáu A vaø B..(5)...(P) thì C...(5)...(P).</a:t>
            </a:r>
          </a:p>
        </p:txBody>
      </p:sp>
      <p:sp>
        <p:nvSpPr>
          <p:cNvPr id="84" name="Text Box 86"/>
          <p:cNvSpPr txBox="1">
            <a:spLocks noChangeArrowheads="1"/>
          </p:cNvSpPr>
          <p:nvPr/>
        </p:nvSpPr>
        <p:spPr bwMode="auto">
          <a:xfrm>
            <a:off x="685800" y="5229225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VNI-Times" pitchFamily="2" charset="0"/>
              </a:rPr>
              <a:t>Neáu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hai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maët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phaúng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phaân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bieät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coù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ba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ñieåm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chung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thì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ba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ñieåm</a:t>
            </a:r>
            <a:r>
              <a:rPr lang="en-US" sz="2800" b="1" dirty="0">
                <a:latin typeface="VNI-Times" pitchFamily="2" charset="0"/>
              </a:rPr>
              <a:t> </a:t>
            </a:r>
            <a:r>
              <a:rPr lang="en-US" sz="2800" b="1" dirty="0" err="1">
                <a:latin typeface="VNI-Times" pitchFamily="2" charset="0"/>
              </a:rPr>
              <a:t>aáy</a:t>
            </a:r>
            <a:r>
              <a:rPr lang="en-US" sz="2800" b="1" dirty="0">
                <a:latin typeface="VNI-Times" pitchFamily="2" charset="0"/>
              </a:rPr>
              <a:t>..(6)...</a:t>
            </a:r>
          </a:p>
        </p:txBody>
      </p:sp>
      <p:sp>
        <p:nvSpPr>
          <p:cNvPr id="85" name="Oval 87"/>
          <p:cNvSpPr>
            <a:spLocks noChangeArrowheads="1"/>
          </p:cNvSpPr>
          <p:nvPr/>
        </p:nvSpPr>
        <p:spPr bwMode="auto">
          <a:xfrm>
            <a:off x="76200" y="228600"/>
            <a:ext cx="762000" cy="685800"/>
          </a:xfrm>
          <a:prstGeom prst="ellipse">
            <a:avLst/>
          </a:prstGeom>
          <a:solidFill>
            <a:srgbClr val="F4AAB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</a:rPr>
              <a:t>Đ</a:t>
            </a:r>
            <a:r>
              <a:rPr lang="en-US" sz="2000" b="1">
                <a:latin typeface=".VnTimeH" pitchFamily="34" charset="0"/>
              </a:rPr>
              <a:t>/A</a:t>
            </a:r>
          </a:p>
        </p:txBody>
      </p:sp>
      <p:sp>
        <p:nvSpPr>
          <p:cNvPr id="86" name="Text Box 88"/>
          <p:cNvSpPr txBox="1">
            <a:spLocks noChangeArrowheads="1"/>
          </p:cNvSpPr>
          <p:nvPr/>
        </p:nvSpPr>
        <p:spPr bwMode="auto">
          <a:xfrm>
            <a:off x="900113" y="279400"/>
            <a:ext cx="769620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HÌNH CHÓP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 animBg="1"/>
      <p:bldP spid="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543580"/>
            <a:ext cx="87137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1. ĐẠI CƯƠNG VỀ ĐƯỜNG THẲNG </a:t>
            </a: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VÀ MẶT PHẲNG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7313" y="1443335"/>
            <a:ext cx="3613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I. 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HÁI NIỆM MỞ ĐẦU: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7313" y="1865313"/>
            <a:ext cx="2040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1. Mặt phẳng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8060"/>
            <a:ext cx="502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3622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543580"/>
            <a:ext cx="87137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Tiết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36: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1. ĐẠI CƯƠNG VỀ ĐƯỜNG THẲNG </a:t>
            </a: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VÀ MẶT PHẲNG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7313" y="1443335"/>
            <a:ext cx="3613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I. 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HÁI NIỆM MỞ ĐẦU: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7313" y="1865313"/>
            <a:ext cx="2040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1. Mặt phẳng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52400" y="2513310"/>
            <a:ext cx="88392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*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Mặt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bảng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mặt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bàn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mặt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nước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̀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lặng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hình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ảnh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một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phần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của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mặt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phẳng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52400" y="3503910"/>
            <a:ext cx="83820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*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Mặt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phẳng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có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bê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̀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dày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có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giới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hạn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28600" y="5867400"/>
            <a:ext cx="8421688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hiệu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mp(P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mp(Q), mp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mp(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(Q), (</a:t>
            </a:r>
            <a:r>
              <a:rPr lang="el-GR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)...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-76200" y="4046835"/>
            <a:ext cx="55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22860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*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Biểu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diễn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của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mặt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phẳng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1676400" y="4572000"/>
            <a:ext cx="2971800" cy="989012"/>
            <a:chOff x="1536" y="2304"/>
            <a:chExt cx="1632" cy="686"/>
          </a:xfrm>
        </p:grpSpPr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1536" y="2304"/>
              <a:ext cx="1632" cy="624"/>
            </a:xfrm>
            <a:prstGeom prst="parallelogram">
              <a:avLst>
                <a:gd name="adj" fmla="val 6538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vi-VN">
                <a:latin typeface="Tahoma" pitchFamily="34" charset="0"/>
              </a:endParaRPr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1571" y="2736"/>
              <a:ext cx="205" cy="254"/>
              <a:chOff x="1571" y="2736"/>
              <a:chExt cx="205" cy="254"/>
            </a:xfrm>
          </p:grpSpPr>
          <p:sp>
            <p:nvSpPr>
              <p:cNvPr id="17" name="Arc 11"/>
              <p:cNvSpPr>
                <a:spLocks/>
              </p:cNvSpPr>
              <p:nvPr/>
            </p:nvSpPr>
            <p:spPr bwMode="auto">
              <a:xfrm>
                <a:off x="1662" y="2740"/>
                <a:ext cx="96" cy="194"/>
              </a:xfrm>
              <a:custGeom>
                <a:avLst/>
                <a:gdLst>
                  <a:gd name="T0" fmla="*/ 0 w 21600"/>
                  <a:gd name="T1" fmla="*/ 0 h 29123"/>
                  <a:gd name="T2" fmla="*/ 0 w 21600"/>
                  <a:gd name="T3" fmla="*/ 0 h 29123"/>
                  <a:gd name="T4" fmla="*/ 0 w 21600"/>
                  <a:gd name="T5" fmla="*/ 0 h 291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9123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168"/>
                      <a:pt x="21142" y="26715"/>
                      <a:pt x="20247" y="29122"/>
                    </a:cubicBezTo>
                  </a:path>
                  <a:path w="21600" h="29123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4168"/>
                      <a:pt x="21142" y="26715"/>
                      <a:pt x="20247" y="2912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1571" y="2736"/>
                <a:ext cx="205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b="1" dirty="0" smtClean="0">
                    <a:latin typeface="Tahoma" pitchFamily="34" charset="0"/>
                  </a:rPr>
                  <a:t>P</a:t>
                </a:r>
                <a:endParaRPr lang="en-US" b="1" dirty="0">
                  <a:latin typeface="Tahoma" pitchFamily="34" charset="0"/>
                </a:endParaRPr>
              </a:p>
            </p:txBody>
          </p:sp>
        </p:grp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5867400" y="4495800"/>
            <a:ext cx="1905000" cy="1030287"/>
            <a:chOff x="3872" y="2300"/>
            <a:chExt cx="1328" cy="686"/>
          </a:xfrm>
        </p:grpSpPr>
        <p:sp>
          <p:nvSpPr>
            <p:cNvPr id="20" name="Line 14"/>
            <p:cNvSpPr>
              <a:spLocks noChangeShapeType="1"/>
            </p:cNvSpPr>
            <p:nvPr/>
          </p:nvSpPr>
          <p:spPr bwMode="auto">
            <a:xfrm rot="21136404" flipH="1">
              <a:off x="3872" y="2300"/>
              <a:ext cx="72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3904" y="2928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rc 16"/>
            <p:cNvSpPr>
              <a:spLocks/>
            </p:cNvSpPr>
            <p:nvPr/>
          </p:nvSpPr>
          <p:spPr bwMode="auto">
            <a:xfrm>
              <a:off x="4083" y="2743"/>
              <a:ext cx="96" cy="178"/>
            </a:xfrm>
            <a:custGeom>
              <a:avLst/>
              <a:gdLst>
                <a:gd name="T0" fmla="*/ 0 w 21600"/>
                <a:gd name="T1" fmla="*/ 0 h 26747"/>
                <a:gd name="T2" fmla="*/ 0 w 21600"/>
                <a:gd name="T3" fmla="*/ 0 h 26747"/>
                <a:gd name="T4" fmla="*/ 0 w 21600"/>
                <a:gd name="T5" fmla="*/ 0 h 267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674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334"/>
                    <a:pt x="21391" y="25062"/>
                    <a:pt x="20977" y="26746"/>
                  </a:cubicBezTo>
                </a:path>
                <a:path w="21600" h="2674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334"/>
                    <a:pt x="21391" y="25062"/>
                    <a:pt x="20977" y="2674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937" y="2682"/>
              <a:ext cx="22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l-GR" sz="2400" b="1" i="1">
                  <a:sym typeface="Symbol" pitchFamily="18" charset="2"/>
                </a:rPr>
                <a:t></a:t>
              </a:r>
              <a:endParaRPr lang="en-US" sz="2400" b="1" i="1"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152400" y="2514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 b="1">
              <a:latin typeface="Times New Roman" pitchFamily="18" charset="0"/>
            </a:endParaRPr>
          </a:p>
        </p:txBody>
      </p: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228600" y="4191000"/>
            <a:ext cx="1897063" cy="271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295400" y="51816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B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không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mp (P)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kí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B 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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(P).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295400" y="4267200"/>
            <a:ext cx="594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mp (P)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kí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 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(P).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590800" y="2013030"/>
            <a:ext cx="4038600" cy="1219200"/>
          </a:xfrm>
          <a:prstGeom prst="parallelogram">
            <a:avLst>
              <a:gd name="adj" fmla="val 82813"/>
            </a:avLst>
          </a:prstGeom>
          <a:solidFill>
            <a:srgbClr val="BBE0E3">
              <a:alpha val="8313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800600" y="117483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</a:t>
            </a:r>
            <a:endParaRPr lang="vi-VN" b="1"/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 rot="1369279">
            <a:off x="4114800" y="1174830"/>
            <a:ext cx="1881188" cy="2667000"/>
            <a:chOff x="3402" y="2016"/>
            <a:chExt cx="1377" cy="1968"/>
          </a:xfrm>
        </p:grpSpPr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3402" y="2016"/>
              <a:ext cx="1344" cy="192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3403" y="2016"/>
              <a:ext cx="638" cy="91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4410" y="3456"/>
              <a:ext cx="369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5000625" y="2365455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4791075" y="140343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072063" y="215590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</a:t>
            </a:r>
            <a:endParaRPr lang="vi-VN" b="1"/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2743200" y="2851230"/>
            <a:ext cx="376238" cy="433388"/>
            <a:chOff x="2832" y="3212"/>
            <a:chExt cx="237" cy="273"/>
          </a:xfrm>
        </p:grpSpPr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2832" y="3216"/>
              <a:ext cx="22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200" b="1">
                  <a:latin typeface="VNI-Times" pitchFamily="2" charset="0"/>
                </a:rPr>
                <a:t>P</a:t>
              </a: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 rot="1174387">
              <a:off x="2920" y="3212"/>
              <a:ext cx="149" cy="223"/>
            </a:xfrm>
            <a:custGeom>
              <a:avLst/>
              <a:gdLst>
                <a:gd name="T0" fmla="*/ 0 w 192"/>
                <a:gd name="T1" fmla="*/ 0 h 192"/>
                <a:gd name="T2" fmla="*/ 25 w 192"/>
                <a:gd name="T3" fmla="*/ 136 h 192"/>
                <a:gd name="T4" fmla="*/ 33 w 192"/>
                <a:gd name="T5" fmla="*/ 549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92" y="168"/>
                    <a:pt x="192" y="19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33400" y="762000"/>
            <a:ext cx="35974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Điểm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m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ặt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phẳng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3613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I. 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HÁI NIỆM MỞ ĐẦU: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animBg="1"/>
      <p:bldP spid="19" grpId="0"/>
      <p:bldP spid="24" grpId="0" animBg="1"/>
      <p:bldP spid="25" grpId="0" animBg="1"/>
      <p:bldP spid="26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3400" y="528935"/>
            <a:ext cx="5889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biểu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không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gian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2" y="1752600"/>
            <a:ext cx="4198938" cy="44196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2662" y="1295400"/>
            <a:ext cx="2141538" cy="5334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sz="2800" kern="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Kim </a:t>
            </a:r>
            <a:r>
              <a:rPr lang="en-US" sz="2800" kern="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Tự</a:t>
            </a:r>
            <a:r>
              <a:rPr lang="en-US" sz="2800" kern="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2800" kern="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Tháp</a:t>
            </a:r>
            <a:endParaRPr lang="en-US" sz="2800" kern="0" dirty="0">
              <a:solidFill>
                <a:schemeClr val="accent6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206375" y="2057400"/>
            <a:ext cx="4087812" cy="3668713"/>
            <a:chOff x="123825" y="1676400"/>
            <a:chExt cx="4087813" cy="3668713"/>
          </a:xfrm>
        </p:grpSpPr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123825" y="1676401"/>
              <a:ext cx="4087812" cy="3663952"/>
              <a:chOff x="123825" y="1673226"/>
              <a:chExt cx="4087812" cy="3663952"/>
            </a:xfrm>
          </p:grpSpPr>
          <p:grpSp>
            <p:nvGrpSpPr>
              <p:cNvPr id="38" name="Group 57"/>
              <p:cNvGrpSpPr>
                <a:grpSpLocks/>
              </p:cNvGrpSpPr>
              <p:nvPr/>
            </p:nvGrpSpPr>
            <p:grpSpPr bwMode="auto">
              <a:xfrm>
                <a:off x="123825" y="1676401"/>
                <a:ext cx="4086224" cy="3660777"/>
                <a:chOff x="4633912" y="1752600"/>
                <a:chExt cx="4086437" cy="3660577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rot="16260000" flipH="1">
                  <a:off x="5486601" y="3290776"/>
                  <a:ext cx="2971639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21480000" flipV="1">
                  <a:off x="7224847" y="4709953"/>
                  <a:ext cx="1447875" cy="3047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080000" flipH="1">
                  <a:off x="6372455" y="2470015"/>
                  <a:ext cx="2650982" cy="182889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34"/>
                <p:cNvCxnSpPr/>
                <p:nvPr/>
              </p:nvCxnSpPr>
              <p:spPr>
                <a:xfrm rot="5520000">
                  <a:off x="4218915" y="2504134"/>
                  <a:ext cx="2933541" cy="201146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60000">
                  <a:off x="4633912" y="4952827"/>
                  <a:ext cx="2590935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Rectangle 21"/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152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S</a:t>
                  </a:r>
                  <a:endParaRPr lang="en-US" sz="2000" b="1"/>
                </a:p>
              </p:txBody>
            </p:sp>
            <p:sp>
              <p:nvSpPr>
                <p:cNvPr id="59" name="Rectangle 16"/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B</a:t>
                  </a:r>
                  <a:endParaRPr lang="en-US" sz="2000" b="1"/>
                </a:p>
              </p:txBody>
            </p:sp>
            <p:sp>
              <p:nvSpPr>
                <p:cNvPr id="60" name="Rectangle 11"/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C</a:t>
                  </a:r>
                  <a:endParaRPr lang="en-US" sz="2000" b="1"/>
                </a:p>
              </p:txBody>
            </p:sp>
            <p:sp>
              <p:nvSpPr>
                <p:cNvPr id="61" name="Rectangle 9"/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D</a:t>
                  </a:r>
                  <a:endParaRPr lang="en-US" sz="2000" b="1"/>
                </a:p>
              </p:txBody>
            </p:sp>
          </p:grpSp>
          <p:grpSp>
            <p:nvGrpSpPr>
              <p:cNvPr id="39" name="Group 59"/>
              <p:cNvGrpSpPr>
                <a:grpSpLocks/>
              </p:cNvGrpSpPr>
              <p:nvPr/>
            </p:nvGrpSpPr>
            <p:grpSpPr bwMode="auto">
              <a:xfrm>
                <a:off x="125412" y="1673226"/>
                <a:ext cx="4086225" cy="3660777"/>
                <a:chOff x="4633911" y="1752600"/>
                <a:chExt cx="4086438" cy="3660577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16260000" flipH="1">
                  <a:off x="5486601" y="3290776"/>
                  <a:ext cx="2971639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21480000" flipV="1">
                  <a:off x="7224846" y="4709953"/>
                  <a:ext cx="1447875" cy="3047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080000" flipH="1">
                  <a:off x="6372454" y="2470015"/>
                  <a:ext cx="2650982" cy="182889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520000">
                  <a:off x="4218914" y="2504135"/>
                  <a:ext cx="2933541" cy="201146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60000">
                  <a:off x="4633911" y="4952827"/>
                  <a:ext cx="2590935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5178582" y="2993925"/>
                  <a:ext cx="2468429" cy="63979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108776" y="4575022"/>
                  <a:ext cx="2533782" cy="9365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Rectangle 21"/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152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S</a:t>
                  </a:r>
                  <a:endParaRPr lang="en-US" sz="2000" b="1"/>
                </a:p>
              </p:txBody>
            </p:sp>
            <p:sp>
              <p:nvSpPr>
                <p:cNvPr id="49" name="Rectangle 16"/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B</a:t>
                  </a:r>
                  <a:endParaRPr lang="en-US" sz="2000" b="1"/>
                </a:p>
              </p:txBody>
            </p:sp>
            <p:sp>
              <p:nvSpPr>
                <p:cNvPr id="50" name="Rectangle 11"/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C</a:t>
                  </a:r>
                  <a:endParaRPr lang="en-US" sz="2000" b="1"/>
                </a:p>
              </p:txBody>
            </p:sp>
            <p:sp>
              <p:nvSpPr>
                <p:cNvPr id="51" name="Rectangle 9"/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D</a:t>
                  </a:r>
                  <a:endParaRPr lang="en-US" sz="2000" b="1"/>
                </a:p>
              </p:txBody>
            </p:sp>
            <p:sp>
              <p:nvSpPr>
                <p:cNvPr id="52" name="Rectangle 9"/>
                <p:cNvSpPr>
                  <a:spLocks noChangeArrowheads="1"/>
                </p:cNvSpPr>
                <p:nvPr/>
              </p:nvSpPr>
              <p:spPr bwMode="auto">
                <a:xfrm>
                  <a:off x="5591176" y="4143376"/>
                  <a:ext cx="64" cy="307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 bwMode="auto">
              <a:xfrm rot="21480000" flipV="1">
                <a:off x="157162" y="4511675"/>
                <a:ext cx="144780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261852" y="4188023"/>
              <a:ext cx="1859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A</a:t>
              </a:r>
              <a:endParaRPr lang="en-US" sz="2000" b="1"/>
            </a:p>
          </p:txBody>
        </p: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123827" y="1681164"/>
              <a:ext cx="4087812" cy="3663952"/>
              <a:chOff x="123827" y="1681164"/>
              <a:chExt cx="4087812" cy="3663952"/>
            </a:xfrm>
          </p:grpSpPr>
          <p:grpSp>
            <p:nvGrpSpPr>
              <p:cNvPr id="12" name="Group 98"/>
              <p:cNvGrpSpPr>
                <a:grpSpLocks/>
              </p:cNvGrpSpPr>
              <p:nvPr/>
            </p:nvGrpSpPr>
            <p:grpSpPr bwMode="auto">
              <a:xfrm>
                <a:off x="123827" y="1681164"/>
                <a:ext cx="4087812" cy="3663952"/>
                <a:chOff x="123827" y="1673226"/>
                <a:chExt cx="4087812" cy="3663952"/>
              </a:xfrm>
            </p:grpSpPr>
            <p:grpSp>
              <p:nvGrpSpPr>
                <p:cNvPr id="14" name="Group 57"/>
                <p:cNvGrpSpPr>
                  <a:grpSpLocks/>
                </p:cNvGrpSpPr>
                <p:nvPr/>
              </p:nvGrpSpPr>
              <p:grpSpPr bwMode="auto">
                <a:xfrm>
                  <a:off x="123827" y="1676401"/>
                  <a:ext cx="4086224" cy="3660777"/>
                  <a:chOff x="4633912" y="1752600"/>
                  <a:chExt cx="4086437" cy="366057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 rot="16260000" flipH="1">
                    <a:off x="5486603" y="3290773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21480000" flipV="1">
                    <a:off x="7224848" y="4709949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6080000" flipH="1">
                    <a:off x="6372457" y="2470012"/>
                    <a:ext cx="2650980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520000">
                    <a:off x="4218916" y="2504130"/>
                    <a:ext cx="2933540" cy="201146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60000">
                    <a:off x="4633912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1522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S</a:t>
                    </a:r>
                    <a:endParaRPr lang="en-US" sz="2000" b="1"/>
                  </a:p>
                </p:txBody>
              </p:sp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B</a:t>
                    </a:r>
                    <a:endParaRPr lang="en-US" sz="2000" b="1"/>
                  </a:p>
                </p:txBody>
              </p:sp>
              <p:sp>
                <p:nvSpPr>
                  <p:cNvPr id="3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C</a:t>
                    </a:r>
                    <a:endParaRPr lang="en-US" sz="2000" b="1"/>
                  </a:p>
                </p:txBody>
              </p:sp>
              <p:sp>
                <p:nvSpPr>
                  <p:cNvPr id="3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D</a:t>
                    </a:r>
                    <a:endParaRPr lang="en-US" sz="2000" b="1"/>
                  </a:p>
                </p:txBody>
              </p:sp>
            </p:grpSp>
            <p:grpSp>
              <p:nvGrpSpPr>
                <p:cNvPr id="15" name="Group 59"/>
                <p:cNvGrpSpPr>
                  <a:grpSpLocks/>
                </p:cNvGrpSpPr>
                <p:nvPr/>
              </p:nvGrpSpPr>
              <p:grpSpPr bwMode="auto">
                <a:xfrm>
                  <a:off x="125414" y="1673226"/>
                  <a:ext cx="4086225" cy="3660777"/>
                  <a:chOff x="4633911" y="1752600"/>
                  <a:chExt cx="4086438" cy="366057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 rot="16260000" flipH="1">
                    <a:off x="5486603" y="3290773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rot="21480000" flipV="1">
                    <a:off x="7224847" y="4709949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16080000" flipH="1">
                    <a:off x="6372456" y="2470012"/>
                    <a:ext cx="2650980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5520000">
                    <a:off x="4218915" y="2504131"/>
                    <a:ext cx="2933540" cy="201146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60000">
                    <a:off x="4633911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5400000">
                    <a:off x="5178585" y="2993922"/>
                    <a:ext cx="2468427" cy="6397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6108776" y="4575020"/>
                    <a:ext cx="2533783" cy="936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1522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S</a:t>
                    </a:r>
                    <a:endParaRPr lang="en-US" sz="2000" b="1"/>
                  </a:p>
                </p:txBody>
              </p:sp>
              <p:sp>
                <p:nvSpPr>
                  <p:cNvPr id="2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B</a:t>
                    </a:r>
                    <a:endParaRPr lang="en-US" sz="2000" b="1"/>
                  </a:p>
                </p:txBody>
              </p:sp>
              <p:sp>
                <p:nvSpPr>
                  <p:cNvPr id="2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C</a:t>
                    </a:r>
                    <a:endParaRPr lang="en-US" sz="2000" b="1"/>
                  </a:p>
                </p:txBody>
              </p:sp>
              <p:sp>
                <p:nvSpPr>
                  <p:cNvPr id="2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D</a:t>
                    </a:r>
                    <a:endParaRPr lang="en-US" sz="2000" b="1"/>
                  </a:p>
                </p:txBody>
              </p:sp>
              <p:sp>
                <p:nvSpPr>
                  <p:cNvPr id="2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591176" y="4143376"/>
                    <a:ext cx="64" cy="3077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 sz="2000" b="1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 bwMode="auto">
                <a:xfrm rot="21480000" flipV="1">
                  <a:off x="157162" y="4511675"/>
                  <a:ext cx="1447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1267690" y="4184070"/>
                <a:ext cx="1859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A</a:t>
                </a:r>
                <a:endParaRPr lang="en-US" sz="2000" b="1"/>
              </a:p>
            </p:txBody>
          </p:sp>
        </p:grpSp>
      </p:grpSp>
      <p:grpSp>
        <p:nvGrpSpPr>
          <p:cNvPr id="62" name="Group 134"/>
          <p:cNvGrpSpPr>
            <a:grpSpLocks/>
          </p:cNvGrpSpPr>
          <p:nvPr/>
        </p:nvGrpSpPr>
        <p:grpSpPr bwMode="auto">
          <a:xfrm>
            <a:off x="206375" y="2057400"/>
            <a:ext cx="4087812" cy="3668713"/>
            <a:chOff x="123825" y="1676400"/>
            <a:chExt cx="4087813" cy="3668713"/>
          </a:xfrm>
        </p:grpSpPr>
        <p:grpSp>
          <p:nvGrpSpPr>
            <p:cNvPr id="63" name="Group 71"/>
            <p:cNvGrpSpPr>
              <a:grpSpLocks/>
            </p:cNvGrpSpPr>
            <p:nvPr/>
          </p:nvGrpSpPr>
          <p:grpSpPr bwMode="auto">
            <a:xfrm>
              <a:off x="123827" y="1676401"/>
              <a:ext cx="4087812" cy="3663952"/>
              <a:chOff x="123827" y="1673226"/>
              <a:chExt cx="4087812" cy="3663952"/>
            </a:xfrm>
          </p:grpSpPr>
          <p:grpSp>
            <p:nvGrpSpPr>
              <p:cNvPr id="92" name="Group 57"/>
              <p:cNvGrpSpPr>
                <a:grpSpLocks/>
              </p:cNvGrpSpPr>
              <p:nvPr/>
            </p:nvGrpSpPr>
            <p:grpSpPr bwMode="auto">
              <a:xfrm>
                <a:off x="123827" y="1676401"/>
                <a:ext cx="4086224" cy="3660777"/>
                <a:chOff x="4633912" y="1752600"/>
                <a:chExt cx="4086437" cy="3660577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60000" flipH="1">
                  <a:off x="5486603" y="3290774"/>
                  <a:ext cx="2971638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21480000" flipV="1">
                  <a:off x="7224848" y="4709950"/>
                  <a:ext cx="1447876" cy="30478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080000" flipH="1">
                  <a:off x="6372457" y="2470013"/>
                  <a:ext cx="2650980" cy="18288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520000">
                  <a:off x="4218916" y="2504131"/>
                  <a:ext cx="2933540" cy="201146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60000">
                  <a:off x="4633912" y="4952824"/>
                  <a:ext cx="2590936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Rectangle 21"/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152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S</a:t>
                  </a:r>
                  <a:endParaRPr lang="en-US" sz="2000" b="1"/>
                </a:p>
              </p:txBody>
            </p:sp>
            <p:sp>
              <p:nvSpPr>
                <p:cNvPr id="113" name="Rectangle 16"/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B</a:t>
                  </a:r>
                  <a:endParaRPr lang="en-US" sz="2000" b="1"/>
                </a:p>
              </p:txBody>
            </p:sp>
            <p:sp>
              <p:nvSpPr>
                <p:cNvPr id="114" name="Rectangle 11"/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C</a:t>
                  </a:r>
                  <a:endParaRPr lang="en-US" sz="2000" b="1"/>
                </a:p>
              </p:txBody>
            </p:sp>
            <p:sp>
              <p:nvSpPr>
                <p:cNvPr id="115" name="Rectangle 9"/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D</a:t>
                  </a:r>
                  <a:endParaRPr lang="en-US" sz="2000" b="1"/>
                </a:p>
              </p:txBody>
            </p:sp>
          </p:grpSp>
          <p:grpSp>
            <p:nvGrpSpPr>
              <p:cNvPr id="93" name="Group 59"/>
              <p:cNvGrpSpPr>
                <a:grpSpLocks/>
              </p:cNvGrpSpPr>
              <p:nvPr/>
            </p:nvGrpSpPr>
            <p:grpSpPr bwMode="auto">
              <a:xfrm>
                <a:off x="125414" y="1673226"/>
                <a:ext cx="4086225" cy="3660777"/>
                <a:chOff x="4633911" y="1752600"/>
                <a:chExt cx="4086438" cy="3660577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 rot="16260000" flipH="1">
                  <a:off x="5486603" y="3290774"/>
                  <a:ext cx="2971638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21480000" flipV="1">
                  <a:off x="7224847" y="4709950"/>
                  <a:ext cx="1447876" cy="30478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6080000" flipH="1">
                  <a:off x="6372456" y="2470013"/>
                  <a:ext cx="2650980" cy="18288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520000">
                  <a:off x="4218915" y="2504132"/>
                  <a:ext cx="2933540" cy="201146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60000">
                  <a:off x="4633911" y="4952824"/>
                  <a:ext cx="2590936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>
                  <a:off x="5178584" y="2993923"/>
                  <a:ext cx="2468428" cy="6397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6108776" y="4575020"/>
                  <a:ext cx="2533783" cy="9365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Rectangle 21"/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1522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S</a:t>
                  </a:r>
                  <a:endParaRPr lang="en-US" sz="2000" b="1"/>
                </a:p>
              </p:txBody>
            </p:sp>
            <p:sp>
              <p:nvSpPr>
                <p:cNvPr id="103" name="Rectangle 16"/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B</a:t>
                  </a:r>
                  <a:endParaRPr lang="en-US" sz="2000" b="1"/>
                </a:p>
              </p:txBody>
            </p:sp>
            <p:sp>
              <p:nvSpPr>
                <p:cNvPr id="104" name="Rectangle 11"/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C</a:t>
                  </a:r>
                  <a:endParaRPr lang="en-US" sz="2000" b="1"/>
                </a:p>
              </p:txBody>
            </p:sp>
            <p:sp>
              <p:nvSpPr>
                <p:cNvPr id="105" name="Rectangle 9"/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94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b="1">
                      <a:solidFill>
                        <a:srgbClr val="FF0000"/>
                      </a:solidFill>
                    </a:rPr>
                    <a:t>D</a:t>
                  </a:r>
                  <a:endParaRPr lang="en-US" sz="2000" b="1"/>
                </a:p>
              </p:txBody>
            </p:sp>
            <p:sp>
              <p:nvSpPr>
                <p:cNvPr id="106" name="Rectangle 9"/>
                <p:cNvSpPr>
                  <a:spLocks noChangeArrowheads="1"/>
                </p:cNvSpPr>
                <p:nvPr/>
              </p:nvSpPr>
              <p:spPr bwMode="auto">
                <a:xfrm>
                  <a:off x="5591176" y="4143376"/>
                  <a:ext cx="64" cy="307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cxnSp>
            <p:nvCxnSpPr>
              <p:cNvPr id="94" name="Straight Connector 93"/>
              <p:cNvCxnSpPr/>
              <p:nvPr/>
            </p:nvCxnSpPr>
            <p:spPr bwMode="auto">
              <a:xfrm rot="21480000" flipV="1">
                <a:off x="157162" y="4511675"/>
                <a:ext cx="144780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1261852" y="4188023"/>
              <a:ext cx="1859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A</a:t>
              </a:r>
              <a:endParaRPr lang="en-US" sz="2000" b="1"/>
            </a:p>
          </p:txBody>
        </p:sp>
        <p:grpSp>
          <p:nvGrpSpPr>
            <p:cNvPr id="65" name="Group 56"/>
            <p:cNvGrpSpPr>
              <a:grpSpLocks/>
            </p:cNvGrpSpPr>
            <p:nvPr/>
          </p:nvGrpSpPr>
          <p:grpSpPr bwMode="auto">
            <a:xfrm>
              <a:off x="123827" y="1681164"/>
              <a:ext cx="4087814" cy="3663952"/>
              <a:chOff x="123827" y="1681164"/>
              <a:chExt cx="4087814" cy="3663952"/>
            </a:xfrm>
          </p:grpSpPr>
          <p:grpSp>
            <p:nvGrpSpPr>
              <p:cNvPr id="66" name="Group 98"/>
              <p:cNvGrpSpPr>
                <a:grpSpLocks/>
              </p:cNvGrpSpPr>
              <p:nvPr/>
            </p:nvGrpSpPr>
            <p:grpSpPr bwMode="auto">
              <a:xfrm>
                <a:off x="123827" y="1681164"/>
                <a:ext cx="4087814" cy="3663952"/>
                <a:chOff x="123827" y="1673226"/>
                <a:chExt cx="4087814" cy="3663952"/>
              </a:xfrm>
            </p:grpSpPr>
            <p:grpSp>
              <p:nvGrpSpPr>
                <p:cNvPr id="68" name="Group 57"/>
                <p:cNvGrpSpPr>
                  <a:grpSpLocks/>
                </p:cNvGrpSpPr>
                <p:nvPr/>
              </p:nvGrpSpPr>
              <p:grpSpPr bwMode="auto">
                <a:xfrm>
                  <a:off x="123827" y="1676401"/>
                  <a:ext cx="4086226" cy="3660777"/>
                  <a:chOff x="4633910" y="1752600"/>
                  <a:chExt cx="4086439" cy="3660577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 rot="16260000" flipH="1">
                    <a:off x="5486601" y="3290773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21480000" flipV="1">
                    <a:off x="7224846" y="4709949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6080000" flipH="1">
                    <a:off x="6372455" y="2470012"/>
                    <a:ext cx="2650980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520000">
                    <a:off x="4218914" y="2504130"/>
                    <a:ext cx="2933540" cy="201146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60000">
                    <a:off x="4633910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1522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S</a:t>
                    </a:r>
                    <a:endParaRPr lang="en-US" sz="2000" b="1"/>
                  </a:p>
                </p:txBody>
              </p:sp>
              <p:sp>
                <p:nvSpPr>
                  <p:cNvPr id="8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B</a:t>
                    </a:r>
                    <a:endParaRPr lang="en-US" sz="2000" b="1"/>
                  </a:p>
                </p:txBody>
              </p:sp>
              <p:sp>
                <p:nvSpPr>
                  <p:cNvPr id="9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C</a:t>
                    </a:r>
                    <a:endParaRPr lang="en-US" sz="2000" b="1"/>
                  </a:p>
                </p:txBody>
              </p:sp>
              <p:sp>
                <p:nvSpPr>
                  <p:cNvPr id="9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D</a:t>
                    </a:r>
                    <a:endParaRPr lang="en-US" sz="2000" b="1"/>
                  </a:p>
                </p:txBody>
              </p:sp>
            </p:grpSp>
            <p:grpSp>
              <p:nvGrpSpPr>
                <p:cNvPr id="69" name="Group 59"/>
                <p:cNvGrpSpPr>
                  <a:grpSpLocks/>
                </p:cNvGrpSpPr>
                <p:nvPr/>
              </p:nvGrpSpPr>
              <p:grpSpPr bwMode="auto">
                <a:xfrm>
                  <a:off x="125414" y="1673226"/>
                  <a:ext cx="4086227" cy="3660777"/>
                  <a:chOff x="4633909" y="1752600"/>
                  <a:chExt cx="4086440" cy="3660577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 rot="16260000" flipH="1">
                    <a:off x="5486601" y="3290773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21480000" flipV="1">
                    <a:off x="7224845" y="4709949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6080000" flipH="1">
                    <a:off x="6372454" y="2470012"/>
                    <a:ext cx="2650980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520000">
                    <a:off x="4218913" y="2504131"/>
                    <a:ext cx="2933540" cy="201146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60000">
                    <a:off x="4633909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>
                    <a:off x="5178583" y="2993922"/>
                    <a:ext cx="2468427" cy="6397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6108774" y="4575020"/>
                    <a:ext cx="2533783" cy="9365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1522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S</a:t>
                    </a:r>
                    <a:endParaRPr lang="en-US" sz="2000" b="1"/>
                  </a:p>
                </p:txBody>
              </p:sp>
              <p:sp>
                <p:nvSpPr>
                  <p:cNvPr id="7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B</a:t>
                    </a:r>
                    <a:endParaRPr lang="en-US" sz="2000" b="1"/>
                  </a:p>
                </p:txBody>
              </p:sp>
              <p:sp>
                <p:nvSpPr>
                  <p:cNvPr id="8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C</a:t>
                    </a:r>
                    <a:endParaRPr lang="en-US" sz="2000" b="1"/>
                  </a:p>
                </p:txBody>
              </p:sp>
              <p:sp>
                <p:nvSpPr>
                  <p:cNvPr id="8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949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000" b="1">
                        <a:solidFill>
                          <a:srgbClr val="FF0000"/>
                        </a:solidFill>
                      </a:rPr>
                      <a:t>D</a:t>
                    </a:r>
                    <a:endParaRPr lang="en-US" sz="2000" b="1"/>
                  </a:p>
                </p:txBody>
              </p:sp>
              <p:sp>
                <p:nvSpPr>
                  <p:cNvPr id="8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591176" y="4143376"/>
                    <a:ext cx="64" cy="3077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endParaRPr lang="en-US" sz="2000" b="1"/>
                  </a:p>
                </p:txBody>
              </p:sp>
            </p:grpSp>
            <p:cxnSp>
              <p:nvCxnSpPr>
                <p:cNvPr id="70" name="Straight Connector 69"/>
                <p:cNvCxnSpPr/>
                <p:nvPr/>
              </p:nvCxnSpPr>
              <p:spPr bwMode="auto">
                <a:xfrm rot="21480000" flipV="1">
                  <a:off x="157162" y="4511675"/>
                  <a:ext cx="1447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Rectangle 11"/>
              <p:cNvSpPr>
                <a:spLocks noChangeArrowheads="1"/>
              </p:cNvSpPr>
              <p:nvPr/>
            </p:nvSpPr>
            <p:spPr bwMode="auto">
              <a:xfrm>
                <a:off x="1267690" y="4184070"/>
                <a:ext cx="1859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A</a:t>
                </a:r>
                <a:endParaRPr lang="en-US" sz="2000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49566 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533400" y="528935"/>
            <a:ext cx="5889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biểu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diễn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không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gian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6" name="Rectangle 2"/>
          <p:cNvSpPr txBox="1">
            <a:spLocks noChangeArrowheads="1"/>
          </p:cNvSpPr>
          <p:nvPr/>
        </p:nvSpPr>
        <p:spPr>
          <a:xfrm>
            <a:off x="250825" y="1371600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7" name="Group 3"/>
          <p:cNvGrpSpPr>
            <a:grpSpLocks/>
          </p:cNvGrpSpPr>
          <p:nvPr/>
        </p:nvGrpSpPr>
        <p:grpSpPr bwMode="auto">
          <a:xfrm rot="827443">
            <a:off x="539750" y="2163762"/>
            <a:ext cx="1752600" cy="1854200"/>
            <a:chOff x="1066" y="1627"/>
            <a:chExt cx="1104" cy="1168"/>
          </a:xfrm>
        </p:grpSpPr>
        <p:sp>
          <p:nvSpPr>
            <p:cNvPr id="228" name="AutoShape 4"/>
            <p:cNvSpPr>
              <a:spLocks noChangeArrowheads="1"/>
            </p:cNvSpPr>
            <p:nvPr/>
          </p:nvSpPr>
          <p:spPr bwMode="auto">
            <a:xfrm rot="-2376155">
              <a:off x="1509" y="1627"/>
              <a:ext cx="661" cy="1077"/>
            </a:xfrm>
            <a:prstGeom prst="triangle">
              <a:avLst>
                <a:gd name="adj" fmla="val 50000"/>
              </a:avLst>
            </a:prstGeom>
            <a:solidFill>
              <a:srgbClr val="39B9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"/>
            <p:cNvSpPr>
              <a:spLocks noChangeArrowheads="1"/>
            </p:cNvSpPr>
            <p:nvPr/>
          </p:nvSpPr>
          <p:spPr bwMode="auto">
            <a:xfrm>
              <a:off x="1066" y="1752"/>
              <a:ext cx="861" cy="1043"/>
            </a:xfrm>
            <a:prstGeom prst="triangle">
              <a:avLst>
                <a:gd name="adj" fmla="val 50000"/>
              </a:avLst>
            </a:prstGeom>
            <a:solidFill>
              <a:srgbClr val="39B9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" name="Group 6"/>
          <p:cNvGrpSpPr>
            <a:grpSpLocks/>
          </p:cNvGrpSpPr>
          <p:nvPr/>
        </p:nvGrpSpPr>
        <p:grpSpPr bwMode="auto">
          <a:xfrm rot="827443">
            <a:off x="533400" y="2155825"/>
            <a:ext cx="1752600" cy="1854200"/>
            <a:chOff x="1066" y="1627"/>
            <a:chExt cx="1104" cy="1168"/>
          </a:xfrm>
        </p:grpSpPr>
        <p:sp>
          <p:nvSpPr>
            <p:cNvPr id="231" name="AutoShape 7"/>
            <p:cNvSpPr>
              <a:spLocks noChangeArrowheads="1"/>
            </p:cNvSpPr>
            <p:nvPr/>
          </p:nvSpPr>
          <p:spPr bwMode="auto">
            <a:xfrm rot="-2376155">
              <a:off x="1509" y="1627"/>
              <a:ext cx="661" cy="107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AutoShape 8"/>
            <p:cNvSpPr>
              <a:spLocks noChangeArrowheads="1"/>
            </p:cNvSpPr>
            <p:nvPr/>
          </p:nvSpPr>
          <p:spPr bwMode="auto">
            <a:xfrm>
              <a:off x="1066" y="1752"/>
              <a:ext cx="861" cy="1043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" name="Freeform 9"/>
          <p:cNvSpPr>
            <a:spLocks/>
          </p:cNvSpPr>
          <p:nvPr/>
        </p:nvSpPr>
        <p:spPr bwMode="auto">
          <a:xfrm>
            <a:off x="333375" y="3622675"/>
            <a:ext cx="2257425" cy="133350"/>
          </a:xfrm>
          <a:custGeom>
            <a:avLst/>
            <a:gdLst>
              <a:gd name="T0" fmla="*/ 0 w 1450"/>
              <a:gd name="T1" fmla="*/ 86 h 86"/>
              <a:gd name="T2" fmla="*/ 1450 w 1450"/>
              <a:gd name="T3" fmla="*/ 0 h 86"/>
              <a:gd name="T4" fmla="*/ 0 60000 65536"/>
              <a:gd name="T5" fmla="*/ 0 60000 65536"/>
              <a:gd name="T6" fmla="*/ 0 w 1450"/>
              <a:gd name="T7" fmla="*/ 0 h 86"/>
              <a:gd name="T8" fmla="*/ 1450 w 1450"/>
              <a:gd name="T9" fmla="*/ 86 h 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50" h="86">
                <a:moveTo>
                  <a:pt x="0" y="86"/>
                </a:moveTo>
                <a:lnTo>
                  <a:pt x="1450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AutoShape 10"/>
          <p:cNvSpPr>
            <a:spLocks noChangeArrowheads="1"/>
          </p:cNvSpPr>
          <p:nvPr/>
        </p:nvSpPr>
        <p:spPr bwMode="auto">
          <a:xfrm rot="20888536">
            <a:off x="2655888" y="2379662"/>
            <a:ext cx="1951037" cy="1436688"/>
          </a:xfrm>
          <a:prstGeom prst="triangle">
            <a:avLst>
              <a:gd name="adj" fmla="val 50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" name="Group 11"/>
          <p:cNvGrpSpPr>
            <a:grpSpLocks/>
          </p:cNvGrpSpPr>
          <p:nvPr/>
        </p:nvGrpSpPr>
        <p:grpSpPr bwMode="auto">
          <a:xfrm>
            <a:off x="2667000" y="2363787"/>
            <a:ext cx="2071688" cy="1616075"/>
            <a:chOff x="1833" y="2651"/>
            <a:chExt cx="1305" cy="1018"/>
          </a:xfrm>
        </p:grpSpPr>
        <p:sp>
          <p:nvSpPr>
            <p:cNvPr id="236" name="Line 12"/>
            <p:cNvSpPr>
              <a:spLocks noChangeShapeType="1"/>
            </p:cNvSpPr>
            <p:nvPr/>
          </p:nvSpPr>
          <p:spPr bwMode="auto">
            <a:xfrm flipH="1">
              <a:off x="1944" y="3294"/>
              <a:ext cx="525" cy="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7" name="Group 13"/>
            <p:cNvGrpSpPr>
              <a:grpSpLocks/>
            </p:cNvGrpSpPr>
            <p:nvPr/>
          </p:nvGrpSpPr>
          <p:grpSpPr bwMode="auto">
            <a:xfrm>
              <a:off x="1833" y="2651"/>
              <a:ext cx="1305" cy="905"/>
              <a:chOff x="1833" y="2651"/>
              <a:chExt cx="1305" cy="905"/>
            </a:xfrm>
          </p:grpSpPr>
          <p:sp>
            <p:nvSpPr>
              <p:cNvPr id="238" name="Line 14"/>
              <p:cNvSpPr>
                <a:spLocks noChangeShapeType="1"/>
              </p:cNvSpPr>
              <p:nvPr/>
            </p:nvSpPr>
            <p:spPr bwMode="auto">
              <a:xfrm>
                <a:off x="2355" y="2661"/>
                <a:ext cx="114" cy="6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AutoShape 15"/>
              <p:cNvSpPr>
                <a:spLocks noChangeArrowheads="1"/>
              </p:cNvSpPr>
              <p:nvPr/>
            </p:nvSpPr>
            <p:spPr bwMode="auto">
              <a:xfrm rot="-711464">
                <a:off x="1833" y="2651"/>
                <a:ext cx="1229" cy="905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Line 16"/>
              <p:cNvSpPr>
                <a:spLocks noChangeShapeType="1"/>
              </p:cNvSpPr>
              <p:nvPr/>
            </p:nvSpPr>
            <p:spPr bwMode="auto">
              <a:xfrm>
                <a:off x="2472" y="3294"/>
                <a:ext cx="666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1" name="Group 17"/>
          <p:cNvGrpSpPr>
            <a:grpSpLocks/>
          </p:cNvGrpSpPr>
          <p:nvPr/>
        </p:nvGrpSpPr>
        <p:grpSpPr bwMode="auto">
          <a:xfrm rot="681367">
            <a:off x="5029200" y="2211387"/>
            <a:ext cx="1930400" cy="1674813"/>
            <a:chOff x="3651" y="1389"/>
            <a:chExt cx="1305" cy="1023"/>
          </a:xfrm>
        </p:grpSpPr>
        <p:sp>
          <p:nvSpPr>
            <p:cNvPr id="242" name="AutoShape 18"/>
            <p:cNvSpPr>
              <a:spLocks noChangeArrowheads="1"/>
            </p:cNvSpPr>
            <p:nvPr/>
          </p:nvSpPr>
          <p:spPr bwMode="auto">
            <a:xfrm rot="-711464">
              <a:off x="3651" y="1389"/>
              <a:ext cx="1229" cy="905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Line 19"/>
            <p:cNvSpPr>
              <a:spLocks noChangeShapeType="1"/>
            </p:cNvSpPr>
            <p:nvPr/>
          </p:nvSpPr>
          <p:spPr bwMode="auto">
            <a:xfrm flipH="1">
              <a:off x="3756" y="1989"/>
              <a:ext cx="528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"/>
            <p:cNvSpPr>
              <a:spLocks noChangeShapeType="1"/>
            </p:cNvSpPr>
            <p:nvPr/>
          </p:nvSpPr>
          <p:spPr bwMode="auto">
            <a:xfrm flipH="1" flipV="1">
              <a:off x="4170" y="1392"/>
              <a:ext cx="114" cy="5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1"/>
            <p:cNvSpPr>
              <a:spLocks noChangeShapeType="1"/>
            </p:cNvSpPr>
            <p:nvPr/>
          </p:nvSpPr>
          <p:spPr bwMode="auto">
            <a:xfrm>
              <a:off x="4284" y="1992"/>
              <a:ext cx="672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" name="Group 22"/>
          <p:cNvGrpSpPr>
            <a:grpSpLocks/>
          </p:cNvGrpSpPr>
          <p:nvPr/>
        </p:nvGrpSpPr>
        <p:grpSpPr bwMode="auto">
          <a:xfrm rot="749419">
            <a:off x="5029200" y="2209800"/>
            <a:ext cx="1905000" cy="1676400"/>
            <a:chOff x="3651" y="1389"/>
            <a:chExt cx="1305" cy="1023"/>
          </a:xfrm>
        </p:grpSpPr>
        <p:sp>
          <p:nvSpPr>
            <p:cNvPr id="247" name="AutoShape 23"/>
            <p:cNvSpPr>
              <a:spLocks noChangeArrowheads="1"/>
            </p:cNvSpPr>
            <p:nvPr/>
          </p:nvSpPr>
          <p:spPr bwMode="auto">
            <a:xfrm rot="-711464">
              <a:off x="3651" y="1389"/>
              <a:ext cx="1229" cy="90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Line 24"/>
            <p:cNvSpPr>
              <a:spLocks noChangeShapeType="1"/>
            </p:cNvSpPr>
            <p:nvPr/>
          </p:nvSpPr>
          <p:spPr bwMode="auto">
            <a:xfrm flipH="1">
              <a:off x="3756" y="1989"/>
              <a:ext cx="528" cy="4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5"/>
            <p:cNvSpPr>
              <a:spLocks noChangeShapeType="1"/>
            </p:cNvSpPr>
            <p:nvPr/>
          </p:nvSpPr>
          <p:spPr bwMode="auto">
            <a:xfrm flipH="1" flipV="1">
              <a:off x="4170" y="1392"/>
              <a:ext cx="114" cy="5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6"/>
            <p:cNvSpPr>
              <a:spLocks noChangeShapeType="1"/>
            </p:cNvSpPr>
            <p:nvPr/>
          </p:nvSpPr>
          <p:spPr bwMode="auto">
            <a:xfrm>
              <a:off x="4284" y="1992"/>
              <a:ext cx="672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1" name="Group 27"/>
          <p:cNvGrpSpPr>
            <a:grpSpLocks/>
          </p:cNvGrpSpPr>
          <p:nvPr/>
        </p:nvGrpSpPr>
        <p:grpSpPr bwMode="auto">
          <a:xfrm rot="-6573254">
            <a:off x="6854825" y="2689225"/>
            <a:ext cx="1752600" cy="1854200"/>
            <a:chOff x="1066" y="1627"/>
            <a:chExt cx="1104" cy="1168"/>
          </a:xfrm>
        </p:grpSpPr>
        <p:sp>
          <p:nvSpPr>
            <p:cNvPr id="252" name="AutoShape 28"/>
            <p:cNvSpPr>
              <a:spLocks noChangeArrowheads="1"/>
            </p:cNvSpPr>
            <p:nvPr/>
          </p:nvSpPr>
          <p:spPr bwMode="auto">
            <a:xfrm rot="-2376155">
              <a:off x="1509" y="1627"/>
              <a:ext cx="661" cy="1077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AutoShape 29"/>
            <p:cNvSpPr>
              <a:spLocks noChangeArrowheads="1"/>
            </p:cNvSpPr>
            <p:nvPr/>
          </p:nvSpPr>
          <p:spPr bwMode="auto">
            <a:xfrm>
              <a:off x="1066" y="1752"/>
              <a:ext cx="861" cy="1043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" name="Group 30"/>
          <p:cNvGrpSpPr>
            <a:grpSpLocks/>
          </p:cNvGrpSpPr>
          <p:nvPr/>
        </p:nvGrpSpPr>
        <p:grpSpPr bwMode="auto">
          <a:xfrm rot="-6573254">
            <a:off x="6832600" y="2693987"/>
            <a:ext cx="1752600" cy="1854200"/>
            <a:chOff x="1066" y="1627"/>
            <a:chExt cx="1104" cy="1168"/>
          </a:xfrm>
        </p:grpSpPr>
        <p:sp>
          <p:nvSpPr>
            <p:cNvPr id="255" name="AutoShape 31"/>
            <p:cNvSpPr>
              <a:spLocks noChangeArrowheads="1"/>
            </p:cNvSpPr>
            <p:nvPr/>
          </p:nvSpPr>
          <p:spPr bwMode="auto">
            <a:xfrm rot="-2376155">
              <a:off x="1509" y="1627"/>
              <a:ext cx="661" cy="1077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AutoShape 32"/>
            <p:cNvSpPr>
              <a:spLocks noChangeArrowheads="1"/>
            </p:cNvSpPr>
            <p:nvPr/>
          </p:nvSpPr>
          <p:spPr bwMode="auto">
            <a:xfrm>
              <a:off x="1066" y="1752"/>
              <a:ext cx="861" cy="1043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" name="Freeform 33"/>
          <p:cNvSpPr>
            <a:spLocks/>
          </p:cNvSpPr>
          <p:nvPr/>
        </p:nvSpPr>
        <p:spPr bwMode="auto">
          <a:xfrm>
            <a:off x="7564438" y="2371725"/>
            <a:ext cx="1274762" cy="1744662"/>
          </a:xfrm>
          <a:custGeom>
            <a:avLst/>
            <a:gdLst>
              <a:gd name="T0" fmla="*/ 0 w 864"/>
              <a:gd name="T1" fmla="*/ 0 h 1162"/>
              <a:gd name="T2" fmla="*/ 864 w 864"/>
              <a:gd name="T3" fmla="*/ 1162 h 1162"/>
              <a:gd name="T4" fmla="*/ 0 60000 65536"/>
              <a:gd name="T5" fmla="*/ 0 60000 65536"/>
              <a:gd name="T6" fmla="*/ 0 w 864"/>
              <a:gd name="T7" fmla="*/ 0 h 1162"/>
              <a:gd name="T8" fmla="*/ 864 w 864"/>
              <a:gd name="T9" fmla="*/ 1162 h 11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4" h="1162">
                <a:moveTo>
                  <a:pt x="0" y="0"/>
                </a:moveTo>
                <a:lnTo>
                  <a:pt x="864" y="1162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" name="Text Box 34"/>
          <p:cNvSpPr txBox="1">
            <a:spLocks noChangeArrowheads="1"/>
          </p:cNvSpPr>
          <p:nvPr/>
        </p:nvSpPr>
        <p:spPr bwMode="auto">
          <a:xfrm>
            <a:off x="900113" y="1516062"/>
            <a:ext cx="7561262" cy="366713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259" name="Rectangle 37"/>
          <p:cNvSpPr>
            <a:spLocks noChangeArrowheads="1"/>
          </p:cNvSpPr>
          <p:nvPr/>
        </p:nvSpPr>
        <p:spPr bwMode="auto">
          <a:xfrm>
            <a:off x="0" y="1373187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Một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vài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hình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biểu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diễn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của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hình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chóp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tam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giác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: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800" dirty="0"/>
          </a:p>
          <a:p>
            <a:pPr>
              <a:spcBef>
                <a:spcPct val="20000"/>
              </a:spcBef>
            </a:pPr>
            <a:endParaRPr lang="en-US" sz="28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78538E-6 L 0.00677 0.284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4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594E-6 L 0.0066 0.284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693E-6 L 0.00504 0.2840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1375E-6 L -0.00295 0.283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77858E-6 L 0.00104 0.2717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972 L 0.00243 0.2715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3" grpId="1" animBg="1"/>
      <p:bldP spid="234" grpId="0" animBg="1"/>
      <p:bldP spid="257" grpId="0" animBg="1"/>
      <p:bldP spid="25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33400" y="762000"/>
            <a:ext cx="1584325" cy="1584325"/>
            <a:chOff x="258" y="1207"/>
            <a:chExt cx="862" cy="862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58" y="1209"/>
              <a:ext cx="862" cy="860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73" y="1854"/>
              <a:ext cx="621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260" y="1852"/>
              <a:ext cx="213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70" y="1207"/>
              <a:ext cx="3" cy="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302000" y="762000"/>
            <a:ext cx="1727200" cy="1460500"/>
            <a:chOff x="1641" y="1104"/>
            <a:chExt cx="1012" cy="829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rot="16200000" flipH="1">
              <a:off x="1733" y="1014"/>
              <a:ext cx="829" cy="1010"/>
            </a:xfrm>
            <a:prstGeom prst="cube">
              <a:avLst>
                <a:gd name="adj" fmla="val 3161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1641" y="1362"/>
              <a:ext cx="7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388" y="1368"/>
              <a:ext cx="0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2385" y="1110"/>
              <a:ext cx="267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6172200" y="762000"/>
            <a:ext cx="1657350" cy="1447800"/>
            <a:chOff x="3288" y="1116"/>
            <a:chExt cx="1044" cy="912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 flipH="1">
              <a:off x="3288" y="1117"/>
              <a:ext cx="1044" cy="907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104" y="1116"/>
              <a:ext cx="0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3288" y="1800"/>
              <a:ext cx="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4104" y="1800"/>
              <a:ext cx="228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-990600" y="1524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Một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vài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hình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biểu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diễn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của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hình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lập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phương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: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800" dirty="0"/>
          </a:p>
          <a:p>
            <a:pPr>
              <a:spcBef>
                <a:spcPct val="20000"/>
              </a:spcBef>
            </a:pPr>
            <a:endParaRPr lang="en-US" sz="2800" dirty="0">
              <a:latin typeface="Arial" pitchFamily="34" charset="0"/>
            </a:endParaRPr>
          </a:p>
        </p:txBody>
      </p:sp>
      <p:sp>
        <p:nvSpPr>
          <p:cNvPr id="35" name="Text Box 88"/>
          <p:cNvSpPr txBox="1">
            <a:spLocks noChangeArrowheads="1"/>
          </p:cNvSpPr>
          <p:nvPr/>
        </p:nvSpPr>
        <p:spPr bwMode="auto">
          <a:xfrm>
            <a:off x="381000" y="5798403"/>
            <a:ext cx="8763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</a:rPr>
              <a:t>Dùng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nét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liền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đê</a:t>
            </a:r>
            <a:r>
              <a:rPr lang="en-US" sz="2400" b="1" dirty="0">
                <a:latin typeface="Times New Roman" pitchFamily="18" charset="0"/>
              </a:rPr>
              <a:t>̉ </a:t>
            </a:r>
            <a:r>
              <a:rPr lang="en-US" sz="2400" b="1" dirty="0" err="1">
                <a:latin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diễn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nhìn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thấy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nét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đứt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đoạn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diễn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r>
              <a:rPr lang="en-US" sz="2400" b="1" dirty="0">
                <a:latin typeface="Times New Roman" pitchFamily="18" charset="0"/>
              </a:rPr>
              <a:t> bị </a:t>
            </a:r>
            <a:r>
              <a:rPr lang="en-US" sz="2400" b="1" dirty="0" err="1">
                <a:latin typeface="Times New Roman" pitchFamily="18" charset="0"/>
              </a:rPr>
              <a:t>che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khuất</a:t>
            </a:r>
            <a:r>
              <a:rPr lang="en-US" sz="2400" b="1" dirty="0">
                <a:latin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</a:endParaRPr>
          </a:p>
        </p:txBody>
      </p:sp>
      <p:sp>
        <p:nvSpPr>
          <p:cNvPr id="36" name="Text Box 89"/>
          <p:cNvSpPr txBox="1">
            <a:spLocks noChangeArrowheads="1"/>
          </p:cNvSpPr>
          <p:nvPr/>
        </p:nvSpPr>
        <p:spPr bwMode="auto">
          <a:xfrm>
            <a:off x="381000" y="5113337"/>
            <a:ext cx="8763000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</a:rPr>
              <a:t>Hình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diễn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phải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giữ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hệ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thuộc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giữa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điểm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thẳng</a:t>
            </a:r>
            <a:r>
              <a:rPr lang="en-US" sz="2400" b="1" dirty="0">
                <a:latin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</a:endParaRPr>
          </a:p>
        </p:txBody>
      </p:sp>
      <p:sp>
        <p:nvSpPr>
          <p:cNvPr id="37" name="Text Box 90"/>
          <p:cNvSpPr txBox="1">
            <a:spLocks noChangeArrowheads="1"/>
          </p:cNvSpPr>
          <p:nvPr/>
        </p:nvSpPr>
        <p:spPr bwMode="auto">
          <a:xfrm>
            <a:off x="381000" y="3981271"/>
            <a:ext cx="87630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</a:rPr>
              <a:t>Hình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diễn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thẳng</a:t>
            </a:r>
            <a:r>
              <a:rPr lang="en-US" sz="2400" b="1" dirty="0">
                <a:latin typeface="Times New Roman" pitchFamily="18" charset="0"/>
              </a:rPr>
              <a:t> song </a:t>
            </a:r>
            <a:r>
              <a:rPr lang="en-US" sz="2400" b="1" dirty="0" err="1">
                <a:latin typeface="Times New Roman" pitchFamily="18" charset="0"/>
              </a:rPr>
              <a:t>song</a:t>
            </a:r>
            <a:r>
              <a:rPr lang="en-US" sz="2400" b="1" dirty="0">
                <a:latin typeface="Times New Roman" pitchFamily="18" charset="0"/>
              </a:rPr>
              <a:t> là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thẳng</a:t>
            </a:r>
            <a:r>
              <a:rPr lang="en-US" sz="2400" b="1" dirty="0">
                <a:latin typeface="Times New Roman" pitchFamily="18" charset="0"/>
              </a:rPr>
              <a:t> song </a:t>
            </a:r>
            <a:r>
              <a:rPr lang="en-US" sz="2400" b="1" dirty="0" err="1">
                <a:latin typeface="Times New Roman" pitchFamily="18" charset="0"/>
              </a:rPr>
              <a:t>song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thẳng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cắt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</a:rPr>
              <a:t> là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cắt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</a:rPr>
              <a:t>.</a:t>
            </a:r>
            <a:endParaRPr lang="vi-VN" b="1" dirty="0"/>
          </a:p>
        </p:txBody>
      </p:sp>
      <p:sp>
        <p:nvSpPr>
          <p:cNvPr id="38" name="Text Box 91"/>
          <p:cNvSpPr txBox="1">
            <a:spLocks noChangeArrowheads="1"/>
          </p:cNvSpPr>
          <p:nvPr/>
        </p:nvSpPr>
        <p:spPr bwMode="auto">
          <a:xfrm>
            <a:off x="381000" y="3200400"/>
            <a:ext cx="8229600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</a:rPr>
              <a:t>Hình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biểu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diễn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thẳng</a:t>
            </a:r>
            <a:r>
              <a:rPr lang="en-US" sz="2400" b="1" dirty="0">
                <a:latin typeface="Times New Roman" pitchFamily="18" charset="0"/>
              </a:rPr>
              <a:t> là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thẳng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của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đoạn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thẳng</a:t>
            </a:r>
            <a:r>
              <a:rPr lang="en-US" sz="2400" b="1" dirty="0">
                <a:latin typeface="Times New Roman" pitchFamily="18" charset="0"/>
              </a:rPr>
              <a:t> là </a:t>
            </a:r>
            <a:r>
              <a:rPr lang="en-US" sz="2400" b="1" dirty="0" err="1">
                <a:latin typeface="Times New Roman" pitchFamily="18" charset="0"/>
              </a:rPr>
              <a:t>đoạn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thẳng</a:t>
            </a:r>
            <a:r>
              <a:rPr lang="en-US" sz="2400" b="1" dirty="0">
                <a:latin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</a:endParaRPr>
          </a:p>
        </p:txBody>
      </p:sp>
      <p:sp>
        <p:nvSpPr>
          <p:cNvPr id="39" name="Text Box 93"/>
          <p:cNvSpPr txBox="1">
            <a:spLocks noChangeArrowheads="1"/>
          </p:cNvSpPr>
          <p:nvPr/>
        </p:nvSpPr>
        <p:spPr bwMode="auto">
          <a:xfrm>
            <a:off x="228600" y="2667000"/>
            <a:ext cx="69342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Quy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tắc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biểu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diễn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của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một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hình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gian</a:t>
            </a:r>
            <a:r>
              <a:rPr lang="en-US" sz="2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</a:t>
            </a:r>
            <a:endParaRPr lang="vi-VN" sz="2400" b="1" i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7313" y="457200"/>
            <a:ext cx="5120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vi-VN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CÁC TÍNH CHẤT THỪA NHẬN: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57200" y="1066800"/>
            <a:ext cx="7772400" cy="831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i="1" u="sng" dirty="0" err="1">
                <a:solidFill>
                  <a:srgbClr val="000099"/>
                </a:solidFill>
                <a:latin typeface="VNI-Times" pitchFamily="2" charset="0"/>
              </a:rPr>
              <a:t>Tính</a:t>
            </a:r>
            <a:r>
              <a:rPr lang="en-US" sz="2400" i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400" i="1" u="sng" dirty="0" err="1">
                <a:solidFill>
                  <a:srgbClr val="000099"/>
                </a:solidFill>
                <a:latin typeface="VNI-Times" pitchFamily="2" charset="0"/>
              </a:rPr>
              <a:t>chaát</a:t>
            </a:r>
            <a:r>
              <a:rPr lang="en-US" sz="2400" i="1" u="sng" dirty="0">
                <a:solidFill>
                  <a:srgbClr val="000099"/>
                </a:solidFill>
                <a:latin typeface="VNI-Times" pitchFamily="2" charset="0"/>
              </a:rPr>
              <a:t> 1:</a:t>
            </a:r>
            <a:r>
              <a:rPr lang="en-US" sz="2400" i="1" dirty="0">
                <a:solidFill>
                  <a:srgbClr val="000099"/>
                </a:solidFill>
                <a:latin typeface="VNI-Times" pitchFamily="2" charset="0"/>
              </a:rPr>
              <a:t> </a:t>
            </a:r>
          </a:p>
          <a:p>
            <a:pPr eaLnBrk="0" hangingPunct="0">
              <a:buFont typeface="Wingdings 2" pitchFamily="18" charset="2"/>
              <a:buNone/>
            </a:pP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Coù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moät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vaø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chæ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moät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ñöôøng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thaúng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ñi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 qua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ñieåm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phaân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VNI-Times" pitchFamily="2" charset="0"/>
              </a:rPr>
              <a:t>bieät</a:t>
            </a:r>
            <a:r>
              <a:rPr lang="en-US" sz="2400" dirty="0">
                <a:solidFill>
                  <a:srgbClr val="C00000"/>
                </a:solidFill>
                <a:latin typeface="VNI-Times" pitchFamily="2" charset="0"/>
              </a:rPr>
              <a:t> 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44700" y="35433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pitchFamily="34" charset="0"/>
              </a:rPr>
              <a:t>B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673100" y="2933700"/>
            <a:ext cx="2209800" cy="16002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044700" y="34671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206500" y="4076700"/>
            <a:ext cx="76200" cy="762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06500" y="41529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Arial" pitchFamily="34" charset="0"/>
              </a:rPr>
              <a:t>A</a:t>
            </a:r>
          </a:p>
        </p:txBody>
      </p:sp>
      <p:pic>
        <p:nvPicPr>
          <p:cNvPr id="12" name="Picture 11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438400"/>
            <a:ext cx="5867400" cy="38893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81000" y="41402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3399"/>
                </a:solidFill>
                <a:latin typeface="Arial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1440</Words>
  <Application>Microsoft Office PowerPoint</Application>
  <PresentationFormat>On-screen Show (4:3)</PresentationFormat>
  <Paragraphs>240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Cho 4 điểm A, B, C, D không đồng phẳng.M, N lần lượt là trung điểm của AC, BC. Lấy K Є BD sao cho KB &gt; KD. Tìm giao điểm của AD và mp(MNK) và suy ra giao tuyến của mp(MNK) và mp(ACD). 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</dc:creator>
  <cp:lastModifiedBy>Computer</cp:lastModifiedBy>
  <cp:revision>53</cp:revision>
  <dcterms:created xsi:type="dcterms:W3CDTF">2017-11-08T13:43:19Z</dcterms:created>
  <dcterms:modified xsi:type="dcterms:W3CDTF">2020-11-20T14:21:17Z</dcterms:modified>
</cp:coreProperties>
</file>