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24" r:id="rId5"/>
    <p:sldId id="355" r:id="rId6"/>
    <p:sldId id="341" r:id="rId7"/>
    <p:sldId id="356" r:id="rId8"/>
    <p:sldId id="357" r:id="rId9"/>
    <p:sldId id="363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5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3300"/>
    <a:srgbClr val="006000"/>
    <a:srgbClr val="003399"/>
    <a:srgbClr val="FF3300"/>
    <a:srgbClr val="FF33CC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5" autoAdjust="0"/>
    <p:restoredTop sz="96154" autoAdjust="0"/>
  </p:normalViewPr>
  <p:slideViewPr>
    <p:cSldViewPr>
      <p:cViewPr varScale="1">
        <p:scale>
          <a:sx n="71" d="100"/>
          <a:sy n="71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A7FCA873-FFE7-4BB5-896B-3E728308C4E9}" type="datetime13">
              <a:rPr lang="en-US"/>
              <a:pPr/>
              <a:t>1:07:12 PM</a:t>
            </a:fld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C2BD791B-0834-451F-A2A7-15915C07A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7FF3813B-2F1F-47B4-9B2C-551E8A5B753E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193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fld id="{FCE9A477-698A-4F8D-9729-015B1F0BE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07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52388"/>
            <a:ext cx="8980487" cy="4813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AE055-C8B7-486A-B890-1A46B0C3FE70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0787-A17D-416A-804C-A3C32C13E45F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04813-85A1-4A2F-8FAA-06D36D5BC9BA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E7F49-F074-4CF0-8CBE-B0A42A4C47B3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4648200" y="1304925"/>
            <a:ext cx="4038600" cy="239553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4648200" y="3852863"/>
            <a:ext cx="4038600" cy="2395537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611AB7F-447E-4719-B2A9-85D338F1699F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B714BD49-5776-495D-9099-D8C4727D4A76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07B9A-4517-4E5F-81AF-65480E4D3064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E239-BB9E-42D7-A9F9-674BAB3AD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D9EB7-C3D9-47C2-A793-5DCE68F8D135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5258A-F73C-4D9C-8BA0-717CBB407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E1F1-9530-43C5-9C5A-A1F624E9FC7A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EEA36-452C-4E54-807E-576A79D0C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5201B-644D-4372-8829-9568B73A2566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C1B5C-5EF7-4A84-9469-626693254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93AEF-73E9-4192-8BC8-05EE3BAE5CC9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3A96-6356-4A3E-9036-F390A9FFC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E0C41-F2F1-49BE-B372-8BC295B4748F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7F3E4-B228-49C0-A63D-97740DA0C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7AAC3-CE4A-4006-B52C-FAB21B606D3C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8A8A1-B633-44AE-91CB-D43E9B1AC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D156D-A0F0-4435-A256-00CAC320B05B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1849-B952-4B1D-B7D0-49EB7D985513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37FE0-272B-403B-9851-3AE8982D11B2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5418E-CE1F-42EF-A823-3C0C6EF65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4DEC8-5896-4A75-804A-87BDBD5D4F89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71609-4EDA-499F-93F1-73F9B49BA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D9055-F395-4EEB-BA35-29F4AEC21AEE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611AD-BEB1-4AD5-9218-6BDE22BF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2F753-2FB2-4002-9F7E-43504119D67A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B359-C9BB-4948-B345-0FE893C67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98BAC-D325-49DB-B434-79D5A6389ED9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AC3C-447E-4881-8BCC-AEC896455FFA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752E2-66C3-4A1D-8A21-60767ED17C9F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14E2-5D90-4AE5-ACA0-A178431F481A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8FD73-7AE6-4440-9FD7-0CA0A3853D70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65C09-0FAC-487E-9A1A-1A06AC528890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6D9C2B-F924-4101-BB0E-F5FABBDDA172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4ACD-AB74-4CD7-8A8D-A0C498B0E483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0EC4C-22FE-43BD-BC4B-04E9942C901B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6FDF-A443-4E76-9A04-A2EF92DC8461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07FCD-BC52-4ABF-89AF-F64CC6D815E6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4C969-461D-4CC2-A14D-A2F7E4312AD3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443C6-59E6-491B-BE7B-A7CA21492283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7B739-7DB8-486A-9FA7-2897E8B2CF38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7D6C3984-8BDF-4D80-997E-620A49046CB9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E4501CA7-A8B9-475D-ABB8-6B408F30E290}" type="slidenum">
              <a:rPr lang="en-US"/>
              <a:pPr/>
              <a:t>‹#›</a:t>
            </a:fld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25" y="61913"/>
            <a:ext cx="9017000" cy="1031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76870773-3E76-4D37-A244-C1483A2CA3D1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fld id="{62A9CB2C-4F8A-49F0-AF29-298C2BD126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371600"/>
            <a:ext cx="7315200" cy="220980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Trường TH PT</a:t>
            </a:r>
            <a:br>
              <a:rPr lang="en-US" sz="36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/>
              <a:t>ĐẦM DƠI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b="0">
                <a:latin typeface="Times New Roman" pitchFamily="18" charset="0"/>
              </a:rPr>
              <a:t>Khoa KHOA HỌC CƠ BẢN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white">
          <a:xfrm>
            <a:off x="2743200" y="5334000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imes New Roman" pitchFamily="18" charset="0"/>
              </a:rPr>
              <a:t>Giáo viên D</a:t>
            </a:r>
            <a:r>
              <a:rPr lang="en-US" sz="2000"/>
              <a:t>ƯƠNG EM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685800" y="1098550"/>
            <a:ext cx="7886700" cy="271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Trân trọng kính chào quý Thầy, Cô giáo!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 descr="valrose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886200"/>
            <a:ext cx="3054350" cy="2768600"/>
          </a:xfrm>
          <a:prstGeom prst="rect">
            <a:avLst/>
          </a:prstGeom>
          <a:noFill/>
        </p:spPr>
      </p:pic>
      <p:pic>
        <p:nvPicPr>
          <p:cNvPr id="2065" name="Picture 17" descr="gman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98476" flipH="1">
            <a:off x="4972050" y="4832350"/>
            <a:ext cx="819150" cy="1828800"/>
          </a:xfrm>
          <a:prstGeom prst="rect">
            <a:avLst/>
          </a:prstGeom>
          <a:noFill/>
        </p:spPr>
      </p:pic>
      <p:pic>
        <p:nvPicPr>
          <p:cNvPr id="2066" name="Picture 18" descr="gman0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500862" flipH="1">
            <a:off x="3184525" y="4419600"/>
            <a:ext cx="1311275" cy="2209800"/>
          </a:xfrm>
          <a:prstGeom prst="rect">
            <a:avLst/>
          </a:prstGeom>
          <a:noFill/>
        </p:spPr>
      </p:pic>
      <p:graphicFrame>
        <p:nvGraphicFramePr>
          <p:cNvPr id="2068" name="Object 20">
            <a:hlinkClick r:id="" action="ppaction://noaction">
              <a:snd r:embed="rId3" name="APPLAUSE.WAV"/>
            </a:hlinkClick>
          </p:cNvPr>
          <p:cNvGraphicFramePr>
            <a:graphicFrameLocks noChangeAspect="1"/>
          </p:cNvGraphicFramePr>
          <p:nvPr/>
        </p:nvGraphicFramePr>
        <p:xfrm>
          <a:off x="123825" y="3581400"/>
          <a:ext cx="300037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9" imgW="3763963" imgH="3535363" progId="">
                  <p:embed/>
                </p:oleObj>
              </mc:Choice>
              <mc:Fallback>
                <p:oleObj name="Clip" r:id="rId9" imgW="3763963" imgH="3535363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3581400"/>
                        <a:ext cx="3000375" cy="281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4" grpId="0"/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478408" y="3621107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839318" y="2223224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28600"/>
            <a:ext cx="7162800" cy="13234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67"/>
          <p:cNvSpPr>
            <a:spLocks noChangeArrowheads="1" noChangeShapeType="1" noTextEdit="1"/>
          </p:cNvSpPr>
          <p:nvPr/>
        </p:nvSpPr>
        <p:spPr bwMode="auto">
          <a:xfrm>
            <a:off x="935608" y="1957504"/>
            <a:ext cx="685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608" y="4572000"/>
            <a:ext cx="8780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 Ơ le: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một đa diện lồi, nếu gọi Đ là số đỉnh, gọi C là số cạnh, M là số mặt thì :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– C + M = 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1714143"/>
            <a:ext cx="88527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Cho hình đa diện có 5 đỉnh, 5 mặt. Số cạnh của hình đa diện là: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A. 6          B. 8            C. 10              D.12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Một khối đa diện lồi có 8 đỉnh, 12 cạnh. Khối đa diện có bao nhiêu mặt: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A. 6          B. 8             C. 10             D.12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động 2: Nhận dạng khối đa diện đều</a:t>
            </a:r>
            <a:endParaRPr kumimoji="0" lang="en-US" sz="3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38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Nêu khái niệm về khối đa diện đều? Có bao nhiêu loại khối đa diện đều? Hãy kể tên các loại khối đa diện đều?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95185" y="1560255"/>
            <a:ext cx="86725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Khối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diện đều là khối đa diện lồi có tính chất sau đây: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Mỗi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của nó là một đa giác đều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Mỗi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của nó là đỉnh chung của đúng q mặt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đa diện đều như vậy đều gọi là khối đa diện đều loại {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p;q}.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476250"/>
          </a:xfrm>
        </p:spPr>
        <p:txBody>
          <a:bodyPr/>
          <a:lstStyle/>
          <a:p>
            <a:fld id="{C2E07B9A-4517-4E5F-81AF-65480E4D3064}" type="datetime13">
              <a:rPr lang="en-US" smtClean="0"/>
              <a:pPr/>
              <a:t>1:07:12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4168676"/>
            <a:ext cx="8881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năm loại khối đa diện đều. Đó là: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{3;3}: tứ diện đều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{4;3}: lục diện đều (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phương)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{3;4}: bát diện đều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{5;3}: thập nhị diện đều</a:t>
            </a:r>
          </a:p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loại {3;5}: nhị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đều</a:t>
            </a:r>
          </a:p>
        </p:txBody>
      </p:sp>
    </p:spTree>
    <p:extLst>
      <p:ext uri="{BB962C8B-B14F-4D97-AF65-F5344CB8AC3E}">
        <p14:creationId xmlns:p14="http://schemas.microsoft.com/office/powerpoint/2010/main" val="14010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động 2: Nhận dạng khối đa diện đều</a:t>
            </a:r>
            <a:endParaRPr kumimoji="0" lang="en-US" sz="3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38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Nêu khái niệm về khối đa diện đều? Có bao nhiêu loại khối đa diện đều? Hãy kể tên các loại khối đa diện đều?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9" y="2296823"/>
            <a:ext cx="1959012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52" y="2265073"/>
            <a:ext cx="1978061" cy="1739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4276436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{3;3}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42809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{4;3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252663"/>
            <a:ext cx="1477124" cy="155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287011"/>
            <a:ext cx="1760338" cy="1522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147792"/>
            <a:ext cx="1412921" cy="1586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343622" y="4276436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{3;4}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0" y="42764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{5;3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29888" y="430774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{3;5}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1219200" y="5257800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19195" y="3502285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810305" y="6166371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48400" y="4343400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95400" y="2611044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95600" y="1757065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động 2: Nhận dạng khối đa diện đều</a:t>
            </a:r>
            <a:endParaRPr kumimoji="0" lang="en-US" sz="3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742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 khách quan: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95" y="1257335"/>
            <a:ext cx="8763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1: Số cạnh cạnh của một hình bát diện đều là: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A. 8              B. 12              C. 10            D. 16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2: Số đỉnh của một hình bát diện đều là: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A. 6              B. 8                C. 10            D. 12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3: Số đỉnh của hình mười hai mặt đều là: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A. 12            B. 16              C. 20            D. 30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4: Số cạnh của hình mười hai mặt đều là: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12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  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            D.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5: Số đỉnh của hình hai mươi mặt đều 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12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  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20            D.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6: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diện đều có bao nhiêu mặt phẳng đối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A.4    	           B.6                 C.9               D.3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476250"/>
          </a:xfrm>
        </p:spPr>
        <p:txBody>
          <a:bodyPr/>
          <a:lstStyle/>
          <a:p>
            <a:fld id="{C2E07B9A-4517-4E5F-81AF-65480E4D3064}" type="datetime13">
              <a:rPr lang="en-US" smtClean="0"/>
              <a:pPr/>
              <a:t>1:07:12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0" grpId="0" animBg="1"/>
      <p:bldP spid="12" grpId="0" animBg="1"/>
      <p:bldP spid="7" grpId="0" animBg="1"/>
      <p:bldP spid="8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9144000" cy="707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động 2: Nhận dạng khối đa diện đều</a:t>
            </a:r>
            <a:endParaRPr kumimoji="0" lang="en-US" sz="3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486" y="1465828"/>
            <a:ext cx="471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762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Tứ diện đều có bao nhiêu mặt phẳng đối xứng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A.4    		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B.6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C.9          	D.3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4" y="1821735"/>
            <a:ext cx="18780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43" y="4102512"/>
            <a:ext cx="2177257" cy="24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674226"/>
            <a:ext cx="2133600" cy="23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2" y="1597711"/>
            <a:ext cx="1964871" cy="235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3" y="3997240"/>
            <a:ext cx="2140527" cy="24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0" y="4038600"/>
            <a:ext cx="1981200" cy="23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476250"/>
          </a:xfrm>
        </p:spPr>
        <p:txBody>
          <a:bodyPr/>
          <a:lstStyle/>
          <a:p>
            <a:fld id="{C2E07B9A-4517-4E5F-81AF-65480E4D3064}" type="datetime13">
              <a:rPr lang="en-US" smtClean="0"/>
              <a:pPr/>
              <a:t>1:07:12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3117851"/>
            <a:ext cx="30353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400"/>
            <a:ext cx="3171825" cy="262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616200"/>
            <a:ext cx="2070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0863" y="2971800"/>
            <a:ext cx="149066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4664" y="1991785"/>
            <a:ext cx="29035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0564" y="1138767"/>
            <a:ext cx="1819275" cy="82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3888" y="778933"/>
            <a:ext cx="1885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3076" y="967317"/>
            <a:ext cx="1604963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4" y="2914651"/>
            <a:ext cx="1563687" cy="129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125" y="3206751"/>
            <a:ext cx="1355725" cy="110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00175" y="3124200"/>
            <a:ext cx="1638300" cy="66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2100" y="1670051"/>
            <a:ext cx="18811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06613" y="2173818"/>
            <a:ext cx="933450" cy="10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49575" y="2914651"/>
            <a:ext cx="1404938" cy="129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1250" y="3640667"/>
            <a:ext cx="1263650" cy="9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48151" y="4840818"/>
            <a:ext cx="4837113" cy="183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66-9F3D-410F-9E6D-971741EEB46A}" type="datetime13">
              <a:rPr lang="en-US"/>
              <a:pPr/>
              <a:t>1:07:12 PM</a:t>
            </a:fld>
            <a:endParaRPr lang="en-US"/>
          </a:p>
        </p:txBody>
      </p:sp>
      <p:pic>
        <p:nvPicPr>
          <p:cNvPr id="4" name="Picture 2" descr="h"/>
          <p:cNvPicPr>
            <a:picLocks noChangeAspect="1" noChangeArrowheads="1"/>
          </p:cNvPicPr>
          <p:nvPr/>
        </p:nvPicPr>
        <p:blipFill>
          <a:blip r:embed="rId3"/>
          <a:srcRect l="25453" t="6137" r="26724" b="2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 rot="21490767" flipH="1">
            <a:off x="3884613" y="368300"/>
            <a:ext cx="5006975" cy="6338888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4320"/>
              <a:gd name="T17" fmla="*/ 2256 w 225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solidFill>
            <a:srgbClr val="99CCFF"/>
          </a:solidFill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 rot="213138">
            <a:off x="193675" y="339725"/>
            <a:ext cx="4008438" cy="6400800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4320"/>
              <a:gd name="T17" fmla="*/ 2256 w 225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0" scaled="1"/>
          </a:gradFill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21490767" flipH="1">
            <a:off x="4210050" y="334963"/>
            <a:ext cx="4562475" cy="6338887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4320"/>
              <a:gd name="T17" fmla="*/ 2256 w 225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solidFill>
            <a:srgbClr val="99CCFF"/>
          </a:solidFill>
          <a:ln w="63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rot="21490767" flipH="1">
            <a:off x="4273550" y="287338"/>
            <a:ext cx="4422775" cy="6338887"/>
          </a:xfrm>
          <a:custGeom>
            <a:avLst/>
            <a:gdLst>
              <a:gd name="T0" fmla="*/ 2147483647 w 2256"/>
              <a:gd name="T1" fmla="*/ 2147483647 h 4320"/>
              <a:gd name="T2" fmla="*/ 2147483647 w 2256"/>
              <a:gd name="T3" fmla="*/ 2147483647 h 4320"/>
              <a:gd name="T4" fmla="*/ 0 w 2256"/>
              <a:gd name="T5" fmla="*/ 0 h 4320"/>
              <a:gd name="T6" fmla="*/ 0 w 2256"/>
              <a:gd name="T7" fmla="*/ 2147483647 h 4320"/>
              <a:gd name="T8" fmla="*/ 2147483647 w 2256"/>
              <a:gd name="T9" fmla="*/ 2147483647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4320"/>
              <a:gd name="T17" fmla="*/ 2256 w 2256"/>
              <a:gd name="T18" fmla="*/ 4320 h 4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4320">
                <a:moveTo>
                  <a:pt x="2121" y="631"/>
                </a:moveTo>
                <a:cubicBezTo>
                  <a:pt x="2091" y="621"/>
                  <a:pt x="2035" y="594"/>
                  <a:pt x="2002" y="594"/>
                </a:cubicBezTo>
                <a:lnTo>
                  <a:pt x="0" y="0"/>
                </a:lnTo>
                <a:lnTo>
                  <a:pt x="0" y="3984"/>
                </a:lnTo>
                <a:lnTo>
                  <a:pt x="2256" y="4320"/>
                </a:lnTo>
              </a:path>
            </a:pathLst>
          </a:custGeom>
          <a:solidFill>
            <a:srgbClr val="99CCFF"/>
          </a:solidFill>
          <a:ln w="63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7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1067">
            <a:off x="280988" y="5884863"/>
            <a:ext cx="5842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9067">
            <a:off x="-2537618" y="3024981"/>
            <a:ext cx="58674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9067">
            <a:off x="82550" y="5578475"/>
            <a:ext cx="496888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11396">
            <a:off x="414338" y="704850"/>
            <a:ext cx="37846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8127">
            <a:off x="4119563" y="6248400"/>
            <a:ext cx="45259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79003">
            <a:off x="5626100" y="3098800"/>
            <a:ext cx="5745163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6886">
            <a:off x="566738" y="377825"/>
            <a:ext cx="5842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99067">
            <a:off x="387350" y="504825"/>
            <a:ext cx="496888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9836">
            <a:off x="7907338" y="5862638"/>
            <a:ext cx="68421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93088" y="5605463"/>
            <a:ext cx="5715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80163" y="609600"/>
            <a:ext cx="5715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12552">
            <a:off x="6099175" y="485775"/>
            <a:ext cx="684213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42579">
            <a:off x="4105275" y="806450"/>
            <a:ext cx="44434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000375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6264275" y="0"/>
            <a:ext cx="687388" cy="898525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 rot="274639">
            <a:off x="6810375" y="635000"/>
            <a:ext cx="687388" cy="885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276975" y="1168400"/>
            <a:ext cx="688975" cy="909638"/>
          </a:xfrm>
          <a:prstGeom prst="ellipse">
            <a:avLst/>
          </a:prstGeom>
          <a:gradFill rotWithShape="1">
            <a:gsLst>
              <a:gs pos="0">
                <a:srgbClr val="3333CC"/>
              </a:gs>
              <a:gs pos="100000">
                <a:srgbClr val="18185E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6124575" y="1498600"/>
            <a:ext cx="114300" cy="261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6124575" y="2057400"/>
            <a:ext cx="457200" cy="2057400"/>
          </a:xfrm>
          <a:custGeom>
            <a:avLst/>
            <a:gdLst>
              <a:gd name="T0" fmla="*/ 2147483647 w 288"/>
              <a:gd name="T1" fmla="*/ 0 h 1296"/>
              <a:gd name="T2" fmla="*/ 2147483647 w 288"/>
              <a:gd name="T3" fmla="*/ 2147483647 h 1296"/>
              <a:gd name="T4" fmla="*/ 0 w 288"/>
              <a:gd name="T5" fmla="*/ 2147483647 h 1296"/>
              <a:gd name="T6" fmla="*/ 0 60000 65536"/>
              <a:gd name="T7" fmla="*/ 0 60000 65536"/>
              <a:gd name="T8" fmla="*/ 0 60000 65536"/>
              <a:gd name="T9" fmla="*/ 0 w 288"/>
              <a:gd name="T10" fmla="*/ 0 h 1296"/>
              <a:gd name="T11" fmla="*/ 288 w 288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296">
                <a:moveTo>
                  <a:pt x="288" y="0"/>
                </a:moveTo>
                <a:cubicBezTo>
                  <a:pt x="288" y="180"/>
                  <a:pt x="288" y="360"/>
                  <a:pt x="240" y="576"/>
                </a:cubicBezTo>
                <a:cubicBezTo>
                  <a:pt x="192" y="792"/>
                  <a:pt x="96" y="1044"/>
                  <a:pt x="0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6124575" y="1524000"/>
            <a:ext cx="990600" cy="2590800"/>
          </a:xfrm>
          <a:custGeom>
            <a:avLst/>
            <a:gdLst>
              <a:gd name="T0" fmla="*/ 2147483647 w 624"/>
              <a:gd name="T1" fmla="*/ 0 h 1632"/>
              <a:gd name="T2" fmla="*/ 2147483647 w 624"/>
              <a:gd name="T3" fmla="*/ 2147483647 h 1632"/>
              <a:gd name="T4" fmla="*/ 0 w 624"/>
              <a:gd name="T5" fmla="*/ 2147483647 h 1632"/>
              <a:gd name="T6" fmla="*/ 0 60000 65536"/>
              <a:gd name="T7" fmla="*/ 0 60000 65536"/>
              <a:gd name="T8" fmla="*/ 0 60000 65536"/>
              <a:gd name="T9" fmla="*/ 0 w 624"/>
              <a:gd name="T10" fmla="*/ 0 h 1632"/>
              <a:gd name="T11" fmla="*/ 624 w 624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632">
                <a:moveTo>
                  <a:pt x="624" y="0"/>
                </a:moveTo>
                <a:cubicBezTo>
                  <a:pt x="556" y="296"/>
                  <a:pt x="488" y="592"/>
                  <a:pt x="384" y="864"/>
                </a:cubicBezTo>
                <a:cubicBezTo>
                  <a:pt x="280" y="1136"/>
                  <a:pt x="140" y="1384"/>
                  <a:pt x="0" y="1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5895975" y="1590675"/>
            <a:ext cx="228600" cy="2209800"/>
          </a:xfrm>
          <a:custGeom>
            <a:avLst/>
            <a:gdLst>
              <a:gd name="T0" fmla="*/ 0 w 144"/>
              <a:gd name="T1" fmla="*/ 0 h 1392"/>
              <a:gd name="T2" fmla="*/ 2147483647 w 144"/>
              <a:gd name="T3" fmla="*/ 2147483647 h 1392"/>
              <a:gd name="T4" fmla="*/ 2147483647 w 144"/>
              <a:gd name="T5" fmla="*/ 2147483647 h 1392"/>
              <a:gd name="T6" fmla="*/ 0 60000 65536"/>
              <a:gd name="T7" fmla="*/ 0 60000 65536"/>
              <a:gd name="T8" fmla="*/ 0 60000 65536"/>
              <a:gd name="T9" fmla="*/ 0 w 144"/>
              <a:gd name="T10" fmla="*/ 0 h 1392"/>
              <a:gd name="T11" fmla="*/ 144 w 144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392">
                <a:moveTo>
                  <a:pt x="0" y="0"/>
                </a:moveTo>
                <a:cubicBezTo>
                  <a:pt x="12" y="268"/>
                  <a:pt x="24" y="536"/>
                  <a:pt x="48" y="768"/>
                </a:cubicBezTo>
                <a:cubicBezTo>
                  <a:pt x="72" y="1000"/>
                  <a:pt x="108" y="1196"/>
                  <a:pt x="144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5895975" y="838200"/>
            <a:ext cx="228600" cy="3429000"/>
          </a:xfrm>
          <a:custGeom>
            <a:avLst/>
            <a:gdLst>
              <a:gd name="T0" fmla="*/ 0 w 384"/>
              <a:gd name="T1" fmla="*/ 0 h 1776"/>
              <a:gd name="T2" fmla="*/ 2147483647 w 384"/>
              <a:gd name="T3" fmla="*/ 2147483647 h 1776"/>
              <a:gd name="T4" fmla="*/ 2147483647 w 384"/>
              <a:gd name="T5" fmla="*/ 2147483647 h 1776"/>
              <a:gd name="T6" fmla="*/ 0 60000 65536"/>
              <a:gd name="T7" fmla="*/ 0 60000 65536"/>
              <a:gd name="T8" fmla="*/ 0 60000 65536"/>
              <a:gd name="T9" fmla="*/ 0 w 384"/>
              <a:gd name="T10" fmla="*/ 0 h 1776"/>
              <a:gd name="T11" fmla="*/ 384 w 384"/>
              <a:gd name="T12" fmla="*/ 1776 h 1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776">
                <a:moveTo>
                  <a:pt x="0" y="0"/>
                </a:moveTo>
                <a:cubicBezTo>
                  <a:pt x="16" y="188"/>
                  <a:pt x="32" y="376"/>
                  <a:pt x="96" y="672"/>
                </a:cubicBezTo>
                <a:cubicBezTo>
                  <a:pt x="160" y="968"/>
                  <a:pt x="272" y="1372"/>
                  <a:pt x="384" y="1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 rot="-950695">
            <a:off x="5438775" y="939800"/>
            <a:ext cx="688975" cy="9096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 rot="-612949">
            <a:off x="5514975" y="152400"/>
            <a:ext cx="685800" cy="9128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>
              <a:latin typeface=".VnTime" pitchFamily="34" charset="0"/>
            </a:endParaRPr>
          </a:p>
        </p:txBody>
      </p:sp>
      <p:pic>
        <p:nvPicPr>
          <p:cNvPr id="33" name="Picture 31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75" y="1143000"/>
            <a:ext cx="381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2" descr="Picture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706438"/>
            <a:ext cx="3302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5895975" y="609600"/>
            <a:ext cx="688975" cy="9096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pic>
        <p:nvPicPr>
          <p:cNvPr id="36" name="Picture 34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2880">
            <a:off x="171450" y="6323013"/>
            <a:ext cx="40862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4051300" y="1293813"/>
            <a:ext cx="217488" cy="5453062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1003300" y="1514475"/>
            <a:ext cx="1282700" cy="3581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50000">
                <a:srgbClr val="99FF33"/>
              </a:gs>
              <a:gs pos="100000">
                <a:srgbClr val="FF6600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sp>
        <p:nvSpPr>
          <p:cNvPr id="39" name="WordArt 40"/>
          <p:cNvSpPr>
            <a:spLocks noChangeArrowheads="1" noChangeShapeType="1" noTextEdit="1"/>
          </p:cNvSpPr>
          <p:nvPr/>
        </p:nvSpPr>
        <p:spPr bwMode="auto">
          <a:xfrm>
            <a:off x="1281113" y="1762125"/>
            <a:ext cx="776287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MẠNH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CÔNG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TÁC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TỐT</a:t>
            </a: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>
            <a:off x="2349500" y="2063750"/>
            <a:ext cx="1282700" cy="32766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50000">
                <a:srgbClr val="99FF33"/>
              </a:gs>
              <a:gs pos="100000">
                <a:srgbClr val="FF6600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latin typeface=".VnTime" pitchFamily="34" charset="0"/>
            </a:endParaRPr>
          </a:p>
        </p:txBody>
      </p:sp>
      <p:sp>
        <p:nvSpPr>
          <p:cNvPr id="41" name="WordArt 42"/>
          <p:cNvSpPr>
            <a:spLocks noChangeArrowheads="1" noChangeShapeType="1" noTextEdit="1"/>
          </p:cNvSpPr>
          <p:nvPr/>
        </p:nvSpPr>
        <p:spPr bwMode="auto">
          <a:xfrm rot="-133996">
            <a:off x="2663825" y="2206625"/>
            <a:ext cx="749300" cy="296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 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 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LUÔN 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ĐẠT 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ĐIỂM </a:t>
            </a:r>
          </a:p>
          <a:p>
            <a:pPr algn="ctr">
              <a:defRPr/>
            </a:pPr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TỐT</a:t>
            </a:r>
          </a:p>
        </p:txBody>
      </p:sp>
      <p:sp>
        <p:nvSpPr>
          <p:cNvPr id="42" name="WordArt 43"/>
          <p:cNvSpPr>
            <a:spLocks noChangeArrowheads="1" noChangeShapeType="1" noTextEdit="1"/>
          </p:cNvSpPr>
          <p:nvPr/>
        </p:nvSpPr>
        <p:spPr bwMode="auto">
          <a:xfrm>
            <a:off x="4406900" y="4260850"/>
            <a:ext cx="40052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D5F3-987B-448D-ADB1-8B5BDC09BCD9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686800" cy="563562"/>
          </a:xfrm>
        </p:spPr>
        <p:txBody>
          <a:bodyPr/>
          <a:lstStyle/>
          <a:p>
            <a:r>
              <a:rPr lang="en-US" i="1" u="sng">
                <a:solidFill>
                  <a:srgbClr val="FF3300"/>
                </a:solidFill>
              </a:rPr>
              <a:t>Chương 1:</a:t>
            </a:r>
            <a:r>
              <a:rPr lang="en-US"/>
              <a:t> 	   </a:t>
            </a:r>
            <a:r>
              <a:rPr lang="en-US" sz="4400">
                <a:latin typeface="Times New Roman" pitchFamily="18" charset="0"/>
              </a:rPr>
              <a:t>KHỐI ĐA DiỆN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52604" name="Rectangle 28"/>
          <p:cNvSpPr>
            <a:spLocks noChangeArrowheads="1"/>
          </p:cNvSpPr>
          <p:nvPr/>
        </p:nvSpPr>
        <p:spPr bwMode="auto">
          <a:xfrm>
            <a:off x="533400" y="1143000"/>
            <a:ext cx="8305800" cy="1074738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rgbClr val="FF33CC"/>
                </a:solidFill>
              </a:rPr>
              <a:t>TIẾT</a:t>
            </a:r>
            <a:r>
              <a:rPr lang="en-US" dirty="0" smtClean="0">
                <a:solidFill>
                  <a:srgbClr val="FF33CC"/>
                </a:solidFill>
              </a:rPr>
              <a:t> 3: </a:t>
            </a:r>
            <a:r>
              <a:rPr lang="en-US" dirty="0" err="1" smtClean="0">
                <a:solidFill>
                  <a:srgbClr val="FF33CC"/>
                </a:solidFill>
              </a:rPr>
              <a:t>BÀI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2</a:t>
            </a:r>
          </a:p>
          <a:p>
            <a:pPr algn="ctr"/>
            <a:endParaRPr lang="en-US" sz="600" dirty="0">
              <a:solidFill>
                <a:srgbClr val="FF33CC"/>
              </a:solidFill>
            </a:endParaRPr>
          </a:p>
          <a:p>
            <a:pPr algn="ctr"/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KHỐI ĐA 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</a:rPr>
              <a:t>DIỆN 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LỒI – KHỐI ĐA 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</a:rPr>
              <a:t>DIỆN </a:t>
            </a:r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ĐỀU</a:t>
            </a:r>
          </a:p>
        </p:txBody>
      </p:sp>
      <p:pic>
        <p:nvPicPr>
          <p:cNvPr id="152605" name="Picture 29" descr="gman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239">
            <a:off x="762000" y="5257800"/>
            <a:ext cx="906463" cy="1212850"/>
          </a:xfrm>
          <a:prstGeom prst="rect">
            <a:avLst/>
          </a:prstGeom>
          <a:noFill/>
        </p:spPr>
      </p:pic>
      <p:pic>
        <p:nvPicPr>
          <p:cNvPr id="152642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5" y="2513013"/>
            <a:ext cx="2428875" cy="237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2644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14600"/>
            <a:ext cx="2895600" cy="237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2646" name="Picture 70" descr="to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343400"/>
            <a:ext cx="12715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48" name="Picture 72" descr="AG00317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0963" y="4572000"/>
            <a:ext cx="1443037" cy="1828800"/>
          </a:xfrm>
          <a:prstGeom prst="rect">
            <a:avLst/>
          </a:prstGeom>
          <a:noFill/>
        </p:spPr>
      </p:pic>
      <p:pic>
        <p:nvPicPr>
          <p:cNvPr id="152651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" y="2590800"/>
            <a:ext cx="2413000" cy="268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ơi giữ chỗ cho Ngày tháng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15AE-2DD0-4F40-A492-61A36D1F5F14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vi-VN" sz="1800" b="0">
              <a:solidFill>
                <a:schemeClr val="tx1"/>
              </a:solidFill>
            </a:endParaRPr>
          </a:p>
        </p:txBody>
      </p:sp>
      <p:sp>
        <p:nvSpPr>
          <p:cNvPr id="212032" name="Rectangle 64"/>
          <p:cNvSpPr>
            <a:spLocks noChangeArrowheads="1"/>
          </p:cNvSpPr>
          <p:nvPr/>
        </p:nvSpPr>
        <p:spPr bwMode="auto">
          <a:xfrm>
            <a:off x="-76200" y="228600"/>
            <a:ext cx="937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solidFill>
                  <a:srgbClr val="FF33CC"/>
                </a:solidFill>
              </a:rPr>
              <a:t>BÀI 2</a:t>
            </a:r>
            <a:r>
              <a:rPr lang="en-US" sz="2800" dirty="0">
                <a:solidFill>
                  <a:srgbClr val="FF33CC"/>
                </a:solidFill>
              </a:rPr>
              <a:t>.</a:t>
            </a:r>
            <a:r>
              <a:rPr lang="en-US" sz="4000" dirty="0"/>
              <a:t> </a:t>
            </a:r>
            <a:r>
              <a:rPr lang="en-US" sz="3200" dirty="0"/>
              <a:t>KHỐI ĐA </a:t>
            </a:r>
            <a:r>
              <a:rPr lang="en-US" sz="3200" dirty="0" smtClean="0"/>
              <a:t>DIỆN </a:t>
            </a:r>
            <a:r>
              <a:rPr lang="en-US" sz="3200" dirty="0"/>
              <a:t>LỒI – KHỐI ĐA </a:t>
            </a:r>
            <a:r>
              <a:rPr lang="en-US" sz="3200" dirty="0" smtClean="0"/>
              <a:t>DIỆN </a:t>
            </a:r>
            <a:r>
              <a:rPr lang="en-US" sz="3200" dirty="0"/>
              <a:t>ĐỀU</a:t>
            </a:r>
          </a:p>
        </p:txBody>
      </p:sp>
      <p:sp>
        <p:nvSpPr>
          <p:cNvPr id="212033" name="Rectangle 65"/>
          <p:cNvSpPr>
            <a:spLocks noChangeArrowheads="1"/>
          </p:cNvSpPr>
          <p:nvPr/>
        </p:nvSpPr>
        <p:spPr bwMode="auto">
          <a:xfrm>
            <a:off x="1295400" y="1309688"/>
            <a:ext cx="5867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FF3300"/>
                </a:solidFill>
              </a:rPr>
              <a:t>KHỐI ĐA </a:t>
            </a:r>
            <a:r>
              <a:rPr lang="en-US" sz="2800" u="sng" dirty="0" smtClean="0">
                <a:solidFill>
                  <a:srgbClr val="FF3300"/>
                </a:solidFill>
              </a:rPr>
              <a:t>DIỆN </a:t>
            </a:r>
            <a:r>
              <a:rPr lang="en-US" sz="2800" u="sng" dirty="0">
                <a:solidFill>
                  <a:srgbClr val="FF3300"/>
                </a:solidFill>
              </a:rPr>
              <a:t>LỒI</a:t>
            </a:r>
          </a:p>
        </p:txBody>
      </p:sp>
      <p:grpSp>
        <p:nvGrpSpPr>
          <p:cNvPr id="212034" name="Group 66"/>
          <p:cNvGrpSpPr>
            <a:grpSpLocks/>
          </p:cNvGrpSpPr>
          <p:nvPr/>
        </p:nvGrpSpPr>
        <p:grpSpPr bwMode="auto">
          <a:xfrm>
            <a:off x="304800" y="1143000"/>
            <a:ext cx="914400" cy="762000"/>
            <a:chOff x="722" y="1128"/>
            <a:chExt cx="668" cy="552"/>
          </a:xfrm>
        </p:grpSpPr>
        <p:grpSp>
          <p:nvGrpSpPr>
            <p:cNvPr id="212035" name="Group 67"/>
            <p:cNvGrpSpPr>
              <a:grpSpLocks/>
            </p:cNvGrpSpPr>
            <p:nvPr/>
          </p:nvGrpSpPr>
          <p:grpSpPr bwMode="auto">
            <a:xfrm>
              <a:off x="722" y="1128"/>
              <a:ext cx="668" cy="552"/>
              <a:chOff x="720" y="960"/>
              <a:chExt cx="987" cy="795"/>
            </a:xfrm>
          </p:grpSpPr>
          <p:sp>
            <p:nvSpPr>
              <p:cNvPr id="212036" name="Oval 68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2037" name="Oval 69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2038" name="Oval 70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12039" name="Text Box 71"/>
            <p:cNvSpPr txBox="1">
              <a:spLocks noChangeArrowheads="1"/>
            </p:cNvSpPr>
            <p:nvPr/>
          </p:nvSpPr>
          <p:spPr bwMode="gray">
            <a:xfrm>
              <a:off x="909" y="1157"/>
              <a:ext cx="279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2056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00250"/>
            <a:ext cx="8334375" cy="133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2057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90950"/>
            <a:ext cx="2362200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2058" name="Picture 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33800"/>
            <a:ext cx="2314575" cy="221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2059" name="Picture 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86200"/>
            <a:ext cx="2514600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3000"/>
                                        <p:tgtEl>
                                          <p:spTgt spid="21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ơi giữ chỗ cho Ngày tháng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03E5-DA18-4C40-8925-B76A7F1BCE35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vi-VN" sz="1800" b="0">
              <a:solidFill>
                <a:schemeClr val="tx1"/>
              </a:solidFill>
            </a:endParaRP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-76200" y="228600"/>
            <a:ext cx="937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solidFill>
                  <a:srgbClr val="FF33CC"/>
                </a:solidFill>
              </a:rPr>
              <a:t>BÀI 2</a:t>
            </a:r>
            <a:r>
              <a:rPr lang="en-US" sz="2800" dirty="0">
                <a:solidFill>
                  <a:srgbClr val="FF33CC"/>
                </a:solidFill>
              </a:rPr>
              <a:t>.</a:t>
            </a:r>
            <a:r>
              <a:rPr lang="en-US" sz="4000" dirty="0"/>
              <a:t> </a:t>
            </a:r>
            <a:r>
              <a:rPr lang="en-US" sz="3200" dirty="0"/>
              <a:t>KHỐI ĐA </a:t>
            </a:r>
            <a:r>
              <a:rPr lang="en-US" sz="3200" dirty="0" smtClean="0"/>
              <a:t>DIỆN </a:t>
            </a:r>
            <a:r>
              <a:rPr lang="en-US" sz="3200" dirty="0"/>
              <a:t>LỒI – KHỐI ĐA </a:t>
            </a:r>
            <a:r>
              <a:rPr lang="en-US" sz="3200" dirty="0" smtClean="0"/>
              <a:t>DIỆN </a:t>
            </a:r>
            <a:r>
              <a:rPr lang="en-US" sz="3200" dirty="0"/>
              <a:t>ĐỀU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295400" y="1219200"/>
            <a:ext cx="586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FF3300"/>
                </a:solidFill>
              </a:rPr>
              <a:t>KHỐI ĐA </a:t>
            </a:r>
            <a:r>
              <a:rPr lang="en-US" sz="2800" u="sng" dirty="0" smtClean="0">
                <a:solidFill>
                  <a:srgbClr val="FF3300"/>
                </a:solidFill>
              </a:rPr>
              <a:t>DIỆN </a:t>
            </a:r>
            <a:r>
              <a:rPr lang="en-US" sz="2800" u="sng" dirty="0">
                <a:solidFill>
                  <a:srgbClr val="FF3300"/>
                </a:solidFill>
              </a:rPr>
              <a:t>ĐỀU</a:t>
            </a:r>
          </a:p>
        </p:txBody>
      </p:sp>
      <p:grpSp>
        <p:nvGrpSpPr>
          <p:cNvPr id="275461" name="Group 5"/>
          <p:cNvGrpSpPr>
            <a:grpSpLocks/>
          </p:cNvGrpSpPr>
          <p:nvPr/>
        </p:nvGrpSpPr>
        <p:grpSpPr bwMode="auto">
          <a:xfrm>
            <a:off x="304800" y="1143000"/>
            <a:ext cx="914400" cy="762000"/>
            <a:chOff x="722" y="1128"/>
            <a:chExt cx="668" cy="552"/>
          </a:xfrm>
        </p:grpSpPr>
        <p:grpSp>
          <p:nvGrpSpPr>
            <p:cNvPr id="275462" name="Group 6"/>
            <p:cNvGrpSpPr>
              <a:grpSpLocks/>
            </p:cNvGrpSpPr>
            <p:nvPr/>
          </p:nvGrpSpPr>
          <p:grpSpPr bwMode="auto">
            <a:xfrm>
              <a:off x="722" y="1128"/>
              <a:ext cx="668" cy="552"/>
              <a:chOff x="720" y="960"/>
              <a:chExt cx="987" cy="795"/>
            </a:xfrm>
          </p:grpSpPr>
          <p:sp>
            <p:nvSpPr>
              <p:cNvPr id="275463" name="Oval 7"/>
              <p:cNvSpPr>
                <a:spLocks noChangeArrowheads="1"/>
              </p:cNvSpPr>
              <p:nvPr/>
            </p:nvSpPr>
            <p:spPr bwMode="gray">
              <a:xfrm rot="1758052">
                <a:off x="747" y="987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5464" name="Oval 8"/>
              <p:cNvSpPr>
                <a:spLocks noChangeArrowheads="1"/>
              </p:cNvSpPr>
              <p:nvPr/>
            </p:nvSpPr>
            <p:spPr bwMode="gray">
              <a:xfrm rot="1758052">
                <a:off x="720" y="96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5465" name="Oval 9"/>
              <p:cNvSpPr>
                <a:spLocks noChangeArrowheads="1"/>
              </p:cNvSpPr>
              <p:nvPr/>
            </p:nvSpPr>
            <p:spPr bwMode="gray">
              <a:xfrm>
                <a:off x="816" y="100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75466" name="Text Box 10"/>
            <p:cNvSpPr txBox="1">
              <a:spLocks noChangeArrowheads="1"/>
            </p:cNvSpPr>
            <p:nvPr/>
          </p:nvSpPr>
          <p:spPr bwMode="gray">
            <a:xfrm>
              <a:off x="837" y="1157"/>
              <a:ext cx="424" cy="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rgbClr val="FFFFFF"/>
                  </a:solidFill>
                  <a:latin typeface="Times New Roman" pitchFamily="18" charset="0"/>
                </a:rPr>
                <a:t>II</a:t>
              </a:r>
            </a:p>
          </p:txBody>
        </p:sp>
      </p:grpSp>
      <p:pic>
        <p:nvPicPr>
          <p:cNvPr id="27546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81400"/>
            <a:ext cx="29337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139950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6705600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7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306638"/>
            <a:ext cx="5457825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7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667000"/>
            <a:ext cx="5895975" cy="39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7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124200"/>
            <a:ext cx="7772400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75" name="Picture 19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1371600" y="5867400"/>
            <a:ext cx="175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5476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6475" y="5842000"/>
            <a:ext cx="1533525" cy="5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2000"/>
                                        <p:tgtEl>
                                          <p:spTgt spid="27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823C-1CB6-4809-8044-6215F7B21496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-76200" y="228600"/>
            <a:ext cx="937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solidFill>
                  <a:srgbClr val="FF33CC"/>
                </a:solidFill>
              </a:rPr>
              <a:t>BÀI 2</a:t>
            </a:r>
            <a:r>
              <a:rPr lang="en-US" sz="2800" dirty="0">
                <a:solidFill>
                  <a:srgbClr val="FF33CC"/>
                </a:solidFill>
              </a:rPr>
              <a:t>.</a:t>
            </a:r>
            <a:r>
              <a:rPr lang="en-US" sz="4000" dirty="0"/>
              <a:t> </a:t>
            </a:r>
            <a:r>
              <a:rPr lang="en-US" sz="3200" dirty="0"/>
              <a:t>KHỐI ĐA </a:t>
            </a:r>
            <a:r>
              <a:rPr lang="en-US" sz="3200" dirty="0" smtClean="0"/>
              <a:t>DIỆN </a:t>
            </a:r>
            <a:r>
              <a:rPr lang="en-US" sz="3200" dirty="0"/>
              <a:t>LỒI – KHỐI ĐA </a:t>
            </a:r>
            <a:r>
              <a:rPr lang="en-US" sz="3200" dirty="0" smtClean="0"/>
              <a:t>DIỆN </a:t>
            </a:r>
            <a:r>
              <a:rPr lang="en-US" sz="3200" dirty="0"/>
              <a:t>ĐỀU</a:t>
            </a:r>
          </a:p>
        </p:txBody>
      </p:sp>
      <p:pic>
        <p:nvPicPr>
          <p:cNvPr id="2570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995488"/>
            <a:ext cx="3390900" cy="293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70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75" y="2209800"/>
            <a:ext cx="2384425" cy="267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7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3098800" cy="326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704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53000"/>
            <a:ext cx="17526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704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105400"/>
            <a:ext cx="1828800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704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334000"/>
            <a:ext cx="1600200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F691-DA05-4CFA-B1D7-CA777798774A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-76200" y="228600"/>
            <a:ext cx="937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solidFill>
                  <a:srgbClr val="FF33CC"/>
                </a:solidFill>
              </a:rPr>
              <a:t>BÀI 2</a:t>
            </a:r>
            <a:r>
              <a:rPr lang="en-US" sz="2800" dirty="0">
                <a:solidFill>
                  <a:srgbClr val="FF33CC"/>
                </a:solidFill>
              </a:rPr>
              <a:t>.</a:t>
            </a:r>
            <a:r>
              <a:rPr lang="en-US" sz="4000" dirty="0"/>
              <a:t> </a:t>
            </a:r>
            <a:r>
              <a:rPr lang="en-US" sz="3200" dirty="0"/>
              <a:t>KHỐI ĐA </a:t>
            </a:r>
            <a:r>
              <a:rPr lang="en-US" sz="3200" dirty="0" smtClean="0"/>
              <a:t>DIỆN </a:t>
            </a:r>
            <a:r>
              <a:rPr lang="en-US" sz="3200" dirty="0"/>
              <a:t>LỒI – KHỐI ĐA </a:t>
            </a:r>
            <a:r>
              <a:rPr lang="en-US" sz="3200" dirty="0" smtClean="0"/>
              <a:t>DIỆN </a:t>
            </a:r>
            <a:r>
              <a:rPr lang="en-US" sz="3200" dirty="0"/>
              <a:t>ĐỀU</a:t>
            </a:r>
          </a:p>
        </p:txBody>
      </p:sp>
      <p:pic>
        <p:nvPicPr>
          <p:cNvPr id="276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47800"/>
            <a:ext cx="8686800" cy="413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6490" name="Picture 10" descr="felix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410200"/>
            <a:ext cx="38862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EC8-185E-45E2-B81E-E8DE93A57E05}" type="datetime13">
              <a:rPr lang="en-US"/>
              <a:pPr/>
              <a:t>1:07:11 PM</a:t>
            </a:fld>
            <a:endParaRPr 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-76200" y="228600"/>
            <a:ext cx="937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FF33CC"/>
                </a:solidFill>
              </a:rPr>
              <a:t>BÀI 2</a:t>
            </a:r>
            <a:r>
              <a:rPr lang="en-US" sz="2800">
                <a:solidFill>
                  <a:srgbClr val="FF33CC"/>
                </a:solidFill>
              </a:rPr>
              <a:t>.</a:t>
            </a:r>
            <a:r>
              <a:rPr lang="en-US" sz="4000"/>
              <a:t> </a:t>
            </a:r>
            <a:r>
              <a:rPr lang="en-US" sz="3200"/>
              <a:t>KHỐI ĐA DiỆN LỒI – KHỐI ĐA DiỆN ĐỀU</a:t>
            </a:r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305800" cy="461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315-FA7B-4C83-A8BC-0F7CFF23BDFD}" type="datetime13">
              <a:rPr lang="en-US"/>
              <a:pPr/>
              <a:t>1:07:11 PM</a:t>
            </a:fld>
            <a:endParaRPr lang="en-US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-76200"/>
            <a:ext cx="3743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3176588" y="5791200"/>
            <a:ext cx="6119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Khối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đa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diện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này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tên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khối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{3;5}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đều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Còn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gọi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</a:rPr>
              <a:t>khối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20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mặt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</a:rPr>
              <a:t>đều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7748" name="Freeform 4"/>
          <p:cNvSpPr>
            <a:spLocks/>
          </p:cNvSpPr>
          <p:nvPr/>
        </p:nvSpPr>
        <p:spPr bwMode="auto">
          <a:xfrm>
            <a:off x="185738" y="3371850"/>
            <a:ext cx="1452562" cy="1447800"/>
          </a:xfrm>
          <a:custGeom>
            <a:avLst/>
            <a:gdLst/>
            <a:ahLst/>
            <a:cxnLst>
              <a:cxn ang="0">
                <a:pos x="915" y="0"/>
              </a:cxn>
              <a:cxn ang="0">
                <a:pos x="907" y="912"/>
              </a:cxn>
              <a:cxn ang="0">
                <a:pos x="0" y="217"/>
              </a:cxn>
              <a:cxn ang="0">
                <a:pos x="915" y="23"/>
              </a:cxn>
            </a:cxnLst>
            <a:rect l="0" t="0" r="r" b="b"/>
            <a:pathLst>
              <a:path w="915" h="912">
                <a:moveTo>
                  <a:pt x="915" y="0"/>
                </a:moveTo>
                <a:lnTo>
                  <a:pt x="907" y="912"/>
                </a:lnTo>
                <a:lnTo>
                  <a:pt x="0" y="217"/>
                </a:lnTo>
                <a:lnTo>
                  <a:pt x="915" y="23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CC99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49" name="Freeform 5"/>
          <p:cNvSpPr>
            <a:spLocks/>
          </p:cNvSpPr>
          <p:nvPr/>
        </p:nvSpPr>
        <p:spPr bwMode="auto">
          <a:xfrm>
            <a:off x="2665413" y="2286000"/>
            <a:ext cx="868362" cy="1843088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141" y="1161"/>
              </a:cxn>
              <a:cxn ang="0">
                <a:pos x="547" y="925"/>
              </a:cxn>
              <a:cxn ang="0">
                <a:pos x="0" y="0"/>
              </a:cxn>
            </a:cxnLst>
            <a:rect l="0" t="0" r="r" b="b"/>
            <a:pathLst>
              <a:path w="547" h="1161">
                <a:moveTo>
                  <a:pt x="4" y="9"/>
                </a:moveTo>
                <a:lnTo>
                  <a:pt x="141" y="1161"/>
                </a:lnTo>
                <a:lnTo>
                  <a:pt x="547" y="925"/>
                </a:lnTo>
                <a:lnTo>
                  <a:pt x="0" y="0"/>
                </a:lnTo>
              </a:path>
            </a:pathLst>
          </a:custGeom>
          <a:solidFill>
            <a:srgbClr val="9933FF"/>
          </a:soli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0" name="Freeform 6"/>
          <p:cNvSpPr>
            <a:spLocks/>
          </p:cNvSpPr>
          <p:nvPr/>
        </p:nvSpPr>
        <p:spPr bwMode="auto">
          <a:xfrm>
            <a:off x="1630363" y="4129088"/>
            <a:ext cx="1244600" cy="1065212"/>
          </a:xfrm>
          <a:custGeom>
            <a:avLst/>
            <a:gdLst/>
            <a:ahLst/>
            <a:cxnLst>
              <a:cxn ang="0">
                <a:pos x="782" y="12"/>
              </a:cxn>
              <a:cxn ang="0">
                <a:pos x="642" y="671"/>
              </a:cxn>
              <a:cxn ang="0">
                <a:pos x="0" y="435"/>
              </a:cxn>
              <a:cxn ang="0">
                <a:pos x="784" y="0"/>
              </a:cxn>
            </a:cxnLst>
            <a:rect l="0" t="0" r="r" b="b"/>
            <a:pathLst>
              <a:path w="784" h="671">
                <a:moveTo>
                  <a:pt x="782" y="12"/>
                </a:moveTo>
                <a:lnTo>
                  <a:pt x="642" y="671"/>
                </a:lnTo>
                <a:lnTo>
                  <a:pt x="0" y="435"/>
                </a:lnTo>
                <a:lnTo>
                  <a:pt x="784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1" name="Freeform 7"/>
          <p:cNvSpPr>
            <a:spLocks/>
          </p:cNvSpPr>
          <p:nvPr/>
        </p:nvSpPr>
        <p:spPr bwMode="auto">
          <a:xfrm>
            <a:off x="2649538" y="3770313"/>
            <a:ext cx="869950" cy="1408112"/>
          </a:xfrm>
          <a:custGeom>
            <a:avLst/>
            <a:gdLst/>
            <a:ahLst/>
            <a:cxnLst>
              <a:cxn ang="0">
                <a:pos x="161" y="217"/>
              </a:cxn>
              <a:cxn ang="0">
                <a:pos x="0" y="887"/>
              </a:cxn>
              <a:cxn ang="0">
                <a:pos x="548" y="0"/>
              </a:cxn>
              <a:cxn ang="0">
                <a:pos x="151" y="226"/>
              </a:cxn>
            </a:cxnLst>
            <a:rect l="0" t="0" r="r" b="b"/>
            <a:pathLst>
              <a:path w="548" h="887">
                <a:moveTo>
                  <a:pt x="161" y="217"/>
                </a:moveTo>
                <a:lnTo>
                  <a:pt x="0" y="887"/>
                </a:lnTo>
                <a:lnTo>
                  <a:pt x="548" y="0"/>
                </a:lnTo>
                <a:lnTo>
                  <a:pt x="151" y="226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2" name="Freeform 8"/>
          <p:cNvSpPr>
            <a:spLocks/>
          </p:cNvSpPr>
          <p:nvPr/>
        </p:nvSpPr>
        <p:spPr bwMode="auto">
          <a:xfrm>
            <a:off x="1630363" y="3394075"/>
            <a:ext cx="1241425" cy="1423988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793" y="444"/>
              </a:cxn>
              <a:cxn ang="0">
                <a:pos x="19" y="897"/>
              </a:cxn>
              <a:cxn ang="0">
                <a:pos x="0" y="0"/>
              </a:cxn>
            </a:cxnLst>
            <a:rect l="0" t="0" r="r" b="b"/>
            <a:pathLst>
              <a:path w="793" h="897">
                <a:moveTo>
                  <a:pt x="14" y="4"/>
                </a:moveTo>
                <a:lnTo>
                  <a:pt x="793" y="444"/>
                </a:lnTo>
                <a:lnTo>
                  <a:pt x="19" y="897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t="100000"/>
            </a:path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3" name="Freeform 9"/>
          <p:cNvSpPr>
            <a:spLocks/>
          </p:cNvSpPr>
          <p:nvPr/>
        </p:nvSpPr>
        <p:spPr bwMode="auto">
          <a:xfrm>
            <a:off x="1616075" y="2300288"/>
            <a:ext cx="1258888" cy="1784350"/>
          </a:xfrm>
          <a:custGeom>
            <a:avLst/>
            <a:gdLst/>
            <a:ahLst/>
            <a:cxnLst>
              <a:cxn ang="0">
                <a:pos x="14" y="684"/>
              </a:cxn>
              <a:cxn ang="0">
                <a:pos x="680" y="0"/>
              </a:cxn>
              <a:cxn ang="0">
                <a:pos x="793" y="1124"/>
              </a:cxn>
              <a:cxn ang="0">
                <a:pos x="0" y="680"/>
              </a:cxn>
            </a:cxnLst>
            <a:rect l="0" t="0" r="r" b="b"/>
            <a:pathLst>
              <a:path w="793" h="1124">
                <a:moveTo>
                  <a:pt x="14" y="684"/>
                </a:moveTo>
                <a:lnTo>
                  <a:pt x="680" y="0"/>
                </a:lnTo>
                <a:lnTo>
                  <a:pt x="793" y="1124"/>
                </a:lnTo>
                <a:lnTo>
                  <a:pt x="0" y="680"/>
                </a:lnTo>
              </a:path>
            </a:pathLst>
          </a:cu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4" name="Freeform 10"/>
          <p:cNvSpPr>
            <a:spLocks/>
          </p:cNvSpPr>
          <p:nvPr/>
        </p:nvSpPr>
        <p:spPr bwMode="auto">
          <a:xfrm>
            <a:off x="981075" y="2305050"/>
            <a:ext cx="1712913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" y="715"/>
              </a:cxn>
              <a:cxn ang="0">
                <a:pos x="1079" y="17"/>
              </a:cxn>
              <a:cxn ang="0">
                <a:pos x="50" y="26"/>
              </a:cxn>
            </a:cxnLst>
            <a:rect l="0" t="0" r="r" b="b"/>
            <a:pathLst>
              <a:path w="1079" h="715">
                <a:moveTo>
                  <a:pt x="0" y="0"/>
                </a:moveTo>
                <a:lnTo>
                  <a:pt x="399" y="715"/>
                </a:lnTo>
                <a:lnTo>
                  <a:pt x="1079" y="17"/>
                </a:lnTo>
                <a:lnTo>
                  <a:pt x="50" y="26"/>
                </a:lnTo>
              </a:path>
            </a:pathLst>
          </a:cu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5" name="Freeform 11"/>
          <p:cNvSpPr>
            <a:spLocks/>
          </p:cNvSpPr>
          <p:nvPr/>
        </p:nvSpPr>
        <p:spPr bwMode="auto">
          <a:xfrm>
            <a:off x="176213" y="2330450"/>
            <a:ext cx="1439862" cy="1454150"/>
          </a:xfrm>
          <a:custGeom>
            <a:avLst/>
            <a:gdLst/>
            <a:ahLst/>
            <a:cxnLst>
              <a:cxn ang="0">
                <a:pos x="9" y="905"/>
              </a:cxn>
              <a:cxn ang="0">
                <a:pos x="907" y="680"/>
              </a:cxn>
              <a:cxn ang="0">
                <a:pos x="510" y="0"/>
              </a:cxn>
              <a:cxn ang="0">
                <a:pos x="0" y="916"/>
              </a:cxn>
            </a:cxnLst>
            <a:rect l="0" t="0" r="r" b="b"/>
            <a:pathLst>
              <a:path w="907" h="916">
                <a:moveTo>
                  <a:pt x="9" y="905"/>
                </a:moveTo>
                <a:lnTo>
                  <a:pt x="907" y="680"/>
                </a:lnTo>
                <a:lnTo>
                  <a:pt x="510" y="0"/>
                </a:lnTo>
                <a:lnTo>
                  <a:pt x="0" y="916"/>
                </a:lnTo>
              </a:path>
            </a:pathLst>
          </a:custGeom>
          <a:gradFill rotWithShape="1">
            <a:gsLst>
              <a:gs pos="0">
                <a:srgbClr val="00FFCC"/>
              </a:gs>
              <a:gs pos="100000">
                <a:srgbClr val="00FFCC">
                  <a:gamma/>
                  <a:shade val="46275"/>
                  <a:invGamma/>
                </a:srgbClr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6" name="Freeform 12"/>
          <p:cNvSpPr>
            <a:spLocks/>
          </p:cNvSpPr>
          <p:nvPr/>
        </p:nvSpPr>
        <p:spPr bwMode="auto">
          <a:xfrm>
            <a:off x="204788" y="3767138"/>
            <a:ext cx="1470025" cy="14112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26" y="681"/>
              </a:cxn>
              <a:cxn ang="0">
                <a:pos x="529" y="889"/>
              </a:cxn>
              <a:cxn ang="0">
                <a:pos x="0" y="2"/>
              </a:cxn>
            </a:cxnLst>
            <a:rect l="0" t="0" r="r" b="b"/>
            <a:pathLst>
              <a:path w="926" h="889">
                <a:moveTo>
                  <a:pt x="9" y="0"/>
                </a:moveTo>
                <a:lnTo>
                  <a:pt x="926" y="681"/>
                </a:lnTo>
                <a:lnTo>
                  <a:pt x="529" y="889"/>
                </a:lnTo>
                <a:lnTo>
                  <a:pt x="0" y="2"/>
                </a:lnTo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7" name="Freeform 13"/>
          <p:cNvSpPr>
            <a:spLocks/>
          </p:cNvSpPr>
          <p:nvPr/>
        </p:nvSpPr>
        <p:spPr bwMode="auto">
          <a:xfrm>
            <a:off x="1016000" y="4833938"/>
            <a:ext cx="1663700" cy="390525"/>
          </a:xfrm>
          <a:custGeom>
            <a:avLst/>
            <a:gdLst/>
            <a:ahLst/>
            <a:cxnLst>
              <a:cxn ang="0">
                <a:pos x="8" y="231"/>
              </a:cxn>
              <a:cxn ang="0">
                <a:pos x="397" y="0"/>
              </a:cxn>
              <a:cxn ang="0">
                <a:pos x="1048" y="246"/>
              </a:cxn>
              <a:cxn ang="0">
                <a:pos x="0" y="236"/>
              </a:cxn>
            </a:cxnLst>
            <a:rect l="0" t="0" r="r" b="b"/>
            <a:pathLst>
              <a:path w="1048" h="246">
                <a:moveTo>
                  <a:pt x="8" y="231"/>
                </a:moveTo>
                <a:lnTo>
                  <a:pt x="397" y="0"/>
                </a:lnTo>
                <a:lnTo>
                  <a:pt x="1048" y="246"/>
                </a:lnTo>
                <a:lnTo>
                  <a:pt x="0" y="236"/>
                </a:lnTo>
              </a:path>
            </a:pathLst>
          </a:cu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58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8500" y="6248400"/>
            <a:ext cx="2425700" cy="4572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solidFill>
                  <a:schemeClr val="tx1"/>
                </a:solidFill>
                <a:latin typeface="Times New Roman" pitchFamily="18" charset="0"/>
              </a:rPr>
              <a:t>Quay về trang chủ</a:t>
            </a:r>
          </a:p>
        </p:txBody>
      </p:sp>
      <p:sp>
        <p:nvSpPr>
          <p:cNvPr id="287759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638800"/>
            <a:ext cx="1143000" cy="533400"/>
          </a:xfrm>
          <a:prstGeom prst="actionButtonBlank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0">
                <a:latin typeface="Times New Roman" pitchFamily="18" charset="0"/>
              </a:rPr>
              <a:t>Tên gọi</a:t>
            </a:r>
          </a:p>
        </p:txBody>
      </p:sp>
      <p:sp>
        <p:nvSpPr>
          <p:cNvPr id="287760" name="Freeform 16"/>
          <p:cNvSpPr>
            <a:spLocks/>
          </p:cNvSpPr>
          <p:nvPr/>
        </p:nvSpPr>
        <p:spPr bwMode="auto">
          <a:xfrm>
            <a:off x="5402263" y="3343275"/>
            <a:ext cx="1452562" cy="1447800"/>
          </a:xfrm>
          <a:custGeom>
            <a:avLst/>
            <a:gdLst/>
            <a:ahLst/>
            <a:cxnLst>
              <a:cxn ang="0">
                <a:pos x="915" y="0"/>
              </a:cxn>
              <a:cxn ang="0">
                <a:pos x="907" y="912"/>
              </a:cxn>
              <a:cxn ang="0">
                <a:pos x="0" y="217"/>
              </a:cxn>
              <a:cxn ang="0">
                <a:pos x="915" y="23"/>
              </a:cxn>
            </a:cxnLst>
            <a:rect l="0" t="0" r="r" b="b"/>
            <a:pathLst>
              <a:path w="915" h="912">
                <a:moveTo>
                  <a:pt x="915" y="0"/>
                </a:moveTo>
                <a:lnTo>
                  <a:pt x="907" y="912"/>
                </a:lnTo>
                <a:lnTo>
                  <a:pt x="0" y="217"/>
                </a:lnTo>
                <a:lnTo>
                  <a:pt x="915" y="23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CC99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1" name="Freeform 17"/>
          <p:cNvSpPr>
            <a:spLocks/>
          </p:cNvSpPr>
          <p:nvPr/>
        </p:nvSpPr>
        <p:spPr bwMode="auto">
          <a:xfrm>
            <a:off x="7881938" y="2243138"/>
            <a:ext cx="868362" cy="1843087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141" y="1161"/>
              </a:cxn>
              <a:cxn ang="0">
                <a:pos x="547" y="925"/>
              </a:cxn>
              <a:cxn ang="0">
                <a:pos x="0" y="0"/>
              </a:cxn>
            </a:cxnLst>
            <a:rect l="0" t="0" r="r" b="b"/>
            <a:pathLst>
              <a:path w="547" h="1161">
                <a:moveTo>
                  <a:pt x="4" y="9"/>
                </a:moveTo>
                <a:lnTo>
                  <a:pt x="141" y="1161"/>
                </a:lnTo>
                <a:lnTo>
                  <a:pt x="547" y="925"/>
                </a:lnTo>
                <a:lnTo>
                  <a:pt x="0" y="0"/>
                </a:lnTo>
              </a:path>
            </a:pathLst>
          </a:custGeom>
          <a:solidFill>
            <a:srgbClr val="9933FF"/>
          </a:soli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2" name="Freeform 18"/>
          <p:cNvSpPr>
            <a:spLocks/>
          </p:cNvSpPr>
          <p:nvPr/>
        </p:nvSpPr>
        <p:spPr bwMode="auto">
          <a:xfrm>
            <a:off x="6846888" y="4086225"/>
            <a:ext cx="1244600" cy="1065213"/>
          </a:xfrm>
          <a:custGeom>
            <a:avLst/>
            <a:gdLst/>
            <a:ahLst/>
            <a:cxnLst>
              <a:cxn ang="0">
                <a:pos x="782" y="12"/>
              </a:cxn>
              <a:cxn ang="0">
                <a:pos x="642" y="671"/>
              </a:cxn>
              <a:cxn ang="0">
                <a:pos x="0" y="435"/>
              </a:cxn>
              <a:cxn ang="0">
                <a:pos x="784" y="0"/>
              </a:cxn>
            </a:cxnLst>
            <a:rect l="0" t="0" r="r" b="b"/>
            <a:pathLst>
              <a:path w="784" h="671">
                <a:moveTo>
                  <a:pt x="782" y="12"/>
                </a:moveTo>
                <a:lnTo>
                  <a:pt x="642" y="671"/>
                </a:lnTo>
                <a:lnTo>
                  <a:pt x="0" y="435"/>
                </a:lnTo>
                <a:lnTo>
                  <a:pt x="784" y="0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3" name="Freeform 19"/>
          <p:cNvSpPr>
            <a:spLocks/>
          </p:cNvSpPr>
          <p:nvPr/>
        </p:nvSpPr>
        <p:spPr bwMode="auto">
          <a:xfrm>
            <a:off x="7866063" y="3727450"/>
            <a:ext cx="869950" cy="1408113"/>
          </a:xfrm>
          <a:custGeom>
            <a:avLst/>
            <a:gdLst/>
            <a:ahLst/>
            <a:cxnLst>
              <a:cxn ang="0">
                <a:pos x="161" y="217"/>
              </a:cxn>
              <a:cxn ang="0">
                <a:pos x="0" y="887"/>
              </a:cxn>
              <a:cxn ang="0">
                <a:pos x="548" y="0"/>
              </a:cxn>
              <a:cxn ang="0">
                <a:pos x="151" y="226"/>
              </a:cxn>
            </a:cxnLst>
            <a:rect l="0" t="0" r="r" b="b"/>
            <a:pathLst>
              <a:path w="548" h="887">
                <a:moveTo>
                  <a:pt x="161" y="217"/>
                </a:moveTo>
                <a:lnTo>
                  <a:pt x="0" y="887"/>
                </a:lnTo>
                <a:lnTo>
                  <a:pt x="548" y="0"/>
                </a:lnTo>
                <a:lnTo>
                  <a:pt x="151" y="226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4" name="Freeform 20"/>
          <p:cNvSpPr>
            <a:spLocks/>
          </p:cNvSpPr>
          <p:nvPr/>
        </p:nvSpPr>
        <p:spPr bwMode="auto">
          <a:xfrm>
            <a:off x="6846888" y="3365500"/>
            <a:ext cx="1241425" cy="1423988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793" y="444"/>
              </a:cxn>
              <a:cxn ang="0">
                <a:pos x="19" y="897"/>
              </a:cxn>
              <a:cxn ang="0">
                <a:pos x="0" y="0"/>
              </a:cxn>
            </a:cxnLst>
            <a:rect l="0" t="0" r="r" b="b"/>
            <a:pathLst>
              <a:path w="793" h="897">
                <a:moveTo>
                  <a:pt x="14" y="4"/>
                </a:moveTo>
                <a:lnTo>
                  <a:pt x="793" y="444"/>
                </a:lnTo>
                <a:lnTo>
                  <a:pt x="19" y="897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100000" t="100000"/>
            </a:path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5" name="Freeform 21"/>
          <p:cNvSpPr>
            <a:spLocks/>
          </p:cNvSpPr>
          <p:nvPr/>
        </p:nvSpPr>
        <p:spPr bwMode="auto">
          <a:xfrm>
            <a:off x="6832600" y="2257425"/>
            <a:ext cx="1258888" cy="1784350"/>
          </a:xfrm>
          <a:custGeom>
            <a:avLst/>
            <a:gdLst/>
            <a:ahLst/>
            <a:cxnLst>
              <a:cxn ang="0">
                <a:pos x="14" y="684"/>
              </a:cxn>
              <a:cxn ang="0">
                <a:pos x="680" y="0"/>
              </a:cxn>
              <a:cxn ang="0">
                <a:pos x="793" y="1124"/>
              </a:cxn>
              <a:cxn ang="0">
                <a:pos x="0" y="680"/>
              </a:cxn>
            </a:cxnLst>
            <a:rect l="0" t="0" r="r" b="b"/>
            <a:pathLst>
              <a:path w="793" h="1124">
                <a:moveTo>
                  <a:pt x="14" y="684"/>
                </a:moveTo>
                <a:lnTo>
                  <a:pt x="680" y="0"/>
                </a:lnTo>
                <a:lnTo>
                  <a:pt x="793" y="1124"/>
                </a:lnTo>
                <a:lnTo>
                  <a:pt x="0" y="680"/>
                </a:lnTo>
              </a:path>
            </a:pathLst>
          </a:cu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6" name="Freeform 22"/>
          <p:cNvSpPr>
            <a:spLocks/>
          </p:cNvSpPr>
          <p:nvPr/>
        </p:nvSpPr>
        <p:spPr bwMode="auto">
          <a:xfrm>
            <a:off x="6197600" y="2276475"/>
            <a:ext cx="1712913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9" y="715"/>
              </a:cxn>
              <a:cxn ang="0">
                <a:pos x="1079" y="17"/>
              </a:cxn>
              <a:cxn ang="0">
                <a:pos x="50" y="26"/>
              </a:cxn>
            </a:cxnLst>
            <a:rect l="0" t="0" r="r" b="b"/>
            <a:pathLst>
              <a:path w="1079" h="715">
                <a:moveTo>
                  <a:pt x="0" y="0"/>
                </a:moveTo>
                <a:lnTo>
                  <a:pt x="399" y="715"/>
                </a:lnTo>
                <a:lnTo>
                  <a:pt x="1079" y="17"/>
                </a:lnTo>
                <a:lnTo>
                  <a:pt x="50" y="26"/>
                </a:lnTo>
              </a:path>
            </a:pathLst>
          </a:cu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7" name="Freeform 23"/>
          <p:cNvSpPr>
            <a:spLocks/>
          </p:cNvSpPr>
          <p:nvPr/>
        </p:nvSpPr>
        <p:spPr bwMode="auto">
          <a:xfrm>
            <a:off x="5392738" y="2287588"/>
            <a:ext cx="1439862" cy="1454150"/>
          </a:xfrm>
          <a:custGeom>
            <a:avLst/>
            <a:gdLst/>
            <a:ahLst/>
            <a:cxnLst>
              <a:cxn ang="0">
                <a:pos x="9" y="905"/>
              </a:cxn>
              <a:cxn ang="0">
                <a:pos x="907" y="680"/>
              </a:cxn>
              <a:cxn ang="0">
                <a:pos x="510" y="0"/>
              </a:cxn>
              <a:cxn ang="0">
                <a:pos x="0" y="916"/>
              </a:cxn>
            </a:cxnLst>
            <a:rect l="0" t="0" r="r" b="b"/>
            <a:pathLst>
              <a:path w="907" h="916">
                <a:moveTo>
                  <a:pt x="9" y="905"/>
                </a:moveTo>
                <a:lnTo>
                  <a:pt x="907" y="680"/>
                </a:lnTo>
                <a:lnTo>
                  <a:pt x="510" y="0"/>
                </a:lnTo>
                <a:lnTo>
                  <a:pt x="0" y="916"/>
                </a:lnTo>
              </a:path>
            </a:pathLst>
          </a:custGeom>
          <a:gradFill rotWithShape="1">
            <a:gsLst>
              <a:gs pos="0">
                <a:srgbClr val="00FFCC"/>
              </a:gs>
              <a:gs pos="100000">
                <a:srgbClr val="00FFCC">
                  <a:gamma/>
                  <a:shade val="46275"/>
                  <a:invGamma/>
                </a:srgbClr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8" name="Freeform 24"/>
          <p:cNvSpPr>
            <a:spLocks/>
          </p:cNvSpPr>
          <p:nvPr/>
        </p:nvSpPr>
        <p:spPr bwMode="auto">
          <a:xfrm>
            <a:off x="5421313" y="3724275"/>
            <a:ext cx="1470025" cy="141128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26" y="681"/>
              </a:cxn>
              <a:cxn ang="0">
                <a:pos x="529" y="889"/>
              </a:cxn>
              <a:cxn ang="0">
                <a:pos x="0" y="2"/>
              </a:cxn>
            </a:cxnLst>
            <a:rect l="0" t="0" r="r" b="b"/>
            <a:pathLst>
              <a:path w="926" h="889">
                <a:moveTo>
                  <a:pt x="9" y="0"/>
                </a:moveTo>
                <a:lnTo>
                  <a:pt x="926" y="681"/>
                </a:lnTo>
                <a:lnTo>
                  <a:pt x="529" y="889"/>
                </a:lnTo>
                <a:lnTo>
                  <a:pt x="0" y="2"/>
                </a:lnTo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69" name="Freeform 25"/>
          <p:cNvSpPr>
            <a:spLocks/>
          </p:cNvSpPr>
          <p:nvPr/>
        </p:nvSpPr>
        <p:spPr bwMode="auto">
          <a:xfrm>
            <a:off x="6232525" y="4724400"/>
            <a:ext cx="1663700" cy="390525"/>
          </a:xfrm>
          <a:custGeom>
            <a:avLst/>
            <a:gdLst/>
            <a:ahLst/>
            <a:cxnLst>
              <a:cxn ang="0">
                <a:pos x="8" y="231"/>
              </a:cxn>
              <a:cxn ang="0">
                <a:pos x="397" y="0"/>
              </a:cxn>
              <a:cxn ang="0">
                <a:pos x="1048" y="246"/>
              </a:cxn>
              <a:cxn ang="0">
                <a:pos x="0" y="236"/>
              </a:cxn>
            </a:cxnLst>
            <a:rect l="0" t="0" r="r" b="b"/>
            <a:pathLst>
              <a:path w="1048" h="246">
                <a:moveTo>
                  <a:pt x="8" y="231"/>
                </a:moveTo>
                <a:lnTo>
                  <a:pt x="397" y="0"/>
                </a:lnTo>
                <a:lnTo>
                  <a:pt x="1048" y="246"/>
                </a:lnTo>
                <a:lnTo>
                  <a:pt x="0" y="236"/>
                </a:lnTo>
              </a:path>
            </a:pathLst>
          </a:cu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pic>
        <p:nvPicPr>
          <p:cNvPr id="28777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275" y="2133600"/>
            <a:ext cx="3743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7771" name="Freeform 27"/>
          <p:cNvSpPr>
            <a:spLocks/>
          </p:cNvSpPr>
          <p:nvPr/>
        </p:nvSpPr>
        <p:spPr bwMode="auto">
          <a:xfrm>
            <a:off x="5935663" y="2260600"/>
            <a:ext cx="1277937" cy="1143000"/>
          </a:xfrm>
          <a:custGeom>
            <a:avLst/>
            <a:gdLst/>
            <a:ahLst/>
            <a:cxnLst>
              <a:cxn ang="0">
                <a:pos x="17" y="677"/>
              </a:cxn>
              <a:cxn ang="0">
                <a:pos x="144" y="0"/>
              </a:cxn>
              <a:cxn ang="0">
                <a:pos x="805" y="203"/>
              </a:cxn>
              <a:cxn ang="0">
                <a:pos x="0" y="669"/>
              </a:cxn>
            </a:cxnLst>
            <a:rect l="0" t="0" r="r" b="b"/>
            <a:pathLst>
              <a:path w="805" h="677">
                <a:moveTo>
                  <a:pt x="17" y="677"/>
                </a:moveTo>
                <a:lnTo>
                  <a:pt x="144" y="0"/>
                </a:lnTo>
                <a:lnTo>
                  <a:pt x="805" y="203"/>
                </a:lnTo>
                <a:lnTo>
                  <a:pt x="0" y="669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2" name="Freeform 28"/>
          <p:cNvSpPr>
            <a:spLocks/>
          </p:cNvSpPr>
          <p:nvPr/>
        </p:nvSpPr>
        <p:spPr bwMode="auto">
          <a:xfrm>
            <a:off x="6188075" y="2255838"/>
            <a:ext cx="1693863" cy="3492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61" y="220"/>
              </a:cxn>
              <a:cxn ang="0">
                <a:pos x="1067" y="0"/>
              </a:cxn>
              <a:cxn ang="0">
                <a:pos x="0" y="9"/>
              </a:cxn>
            </a:cxnLst>
            <a:rect l="0" t="0" r="r" b="b"/>
            <a:pathLst>
              <a:path w="1067" h="220">
                <a:moveTo>
                  <a:pt x="0" y="3"/>
                </a:moveTo>
                <a:lnTo>
                  <a:pt x="661" y="220"/>
                </a:lnTo>
                <a:lnTo>
                  <a:pt x="1067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3" name="Freeform 29"/>
          <p:cNvSpPr>
            <a:spLocks/>
          </p:cNvSpPr>
          <p:nvPr/>
        </p:nvSpPr>
        <p:spPr bwMode="auto">
          <a:xfrm>
            <a:off x="7250113" y="2255838"/>
            <a:ext cx="1479550" cy="1452562"/>
          </a:xfrm>
          <a:custGeom>
            <a:avLst/>
            <a:gdLst/>
            <a:ahLst/>
            <a:cxnLst>
              <a:cxn ang="0">
                <a:pos x="395" y="3"/>
              </a:cxn>
              <a:cxn ang="0">
                <a:pos x="932" y="915"/>
              </a:cxn>
              <a:cxn ang="0">
                <a:pos x="0" y="229"/>
              </a:cxn>
              <a:cxn ang="0">
                <a:pos x="407" y="0"/>
              </a:cxn>
            </a:cxnLst>
            <a:rect l="0" t="0" r="r" b="b"/>
            <a:pathLst>
              <a:path w="932" h="915">
                <a:moveTo>
                  <a:pt x="395" y="3"/>
                </a:moveTo>
                <a:lnTo>
                  <a:pt x="932" y="915"/>
                </a:lnTo>
                <a:lnTo>
                  <a:pt x="0" y="229"/>
                </a:lnTo>
                <a:lnTo>
                  <a:pt x="407" y="0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4" name="Freeform 30"/>
          <p:cNvSpPr>
            <a:spLocks/>
          </p:cNvSpPr>
          <p:nvPr/>
        </p:nvSpPr>
        <p:spPr bwMode="auto">
          <a:xfrm>
            <a:off x="7254875" y="2616200"/>
            <a:ext cx="1500188" cy="146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6"/>
              </a:cxn>
              <a:cxn ang="0">
                <a:pos x="932" y="678"/>
              </a:cxn>
              <a:cxn ang="0">
                <a:pos x="0" y="17"/>
              </a:cxn>
            </a:cxnLst>
            <a:rect l="0" t="0" r="r" b="b"/>
            <a:pathLst>
              <a:path w="932" h="906">
                <a:moveTo>
                  <a:pt x="0" y="0"/>
                </a:moveTo>
                <a:lnTo>
                  <a:pt x="0" y="906"/>
                </a:lnTo>
                <a:lnTo>
                  <a:pt x="932" y="678"/>
                </a:lnTo>
                <a:lnTo>
                  <a:pt x="0" y="17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5" name="Freeform 31"/>
          <p:cNvSpPr>
            <a:spLocks/>
          </p:cNvSpPr>
          <p:nvPr/>
        </p:nvSpPr>
        <p:spPr bwMode="auto">
          <a:xfrm>
            <a:off x="6011863" y="2578100"/>
            <a:ext cx="1255712" cy="1479550"/>
          </a:xfrm>
          <a:custGeom>
            <a:avLst/>
            <a:gdLst/>
            <a:ahLst/>
            <a:cxnLst>
              <a:cxn ang="0">
                <a:pos x="791" y="0"/>
              </a:cxn>
              <a:cxn ang="0">
                <a:pos x="780" y="932"/>
              </a:cxn>
              <a:cxn ang="0">
                <a:pos x="0" y="483"/>
              </a:cxn>
              <a:cxn ang="0">
                <a:pos x="788" y="8"/>
              </a:cxn>
            </a:cxnLst>
            <a:rect l="0" t="0" r="r" b="b"/>
            <a:pathLst>
              <a:path w="791" h="932">
                <a:moveTo>
                  <a:pt x="791" y="0"/>
                </a:moveTo>
                <a:lnTo>
                  <a:pt x="780" y="932"/>
                </a:lnTo>
                <a:lnTo>
                  <a:pt x="0" y="483"/>
                </a:lnTo>
                <a:lnTo>
                  <a:pt x="788" y="8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6" name="Freeform 32"/>
          <p:cNvSpPr>
            <a:spLocks/>
          </p:cNvSpPr>
          <p:nvPr/>
        </p:nvSpPr>
        <p:spPr bwMode="auto">
          <a:xfrm>
            <a:off x="5349875" y="2209800"/>
            <a:ext cx="838200" cy="1524000"/>
          </a:xfrm>
          <a:custGeom>
            <a:avLst/>
            <a:gdLst/>
            <a:ahLst/>
            <a:cxnLst>
              <a:cxn ang="0">
                <a:pos x="517" y="0"/>
              </a:cxn>
              <a:cxn ang="0">
                <a:pos x="390" y="675"/>
              </a:cxn>
              <a:cxn ang="0">
                <a:pos x="0" y="920"/>
              </a:cxn>
              <a:cxn ang="0">
                <a:pos x="525" y="14"/>
              </a:cxn>
            </a:cxnLst>
            <a:rect l="0" t="0" r="r" b="b"/>
            <a:pathLst>
              <a:path w="525" h="920">
                <a:moveTo>
                  <a:pt x="517" y="0"/>
                </a:moveTo>
                <a:lnTo>
                  <a:pt x="390" y="675"/>
                </a:lnTo>
                <a:lnTo>
                  <a:pt x="0" y="920"/>
                </a:lnTo>
                <a:lnTo>
                  <a:pt x="525" y="14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7" name="Freeform 33"/>
          <p:cNvSpPr>
            <a:spLocks/>
          </p:cNvSpPr>
          <p:nvPr/>
        </p:nvSpPr>
        <p:spPr bwMode="auto">
          <a:xfrm>
            <a:off x="5349875" y="3317875"/>
            <a:ext cx="825500" cy="1816100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401" y="0"/>
              </a:cxn>
              <a:cxn ang="0">
                <a:pos x="520" y="1144"/>
              </a:cxn>
              <a:cxn ang="0">
                <a:pos x="20" y="263"/>
              </a:cxn>
            </a:cxnLst>
            <a:rect l="0" t="0" r="r" b="b"/>
            <a:pathLst>
              <a:path w="520" h="1144">
                <a:moveTo>
                  <a:pt x="0" y="246"/>
                </a:moveTo>
                <a:lnTo>
                  <a:pt x="401" y="0"/>
                </a:lnTo>
                <a:lnTo>
                  <a:pt x="520" y="1144"/>
                </a:lnTo>
                <a:lnTo>
                  <a:pt x="20" y="263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8" name="Freeform 34"/>
          <p:cNvSpPr>
            <a:spLocks/>
          </p:cNvSpPr>
          <p:nvPr/>
        </p:nvSpPr>
        <p:spPr bwMode="auto">
          <a:xfrm>
            <a:off x="5997575" y="3327400"/>
            <a:ext cx="1239838" cy="1819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1146"/>
              </a:cxn>
              <a:cxn ang="0">
                <a:pos x="781" y="469"/>
              </a:cxn>
              <a:cxn ang="0">
                <a:pos x="1" y="11"/>
              </a:cxn>
            </a:cxnLst>
            <a:rect l="0" t="0" r="r" b="b"/>
            <a:pathLst>
              <a:path w="781" h="1146">
                <a:moveTo>
                  <a:pt x="0" y="0"/>
                </a:moveTo>
                <a:lnTo>
                  <a:pt x="120" y="1146"/>
                </a:lnTo>
                <a:lnTo>
                  <a:pt x="781" y="469"/>
                </a:lnTo>
                <a:lnTo>
                  <a:pt x="1" y="1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79" name="Freeform 35"/>
          <p:cNvSpPr>
            <a:spLocks/>
          </p:cNvSpPr>
          <p:nvPr/>
        </p:nvSpPr>
        <p:spPr bwMode="auto">
          <a:xfrm>
            <a:off x="6188075" y="4102100"/>
            <a:ext cx="1676400" cy="1079500"/>
          </a:xfrm>
          <a:custGeom>
            <a:avLst/>
            <a:gdLst/>
            <a:ahLst/>
            <a:cxnLst>
              <a:cxn ang="0">
                <a:pos x="0" y="686"/>
              </a:cxn>
              <a:cxn ang="0">
                <a:pos x="644" y="0"/>
              </a:cxn>
              <a:cxn ang="0">
                <a:pos x="1017" y="677"/>
              </a:cxn>
              <a:cxn ang="0">
                <a:pos x="17" y="686"/>
              </a:cxn>
            </a:cxnLst>
            <a:rect l="0" t="0" r="r" b="b"/>
            <a:pathLst>
              <a:path w="1017" h="686">
                <a:moveTo>
                  <a:pt x="0" y="686"/>
                </a:moveTo>
                <a:lnTo>
                  <a:pt x="644" y="0"/>
                </a:lnTo>
                <a:lnTo>
                  <a:pt x="1017" y="677"/>
                </a:lnTo>
                <a:lnTo>
                  <a:pt x="17" y="686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287780" name="Freeform 36"/>
          <p:cNvSpPr>
            <a:spLocks/>
          </p:cNvSpPr>
          <p:nvPr/>
        </p:nvSpPr>
        <p:spPr bwMode="auto">
          <a:xfrm>
            <a:off x="7196138" y="3721100"/>
            <a:ext cx="1533525" cy="1439863"/>
          </a:xfrm>
          <a:custGeom>
            <a:avLst/>
            <a:gdLst/>
            <a:ahLst/>
            <a:cxnLst>
              <a:cxn ang="0">
                <a:pos x="26" y="238"/>
              </a:cxn>
              <a:cxn ang="0">
                <a:pos x="415" y="907"/>
              </a:cxn>
              <a:cxn ang="0">
                <a:pos x="966" y="0"/>
              </a:cxn>
              <a:cxn ang="0">
                <a:pos x="0" y="229"/>
              </a:cxn>
            </a:cxnLst>
            <a:rect l="0" t="0" r="r" b="b"/>
            <a:pathLst>
              <a:path w="966" h="907">
                <a:moveTo>
                  <a:pt x="26" y="238"/>
                </a:moveTo>
                <a:lnTo>
                  <a:pt x="415" y="907"/>
                </a:lnTo>
                <a:lnTo>
                  <a:pt x="966" y="0"/>
                </a:lnTo>
                <a:lnTo>
                  <a:pt x="0" y="229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3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8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30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3000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30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30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30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30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2000"/>
                                        <p:tgtEl>
                                          <p:spTgt spid="28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8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2000"/>
                                        <p:tgtEl>
                                          <p:spTgt spid="28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2000"/>
                                        <p:tgtEl>
                                          <p:spTgt spid="28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2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000"/>
                                        <p:tgtEl>
                                          <p:spTgt spid="28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28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6000"/>
                            </p:stCondLst>
                            <p:childTnLst>
                              <p:par>
                                <p:cTn id="1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2000"/>
                                        <p:tgtEl>
                                          <p:spTgt spid="2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1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2000"/>
                                        <p:tgtEl>
                                          <p:spTgt spid="2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1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2000"/>
                                        <p:tgtEl>
                                          <p:spTgt spid="2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7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759"/>
                  </p:tgtEl>
                </p:cond>
              </p:nextCondLst>
            </p:seq>
          </p:childTnLst>
        </p:cTn>
      </p:par>
    </p:tnLst>
    <p:bldLst>
      <p:bldP spid="287747" grpId="0"/>
      <p:bldP spid="287748" grpId="0" animBg="1"/>
      <p:bldP spid="287749" grpId="0" animBg="1"/>
      <p:bldP spid="287750" grpId="0" animBg="1"/>
      <p:bldP spid="287751" grpId="0" animBg="1"/>
      <p:bldP spid="287752" grpId="0" animBg="1"/>
      <p:bldP spid="287753" grpId="0" animBg="1"/>
      <p:bldP spid="287754" grpId="0" animBg="1"/>
      <p:bldP spid="287755" grpId="0" animBg="1"/>
      <p:bldP spid="287756" grpId="0" animBg="1"/>
      <p:bldP spid="287757" grpId="0" animBg="1"/>
      <p:bldP spid="287760" grpId="0" animBg="1"/>
      <p:bldP spid="287761" grpId="0" animBg="1"/>
      <p:bldP spid="287762" grpId="0" animBg="1"/>
      <p:bldP spid="287763" grpId="0" animBg="1"/>
      <p:bldP spid="287764" grpId="0" animBg="1"/>
      <p:bldP spid="287765" grpId="0" animBg="1"/>
      <p:bldP spid="287766" grpId="0" animBg="1"/>
      <p:bldP spid="287767" grpId="0" animBg="1"/>
      <p:bldP spid="287768" grpId="0" animBg="1"/>
      <p:bldP spid="287769" grpId="0" animBg="1"/>
      <p:bldP spid="287771" grpId="0" animBg="1"/>
      <p:bldP spid="287772" grpId="0" animBg="1"/>
      <p:bldP spid="287773" grpId="0" animBg="1"/>
      <p:bldP spid="287774" grpId="0" animBg="1"/>
      <p:bldP spid="287775" grpId="0" animBg="1"/>
      <p:bldP spid="287776" grpId="0" animBg="1"/>
      <p:bldP spid="287777" grpId="0" animBg="1"/>
      <p:bldP spid="287778" grpId="0" animBg="1"/>
      <p:bldP spid="287779" grpId="0" animBg="1"/>
      <p:bldP spid="2877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892135" y="5423356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839803" y="5405731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813393" y="3120145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971800" y="3069352"/>
            <a:ext cx="457200" cy="4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081332" cy="7078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động 1: Nhận dạng khối đa diện lồi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Đâu là khối đa diện lồi?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67"/>
          <p:cNvSpPr>
            <a:spLocks noChangeArrowheads="1" noChangeShapeType="1" noTextEdit="1"/>
          </p:cNvSpPr>
          <p:nvPr/>
        </p:nvSpPr>
        <p:spPr bwMode="auto">
          <a:xfrm>
            <a:off x="935608" y="1957504"/>
            <a:ext cx="685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T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5515" y="3755170"/>
            <a:ext cx="1242619" cy="15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2997" y="1590023"/>
            <a:ext cx="1084439" cy="13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4653" y="3902110"/>
            <a:ext cx="1381125" cy="131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2" y="4097092"/>
            <a:ext cx="1097227" cy="9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64" y="1699040"/>
            <a:ext cx="1213636" cy="123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43" y="3944065"/>
            <a:ext cx="1348317" cy="11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files.myopera.com/rubic/blog/rubix_cub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15" y="1886665"/>
            <a:ext cx="115312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5424" y="3069353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8199" y="3045044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6537" y="5405733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H7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3393" y="5405732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H8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38063" y="3093249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6537" y="3051289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2069" y="5405734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5423" y="5405735"/>
            <a:ext cx="69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476250"/>
          </a:xfrm>
        </p:spPr>
        <p:txBody>
          <a:bodyPr/>
          <a:lstStyle/>
          <a:p>
            <a:fld id="{C2E07B9A-4517-4E5F-81AF-65480E4D3064}" type="datetime13">
              <a:rPr lang="en-US" smtClean="0"/>
              <a:pPr/>
              <a:t>1:07:12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 animBg="1"/>
      <p:bldP spid="4" grpId="0" animBg="1"/>
      <p:bldP spid="3" grpId="0"/>
      <p:bldP spid="17" grpId="0"/>
      <p:bldP spid="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3457</TotalTime>
  <Words>717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cdb2004112l</vt:lpstr>
      <vt:lpstr>Default Design</vt:lpstr>
      <vt:lpstr>Clip</vt:lpstr>
      <vt:lpstr>Trường TH PT ĐẦM DƠI</vt:lpstr>
      <vt:lpstr>Chương 1:     KHỐI ĐA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User</dc:creator>
  <cp:lastModifiedBy>Ad</cp:lastModifiedBy>
  <cp:revision>754</cp:revision>
  <dcterms:created xsi:type="dcterms:W3CDTF">2009-03-24T11:45:09Z</dcterms:created>
  <dcterms:modified xsi:type="dcterms:W3CDTF">2020-11-23T06:07:35Z</dcterms:modified>
</cp:coreProperties>
</file>