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5" r:id="rId3"/>
    <p:sldId id="272" r:id="rId4"/>
    <p:sldId id="271" r:id="rId5"/>
    <p:sldId id="278" r:id="rId6"/>
    <p:sldId id="270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805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996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963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60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488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509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04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049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887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49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778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39DC-C934-43C8-BB4D-3782B7B2D163}" type="datetimeFigureOut">
              <a:rPr lang="vi-VN" smtClean="0"/>
              <a:t>05/11/2020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0E8A-DB8A-4D48-89D6-164B27E6388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780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iep-chuc-mung-ngay-nha-giao-viet-nam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0"/>
            <a:ext cx="937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3866" y="3871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14" name="Group 13"/>
          <p:cNvGrpSpPr/>
          <p:nvPr/>
        </p:nvGrpSpPr>
        <p:grpSpPr>
          <a:xfrm>
            <a:off x="244188" y="2081513"/>
            <a:ext cx="4134173" cy="1264692"/>
            <a:chOff x="244188" y="2328940"/>
            <a:chExt cx="4134173" cy="1264692"/>
          </a:xfrm>
        </p:grpSpPr>
        <p:sp>
          <p:nvSpPr>
            <p:cNvPr id="6" name="TextBox 5"/>
            <p:cNvSpPr txBox="1"/>
            <p:nvPr/>
          </p:nvSpPr>
          <p:spPr>
            <a:xfrm>
              <a:off x="244188" y="2339567"/>
              <a:ext cx="413417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Tìm trong       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d’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cắt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Chọn               mà ta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dễ dàng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     xác định được          </a:t>
              </a:r>
              <a:endParaRPr lang="vi-VN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7822050"/>
                </p:ext>
              </p:extLst>
            </p:nvPr>
          </p:nvGraphicFramePr>
          <p:xfrm>
            <a:off x="1582309" y="2328940"/>
            <a:ext cx="407987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1" name="Equation" r:id="rId3" imgW="266400" imgH="279360" progId="Equation.DSMT4">
                    <p:embed/>
                  </p:oleObj>
                </mc:Choice>
                <mc:Fallback>
                  <p:oleObj name="Equation" r:id="rId3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309" y="2328940"/>
                          <a:ext cx="407987" cy="4270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6429297"/>
                </p:ext>
              </p:extLst>
            </p:nvPr>
          </p:nvGraphicFramePr>
          <p:xfrm>
            <a:off x="1133338" y="2767821"/>
            <a:ext cx="815975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2" name="Equation" r:id="rId5" imgW="533160" imgH="279360" progId="Equation.DSMT4">
                    <p:embed/>
                  </p:oleObj>
                </mc:Choice>
                <mc:Fallback>
                  <p:oleObj name="Equation" r:id="rId5" imgW="5331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338" y="2767821"/>
                          <a:ext cx="815975" cy="4270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4193726"/>
                </p:ext>
              </p:extLst>
            </p:nvPr>
          </p:nvGraphicFramePr>
          <p:xfrm>
            <a:off x="2017607" y="3180882"/>
            <a:ext cx="1417637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3" name="Equation" r:id="rId7" imgW="927000" imgH="279360" progId="Equation.DSMT4">
                    <p:embed/>
                  </p:oleObj>
                </mc:Choice>
                <mc:Fallback>
                  <p:oleObj name="Equation" r:id="rId7" imgW="9270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607" y="3180882"/>
                          <a:ext cx="1417637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245111" y="4207211"/>
            <a:ext cx="58105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Phương pháp tìm 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Tìm 2 điểm chung phân biệt của hai mặt phẳng.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Đường thẳng đi qua 2 điểm chung đó chính là giao tuyến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4188" y="1191264"/>
            <a:ext cx="3887934" cy="845194"/>
            <a:chOff x="244188" y="1522771"/>
            <a:chExt cx="3887934" cy="845194"/>
          </a:xfrm>
        </p:grpSpPr>
        <p:sp>
          <p:nvSpPr>
            <p:cNvPr id="18" name="TextBox 17"/>
            <p:cNvSpPr txBox="1"/>
            <p:nvPr/>
          </p:nvSpPr>
          <p:spPr>
            <a:xfrm>
              <a:off x="244188" y="1522771"/>
              <a:ext cx="388793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rgbClr val="FFFF00"/>
                  </a:solidFill>
                  <a:latin typeface="+mj-lt"/>
                </a:rPr>
                <a:t>Phương pháp tìm giao điểm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của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và mặt phẳng        :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1023505"/>
                </p:ext>
              </p:extLst>
            </p:nvPr>
          </p:nvGraphicFramePr>
          <p:xfrm>
            <a:off x="3333239" y="1943544"/>
            <a:ext cx="407987" cy="424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4" name="Equation" r:id="rId9" imgW="266400" imgH="279360" progId="Equation.DSMT4">
                    <p:embed/>
                  </p:oleObj>
                </mc:Choice>
                <mc:Fallback>
                  <p:oleObj name="Equation" r:id="rId9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239" y="1943544"/>
                          <a:ext cx="407987" cy="4244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244188" y="761769"/>
            <a:ext cx="172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I. Kiến thức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18082" y="1162469"/>
            <a:ext cx="5585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vi-VN" u="sng" dirty="0" smtClean="0">
                <a:solidFill>
                  <a:srgbClr val="FFFF00"/>
                </a:solidFill>
                <a:latin typeface="+mj-lt"/>
              </a:rPr>
              <a:t>Bài</a:t>
            </a:r>
            <a:r>
              <a:rPr lang="en-US" u="sng" dirty="0" smtClean="0">
                <a:solidFill>
                  <a:srgbClr val="FFFF00"/>
                </a:solidFill>
                <a:latin typeface="+mj-lt"/>
              </a:rPr>
              <a:t> 1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Cho hình vẽ sau, hãy chỉ ra giao điểm của BC với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(AND), giao  tuyến của (AND) với (ABC),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AND)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 với (CMD)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486" y="3386918"/>
            <a:ext cx="489618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 là đường thẳng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chung của hai mặt phẳng đó.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305789" y="655299"/>
            <a:ext cx="17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II. Bài tập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01141" y="5231361"/>
            <a:ext cx="2502789" cy="369332"/>
            <a:chOff x="6501141" y="5231361"/>
            <a:chExt cx="2502789" cy="369332"/>
          </a:xfrm>
        </p:grpSpPr>
        <p:sp>
          <p:nvSpPr>
            <p:cNvPr id="39" name="TextBox 38"/>
            <p:cNvSpPr txBox="1"/>
            <p:nvPr/>
          </p:nvSpPr>
          <p:spPr>
            <a:xfrm>
              <a:off x="6501141" y="5231361"/>
              <a:ext cx="2502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(AND)     (ABC)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3609834"/>
                </p:ext>
              </p:extLst>
            </p:nvPr>
          </p:nvGraphicFramePr>
          <p:xfrm>
            <a:off x="7272359" y="5343450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5" name="Equation" r:id="rId11" imgW="164880" imgH="126720" progId="Equation.DSMT4">
                    <p:embed/>
                  </p:oleObj>
                </mc:Choice>
                <mc:Fallback>
                  <p:oleObj name="Equation" r:id="rId11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72359" y="5343450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6501141" y="5664078"/>
            <a:ext cx="2482564" cy="369332"/>
            <a:chOff x="6501141" y="5664078"/>
            <a:chExt cx="248256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6501141" y="5664078"/>
              <a:ext cx="2482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(AND)     (CMD)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</a:t>
              </a:r>
              <a:endParaRPr lang="vi-VN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371282"/>
                </p:ext>
              </p:extLst>
            </p:nvPr>
          </p:nvGraphicFramePr>
          <p:xfrm>
            <a:off x="7267470" y="5749241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26" name="Equation" r:id="rId13" imgW="164880" imgH="126720" progId="Equation.DSMT4">
                    <p:embed/>
                  </p:oleObj>
                </mc:Choice>
                <mc:Fallback>
                  <p:oleObj name="Equation" r:id="rId13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7470" y="5749241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8" name="Straight Connector 47"/>
          <p:cNvCxnSpPr/>
          <p:nvPr/>
        </p:nvCxnSpPr>
        <p:spPr>
          <a:xfrm>
            <a:off x="6144205" y="1498577"/>
            <a:ext cx="0" cy="4846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40906" y="4004168"/>
            <a:ext cx="2662813" cy="0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27458" y="4004168"/>
            <a:ext cx="1134220" cy="95553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150640" y="4004173"/>
            <a:ext cx="1553079" cy="95552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150640" y="2406888"/>
            <a:ext cx="65037" cy="255281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040906" y="2406888"/>
            <a:ext cx="1161144" cy="159727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215676" y="2406888"/>
            <a:ext cx="1488043" cy="159727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436137" y="2406888"/>
            <a:ext cx="775640" cy="194295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621568" y="3205527"/>
            <a:ext cx="515443" cy="174672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456918" y="4013888"/>
            <a:ext cx="2214425" cy="344499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9051996" y="2083163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A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974172" y="4991522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C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287841" y="2877707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M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462941" y="3441243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I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715989" y="3754860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D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8614753" y="3205527"/>
            <a:ext cx="2039173" cy="798640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8221665" y="4320031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N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792407" y="3722160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B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94568" y="3144326"/>
            <a:ext cx="47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8711105" y="3605721"/>
            <a:ext cx="1992614" cy="424216"/>
          </a:xfrm>
          <a:prstGeom prst="line">
            <a:avLst/>
          </a:prstGeom>
          <a:ln w="12700">
            <a:solidFill>
              <a:srgbClr val="FFFF00">
                <a:alpha val="91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6009" y="57379"/>
            <a:ext cx="82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  <a:latin typeface="+mj-lt"/>
              </a:rPr>
              <a:t>LUYỆN TẬP : </a:t>
            </a:r>
            <a:r>
              <a:rPr lang="vi-VN" b="1" dirty="0" smtClean="0">
                <a:solidFill>
                  <a:schemeClr val="bg1"/>
                </a:solidFill>
                <a:latin typeface="+mj-lt"/>
              </a:rPr>
              <a:t>XÁC ĐỊNH GIAO TUYẾN CỦA HAI MẶT PHẲNG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1872" y="4855722"/>
            <a:ext cx="1664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BC     (AND)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27708"/>
              </p:ext>
            </p:extLst>
          </p:nvPr>
        </p:nvGraphicFramePr>
        <p:xfrm>
          <a:off x="6933867" y="4953272"/>
          <a:ext cx="25241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Equation" r:id="rId15" imgW="164880" imgH="126720" progId="Equation.DSMT4">
                  <p:embed/>
                </p:oleObj>
              </mc:Choice>
              <mc:Fallback>
                <p:oleObj name="Equation" r:id="rId15" imgW="1648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867" y="4953272"/>
                        <a:ext cx="252413" cy="18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024580" y="4873712"/>
            <a:ext cx="47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N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419268" y="5246025"/>
            <a:ext cx="533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13023" y="5664078"/>
            <a:ext cx="52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 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8993" y="751302"/>
            <a:ext cx="2479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KIỂM TRA BÀI CŨ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2" grpId="0"/>
      <p:bldP spid="22" grpId="1"/>
      <p:bldP spid="23" grpId="0"/>
      <p:bldP spid="23" grpId="1"/>
      <p:bldP spid="24" grpId="0"/>
      <p:bldP spid="24" grpId="1"/>
      <p:bldP spid="161" grpId="0"/>
      <p:bldP spid="134" grpId="0"/>
      <p:bldP spid="135" grpId="0"/>
      <p:bldP spid="136" grpId="0"/>
      <p:bldP spid="139" grpId="0"/>
      <p:bldP spid="140" grpId="0"/>
      <p:bldP spid="159" grpId="0"/>
      <p:bldP spid="160" grpId="0"/>
      <p:bldP spid="44" grpId="0"/>
      <p:bldP spid="46" grpId="0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3866" y="3871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6418083" y="1108684"/>
            <a:ext cx="303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u="sng" dirty="0" smtClean="0">
                <a:solidFill>
                  <a:srgbClr val="FFFF00"/>
                </a:solidFill>
                <a:latin typeface="+mj-lt"/>
              </a:rPr>
              <a:t>Bài</a:t>
            </a:r>
            <a:r>
              <a:rPr lang="en-US" u="sng" dirty="0" smtClean="0">
                <a:solidFill>
                  <a:srgbClr val="FFFF00"/>
                </a:solidFill>
                <a:latin typeface="+mj-lt"/>
              </a:rPr>
              <a:t> 2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Cho hình vẽ sau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2060" y="2015198"/>
            <a:ext cx="2841971" cy="369332"/>
            <a:chOff x="102060" y="2407019"/>
            <a:chExt cx="2841971" cy="369332"/>
          </a:xfrm>
        </p:grpSpPr>
        <p:sp>
          <p:nvSpPr>
            <p:cNvPr id="58" name="TextBox 57"/>
            <p:cNvSpPr txBox="1"/>
            <p:nvPr/>
          </p:nvSpPr>
          <p:spPr>
            <a:xfrm>
              <a:off x="102060" y="2407019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A.  (MND)     (BCD)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ND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9" name="Object 58"/>
            <p:cNvGraphicFramePr>
              <a:graphicFrameLocks noChangeAspect="1"/>
            </p:cNvGraphicFramePr>
            <p:nvPr>
              <p:extLst/>
            </p:nvPr>
          </p:nvGraphicFramePr>
          <p:xfrm>
            <a:off x="1227425" y="2519108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1" name="Equation" r:id="rId3" imgW="164880" imgH="126720" progId="Equation.DSMT4">
                    <p:embed/>
                  </p:oleObj>
                </mc:Choice>
                <mc:Fallback>
                  <p:oleObj name="Equation" r:id="rId3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425" y="2519108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09490" y="2412521"/>
            <a:ext cx="2841971" cy="369332"/>
            <a:chOff x="109490" y="2771291"/>
            <a:chExt cx="2841971" cy="369332"/>
          </a:xfrm>
        </p:grpSpPr>
        <p:sp>
          <p:nvSpPr>
            <p:cNvPr id="60" name="TextBox 59"/>
            <p:cNvSpPr txBox="1"/>
            <p:nvPr/>
          </p:nvSpPr>
          <p:spPr>
            <a:xfrm>
              <a:off x="109490" y="2771291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B.  (AND)     (ICD)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ID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1" name="Object 60"/>
            <p:cNvGraphicFramePr>
              <a:graphicFrameLocks noChangeAspect="1"/>
            </p:cNvGraphicFramePr>
            <p:nvPr>
              <p:extLst/>
            </p:nvPr>
          </p:nvGraphicFramePr>
          <p:xfrm>
            <a:off x="1213492" y="2883380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2" name="Equation" r:id="rId5" imgW="164880" imgH="126720" progId="Equation.DSMT4">
                    <p:embed/>
                  </p:oleObj>
                </mc:Choice>
                <mc:Fallback>
                  <p:oleObj name="Equation" r:id="rId5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3492" y="2883380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3131469" y="2001119"/>
            <a:ext cx="2841971" cy="369332"/>
            <a:chOff x="3131469" y="2414456"/>
            <a:chExt cx="2841971" cy="369332"/>
          </a:xfrm>
        </p:grpSpPr>
        <p:sp>
          <p:nvSpPr>
            <p:cNvPr id="62" name="TextBox 61"/>
            <p:cNvSpPr txBox="1"/>
            <p:nvPr/>
          </p:nvSpPr>
          <p:spPr>
            <a:xfrm>
              <a:off x="3131469" y="2414456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C.  (MCD)     (MND)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ID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>
              <p:extLst/>
            </p:nvPr>
          </p:nvGraphicFramePr>
          <p:xfrm>
            <a:off x="4243955" y="2515787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3" name="Equation" r:id="rId6" imgW="164880" imgH="126720" progId="Equation.DSMT4">
                    <p:embed/>
                  </p:oleObj>
                </mc:Choice>
                <mc:Fallback>
                  <p:oleObj name="Equation" r:id="rId6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3955" y="2515787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3139296" y="2409590"/>
            <a:ext cx="2841971" cy="369332"/>
            <a:chOff x="3139296" y="2789876"/>
            <a:chExt cx="2841971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3139296" y="2789876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D.  (IMD)     (ACD)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CD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" name="Object 64"/>
            <p:cNvGraphicFramePr>
              <a:graphicFrameLocks noChangeAspect="1"/>
            </p:cNvGraphicFramePr>
            <p:nvPr>
              <p:extLst/>
            </p:nvPr>
          </p:nvGraphicFramePr>
          <p:xfrm>
            <a:off x="4197992" y="2891207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4" name="Equation" r:id="rId7" imgW="164880" imgH="126720" progId="Equation.DSMT4">
                    <p:embed/>
                  </p:oleObj>
                </mc:Choice>
                <mc:Fallback>
                  <p:oleObj name="Equation" r:id="rId7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7992" y="2891207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" name="Oval 65"/>
          <p:cNvSpPr/>
          <p:nvPr/>
        </p:nvSpPr>
        <p:spPr>
          <a:xfrm>
            <a:off x="3120711" y="2014005"/>
            <a:ext cx="385080" cy="369332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TextBox 66"/>
          <p:cNvSpPr txBox="1"/>
          <p:nvPr/>
        </p:nvSpPr>
        <p:spPr>
          <a:xfrm>
            <a:off x="109490" y="1630038"/>
            <a:ext cx="376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+mj-lt"/>
              </a:rPr>
              <a:t>C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âu hỏi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1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 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Khẳng định nào sai?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2059" y="4165178"/>
            <a:ext cx="376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 hỏi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 định nào đúng?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059" y="5511499"/>
            <a:ext cx="576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 hỏi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</a:t>
            </a:r>
            <a:r>
              <a: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 của (MNP) với (MCD) và (BCD) là</a:t>
            </a:r>
            <a:r>
              <a:rPr lang="vi-V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111353" y="4583190"/>
            <a:ext cx="3009357" cy="369332"/>
            <a:chOff x="6244666" y="5440674"/>
            <a:chExt cx="3009357" cy="369332"/>
          </a:xfrm>
        </p:grpSpPr>
        <p:sp>
          <p:nvSpPr>
            <p:cNvPr id="89" name="TextBox 88"/>
            <p:cNvSpPr txBox="1"/>
            <p:nvPr/>
          </p:nvSpPr>
          <p:spPr>
            <a:xfrm>
              <a:off x="6244666" y="5440674"/>
              <a:ext cx="3009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A.   (</a:t>
              </a:r>
              <a:r>
                <a:rPr lang="vi-VN" dirty="0">
                  <a:solidFill>
                    <a:schemeClr val="bg1"/>
                  </a:solidFill>
                  <a:latin typeface="+mj-lt"/>
                </a:rPr>
                <a:t>CMD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)     (ABC)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= 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0" name="Object 89"/>
            <p:cNvGraphicFramePr>
              <a:graphicFrameLocks noChangeAspect="1"/>
            </p:cNvGraphicFramePr>
            <p:nvPr>
              <p:extLst/>
            </p:nvPr>
          </p:nvGraphicFramePr>
          <p:xfrm>
            <a:off x="7412910" y="5552763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5" name="Equation" r:id="rId8" imgW="164880" imgH="126720" progId="Equation.DSMT4">
                    <p:embed/>
                  </p:oleObj>
                </mc:Choice>
                <mc:Fallback>
                  <p:oleObj name="Equation" r:id="rId8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2910" y="5552763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" name="Group 90"/>
          <p:cNvGrpSpPr/>
          <p:nvPr/>
        </p:nvGrpSpPr>
        <p:grpSpPr>
          <a:xfrm>
            <a:off x="118783" y="4991530"/>
            <a:ext cx="2841971" cy="369332"/>
            <a:chOff x="6252096" y="5804946"/>
            <a:chExt cx="2841971" cy="369332"/>
          </a:xfrm>
        </p:grpSpPr>
        <p:sp>
          <p:nvSpPr>
            <p:cNvPr id="92" name="TextBox 91"/>
            <p:cNvSpPr txBox="1"/>
            <p:nvPr/>
          </p:nvSpPr>
          <p:spPr>
            <a:xfrm>
              <a:off x="6252096" y="5804946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B.   (ANP)     (BCD)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 ND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3" name="Object 92"/>
            <p:cNvGraphicFramePr>
              <a:graphicFrameLocks noChangeAspect="1"/>
            </p:cNvGraphicFramePr>
            <p:nvPr>
              <p:extLst/>
            </p:nvPr>
          </p:nvGraphicFramePr>
          <p:xfrm>
            <a:off x="7353824" y="5917035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6" name="Equation" r:id="rId9" imgW="164880" imgH="126720" progId="Equation.DSMT4">
                    <p:embed/>
                  </p:oleObj>
                </mc:Choice>
                <mc:Fallback>
                  <p:oleObj name="Equation" r:id="rId9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3824" y="5917035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" name="Group 93"/>
          <p:cNvGrpSpPr/>
          <p:nvPr/>
        </p:nvGrpSpPr>
        <p:grpSpPr>
          <a:xfrm>
            <a:off x="3104573" y="4561183"/>
            <a:ext cx="2841971" cy="369332"/>
            <a:chOff x="9237886" y="5450941"/>
            <a:chExt cx="2841971" cy="369332"/>
          </a:xfrm>
        </p:grpSpPr>
        <p:sp>
          <p:nvSpPr>
            <p:cNvPr id="95" name="TextBox 94"/>
            <p:cNvSpPr txBox="1"/>
            <p:nvPr/>
          </p:nvSpPr>
          <p:spPr>
            <a:xfrm>
              <a:off x="9237886" y="5450941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C.  (IBD)     (ANP) </a:t>
              </a:r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= 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</a:t>
              </a:r>
              <a:endParaRPr lang="vi-VN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6" name="Object 95"/>
            <p:cNvGraphicFramePr>
              <a:graphicFrameLocks noChangeAspect="1"/>
            </p:cNvGraphicFramePr>
            <p:nvPr>
              <p:extLst/>
            </p:nvPr>
          </p:nvGraphicFramePr>
          <p:xfrm>
            <a:off x="10221255" y="5560200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7" name="Equation" r:id="rId10" imgW="164880" imgH="126720" progId="Equation.DSMT4">
                    <p:embed/>
                  </p:oleObj>
                </mc:Choice>
                <mc:Fallback>
                  <p:oleObj name="Equation" r:id="rId10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21255" y="5560200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" name="Group 96"/>
          <p:cNvGrpSpPr/>
          <p:nvPr/>
        </p:nvGrpSpPr>
        <p:grpSpPr>
          <a:xfrm>
            <a:off x="3120710" y="4977841"/>
            <a:ext cx="2841971" cy="369332"/>
            <a:chOff x="9254023" y="5823531"/>
            <a:chExt cx="2841971" cy="369332"/>
          </a:xfrm>
        </p:grpSpPr>
        <p:sp>
          <p:nvSpPr>
            <p:cNvPr id="98" name="TextBox 97"/>
            <p:cNvSpPr txBox="1"/>
            <p:nvPr/>
          </p:nvSpPr>
          <p:spPr>
            <a:xfrm>
              <a:off x="9254023" y="5823531"/>
              <a:ext cx="2841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D.  (</a:t>
              </a:r>
              <a:r>
                <a:rPr lang="vi-VN" dirty="0">
                  <a:solidFill>
                    <a:schemeClr val="bg1"/>
                  </a:solidFill>
                  <a:latin typeface="+mj-lt"/>
                </a:rPr>
                <a:t>MNP)     (ABD) 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+mj-lt"/>
                  <a:cs typeface="Times New Roman" panose="02020603050405020304" pitchFamily="18" charset="0"/>
                </a:rPr>
                <a:t>=  </a:t>
              </a:r>
              <a:r>
                <a: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</a:t>
              </a:r>
              <a:endPara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9" name="Object 98"/>
            <p:cNvGraphicFramePr>
              <a:graphicFrameLocks noChangeAspect="1"/>
            </p:cNvGraphicFramePr>
            <p:nvPr>
              <p:extLst/>
            </p:nvPr>
          </p:nvGraphicFramePr>
          <p:xfrm>
            <a:off x="10342872" y="5935620"/>
            <a:ext cx="252413" cy="187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88" name="Equation" r:id="rId11" imgW="164880" imgH="126720" progId="Equation.DSMT4">
                    <p:embed/>
                  </p:oleObj>
                </mc:Choice>
                <mc:Fallback>
                  <p:oleObj name="Equation" r:id="rId11" imgW="16488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42872" y="5935620"/>
                          <a:ext cx="252413" cy="1873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" name="Oval 99"/>
          <p:cNvSpPr/>
          <p:nvPr/>
        </p:nvSpPr>
        <p:spPr>
          <a:xfrm>
            <a:off x="3102125" y="4975910"/>
            <a:ext cx="385080" cy="369332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TextBox 113"/>
          <p:cNvSpPr txBox="1"/>
          <p:nvPr/>
        </p:nvSpPr>
        <p:spPr>
          <a:xfrm>
            <a:off x="273431" y="5903642"/>
            <a:ext cx="158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A.  MP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ND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71283" y="6296864"/>
            <a:ext cx="158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B.  MP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PE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79634" y="5888618"/>
            <a:ext cx="158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C.  MD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NP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677486" y="6281840"/>
            <a:ext cx="158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D.  MC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NP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50542" y="6306449"/>
            <a:ext cx="385080" cy="369332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TextBox 118"/>
          <p:cNvSpPr txBox="1"/>
          <p:nvPr/>
        </p:nvSpPr>
        <p:spPr>
          <a:xfrm>
            <a:off x="6305789" y="655299"/>
            <a:ext cx="17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II. Bài tập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6144205" y="1498577"/>
            <a:ext cx="0" cy="4846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16009" y="57379"/>
            <a:ext cx="82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  <a:latin typeface="+mj-lt"/>
              </a:rPr>
              <a:t>LUYỆN TẬP : </a:t>
            </a:r>
            <a:r>
              <a:rPr lang="vi-VN" b="1" dirty="0" smtClean="0">
                <a:solidFill>
                  <a:schemeClr val="bg1"/>
                </a:solidFill>
                <a:latin typeface="+mj-lt"/>
              </a:rPr>
              <a:t>XÁC ĐỊNH GIAO TUYẾN CỦA HAI MẶT PHẲNG 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7792407" y="2083163"/>
            <a:ext cx="3398791" cy="3216136"/>
            <a:chOff x="7792407" y="2083163"/>
            <a:chExt cx="3398791" cy="3216136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8040906" y="4004168"/>
              <a:ext cx="2662813" cy="0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8027458" y="4004168"/>
              <a:ext cx="1134220" cy="95553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9150640" y="4004173"/>
              <a:ext cx="1553079" cy="95552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9150640" y="2406888"/>
              <a:ext cx="65037" cy="255281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8040906" y="2406888"/>
              <a:ext cx="1161144" cy="159727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9215676" y="2406888"/>
              <a:ext cx="1488043" cy="159727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8436137" y="2406888"/>
              <a:ext cx="775640" cy="194295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621568" y="3205527"/>
              <a:ext cx="515443" cy="174672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8456918" y="4013888"/>
              <a:ext cx="2214425" cy="344499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9051996" y="2083163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8974172" y="4991522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C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8287841" y="2877707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M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462941" y="3441243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I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715989" y="3754860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D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8614753" y="3205527"/>
              <a:ext cx="2039173" cy="798640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8221665" y="4320031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N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7792407" y="3722160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594568" y="3144326"/>
              <a:ext cx="4752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600" dirty="0" smtClean="0">
                  <a:solidFill>
                    <a:schemeClr val="bg1"/>
                  </a:solidFill>
                  <a:latin typeface="+mj-lt"/>
                </a:rPr>
                <a:t>.</a:t>
              </a:r>
              <a:endParaRPr lang="vi-VN" sz="3600" dirty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8711105" y="3605721"/>
              <a:ext cx="1992614" cy="424216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Straight Connector 163"/>
          <p:cNvCxnSpPr/>
          <p:nvPr/>
        </p:nvCxnSpPr>
        <p:spPr>
          <a:xfrm>
            <a:off x="7015277" y="4002755"/>
            <a:ext cx="1050825" cy="9720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 flipV="1">
            <a:off x="7016349" y="4001637"/>
            <a:ext cx="1460135" cy="3663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 flipV="1">
            <a:off x="8466377" y="4367974"/>
            <a:ext cx="1183913" cy="298321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9652917" y="4635012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P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750828" y="3766002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E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9834" y="2824277"/>
            <a:ext cx="340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 hỏi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 định nào sai</a:t>
            </a:r>
            <a:r>
              <a:rPr lang="vi-V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9129" y="3242289"/>
            <a:ext cx="225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A.   NP     BD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E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6557" y="3650629"/>
            <a:ext cx="233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B.   NP     (AND)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 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02348" y="3220282"/>
            <a:ext cx="216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C.  NP     (ABD)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E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endParaRPr lang="vi-VN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18485" y="3636940"/>
            <a:ext cx="235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D.  BD     (MNP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E</a:t>
            </a:r>
            <a:endParaRPr lang="vi-V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99834" y="3660301"/>
            <a:ext cx="385080" cy="369332"/>
          </a:xfrm>
          <a:prstGeom prst="ellipse">
            <a:avLst/>
          </a:prstGeom>
          <a:noFill/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419732"/>
              </p:ext>
            </p:extLst>
          </p:nvPr>
        </p:nvGraphicFramePr>
        <p:xfrm>
          <a:off x="3847476" y="3310512"/>
          <a:ext cx="25241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9" name="Equation" r:id="rId12" imgW="164880" imgH="126720" progId="Equation.DSMT4">
                  <p:embed/>
                </p:oleObj>
              </mc:Choice>
              <mc:Fallback>
                <p:oleObj name="Equation" r:id="rId12" imgW="1648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476" y="3310512"/>
                        <a:ext cx="252413" cy="18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82070"/>
              </p:ext>
            </p:extLst>
          </p:nvPr>
        </p:nvGraphicFramePr>
        <p:xfrm>
          <a:off x="3875360" y="3735901"/>
          <a:ext cx="25241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0" name="Equation" r:id="rId13" imgW="164880" imgH="126720" progId="Equation.DSMT4">
                  <p:embed/>
                </p:oleObj>
              </mc:Choice>
              <mc:Fallback>
                <p:oleObj name="Equation" r:id="rId13" imgW="1648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360" y="3735901"/>
                        <a:ext cx="252413" cy="18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63421"/>
              </p:ext>
            </p:extLst>
          </p:nvPr>
        </p:nvGraphicFramePr>
        <p:xfrm>
          <a:off x="906629" y="3758478"/>
          <a:ext cx="25241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1" name="Equation" r:id="rId14" imgW="164880" imgH="126720" progId="Equation.DSMT4">
                  <p:embed/>
                </p:oleObj>
              </mc:Choice>
              <mc:Fallback>
                <p:oleObj name="Equation" r:id="rId14" imgW="1648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629" y="3758478"/>
                        <a:ext cx="252413" cy="18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736457"/>
              </p:ext>
            </p:extLst>
          </p:nvPr>
        </p:nvGraphicFramePr>
        <p:xfrm>
          <a:off x="919826" y="3331824"/>
          <a:ext cx="252413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2" name="Equation" r:id="rId15" imgW="164880" imgH="126720" progId="Equation.DSMT4">
                  <p:embed/>
                </p:oleObj>
              </mc:Choice>
              <mc:Fallback>
                <p:oleObj name="Equation" r:id="rId15" imgW="1648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826" y="3331824"/>
                        <a:ext cx="252413" cy="187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4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6" grpId="0" animBg="1"/>
      <p:bldP spid="66" grpId="1" animBg="1"/>
      <p:bldP spid="67" grpId="0"/>
      <p:bldP spid="67" grpId="1"/>
      <p:bldP spid="68" grpId="0"/>
      <p:bldP spid="68" grpId="1"/>
      <p:bldP spid="70" grpId="0"/>
      <p:bldP spid="70" grpId="1"/>
      <p:bldP spid="100" grpId="0" animBg="1"/>
      <p:bldP spid="100" grpId="1" animBg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 animBg="1"/>
      <p:bldP spid="118" grpId="1" animBg="1"/>
      <p:bldP spid="167" grpId="2"/>
      <p:bldP spid="167" grpId="3"/>
      <p:bldP spid="168" grpId="2"/>
      <p:bldP spid="168" grpId="3"/>
      <p:bldP spid="69" grpId="0"/>
      <p:bldP spid="69" grpId="1"/>
      <p:bldP spid="72" grpId="0"/>
      <p:bldP spid="72" grpId="1"/>
      <p:bldP spid="75" grpId="0"/>
      <p:bldP spid="75" grpId="1"/>
      <p:bldP spid="79" grpId="0"/>
      <p:bldP spid="79" grpId="1"/>
      <p:bldP spid="82" grpId="0"/>
      <p:bldP spid="82" grpId="1"/>
      <p:bldP spid="84" grpId="0" animBg="1"/>
      <p:bldP spid="8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3866" y="3871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516009" y="83137"/>
            <a:ext cx="82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  <a:latin typeface="+mj-lt"/>
              </a:rPr>
              <a:t>LUYỆN TẬP : </a:t>
            </a:r>
            <a:r>
              <a:rPr lang="vi-VN" b="1" dirty="0" smtClean="0">
                <a:solidFill>
                  <a:schemeClr val="bg1"/>
                </a:solidFill>
                <a:latin typeface="+mj-lt"/>
              </a:rPr>
              <a:t>XÁC ĐỊNH GIAO TUYẾN CỦA HAI MẶT PHẲNG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305789" y="655299"/>
            <a:ext cx="17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II. Bài tập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6144205" y="1498577"/>
            <a:ext cx="0" cy="4846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244188" y="2081513"/>
            <a:ext cx="4134173" cy="1264692"/>
            <a:chOff x="244188" y="2328940"/>
            <a:chExt cx="4134173" cy="1264692"/>
          </a:xfrm>
        </p:grpSpPr>
        <p:sp>
          <p:nvSpPr>
            <p:cNvPr id="71" name="TextBox 70"/>
            <p:cNvSpPr txBox="1"/>
            <p:nvPr/>
          </p:nvSpPr>
          <p:spPr>
            <a:xfrm>
              <a:off x="244188" y="2339567"/>
              <a:ext cx="413417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Tìm trong       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d’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cắt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Chọn               mà ta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dễ dàng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     xác định được          </a:t>
              </a:r>
              <a:endParaRPr lang="vi-VN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7414877"/>
                </p:ext>
              </p:extLst>
            </p:nvPr>
          </p:nvGraphicFramePr>
          <p:xfrm>
            <a:off x="1582309" y="2328940"/>
            <a:ext cx="407987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2" name="Equation" r:id="rId3" imgW="266400" imgH="279360" progId="Equation.DSMT4">
                    <p:embed/>
                  </p:oleObj>
                </mc:Choice>
                <mc:Fallback>
                  <p:oleObj name="Equation" r:id="rId3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309" y="2328940"/>
                          <a:ext cx="407987" cy="4270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1953211"/>
                </p:ext>
              </p:extLst>
            </p:nvPr>
          </p:nvGraphicFramePr>
          <p:xfrm>
            <a:off x="1146217" y="2767821"/>
            <a:ext cx="815975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3" name="Equation" r:id="rId5" imgW="533160" imgH="279360" progId="Equation.DSMT4">
                    <p:embed/>
                  </p:oleObj>
                </mc:Choice>
                <mc:Fallback>
                  <p:oleObj name="Equation" r:id="rId5" imgW="5331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217" y="2767821"/>
                          <a:ext cx="815975" cy="4270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383433"/>
                </p:ext>
              </p:extLst>
            </p:nvPr>
          </p:nvGraphicFramePr>
          <p:xfrm>
            <a:off x="2017607" y="3180882"/>
            <a:ext cx="1417637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4" name="Equation" r:id="rId7" imgW="927000" imgH="279360" progId="Equation.DSMT4">
                    <p:embed/>
                  </p:oleObj>
                </mc:Choice>
                <mc:Fallback>
                  <p:oleObj name="Equation" r:id="rId7" imgW="9270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607" y="3180882"/>
                          <a:ext cx="1417637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TextBox 74">
            <a:hlinkClick r:id="" action="ppaction://noaction"/>
          </p:cNvPr>
          <p:cNvSpPr txBox="1"/>
          <p:nvPr/>
        </p:nvSpPr>
        <p:spPr>
          <a:xfrm>
            <a:off x="245111" y="4207211"/>
            <a:ext cx="58105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Phương pháp tìm 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Tìm 2 điểm chung phân biệt của hai mặt phẳng.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Đường thẳng đi qua 2 điểm chung đó chính là giao tuyến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phẳng.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44188" y="1191264"/>
            <a:ext cx="3887934" cy="845194"/>
            <a:chOff x="244188" y="1522771"/>
            <a:chExt cx="3887934" cy="845194"/>
          </a:xfrm>
        </p:grpSpPr>
        <p:sp>
          <p:nvSpPr>
            <p:cNvPr id="77" name="TextBox 76"/>
            <p:cNvSpPr txBox="1"/>
            <p:nvPr/>
          </p:nvSpPr>
          <p:spPr>
            <a:xfrm>
              <a:off x="244188" y="1522771"/>
              <a:ext cx="388793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rgbClr val="FFFF00"/>
                  </a:solidFill>
                  <a:latin typeface="+mj-lt"/>
                </a:rPr>
                <a:t>Phương pháp tìm giao điểm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của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và mặt phẳng        :</a:t>
              </a:r>
            </a:p>
          </p:txBody>
        </p:sp>
        <p:graphicFrame>
          <p:nvGraphicFramePr>
            <p:cNvPr id="78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5495125"/>
                </p:ext>
              </p:extLst>
            </p:nvPr>
          </p:nvGraphicFramePr>
          <p:xfrm>
            <a:off x="3333239" y="1943544"/>
            <a:ext cx="407987" cy="424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5" name="Equation" r:id="rId9" imgW="266400" imgH="279360" progId="Equation.DSMT4">
                    <p:embed/>
                  </p:oleObj>
                </mc:Choice>
                <mc:Fallback>
                  <p:oleObj name="Equation" r:id="rId9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239" y="1943544"/>
                          <a:ext cx="407987" cy="4244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TextBox 78"/>
          <p:cNvSpPr txBox="1"/>
          <p:nvPr/>
        </p:nvSpPr>
        <p:spPr>
          <a:xfrm>
            <a:off x="244188" y="761769"/>
            <a:ext cx="172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I. Kiến thức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1486" y="3386918"/>
            <a:ext cx="4736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 là đường thẳng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chung của hai mặt phẳng đó.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18082" y="1075918"/>
            <a:ext cx="53625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vi-VN" u="sng" dirty="0" smtClean="0">
                <a:solidFill>
                  <a:srgbClr val="FFFF00"/>
                </a:solidFill>
                <a:latin typeface="+mj-lt"/>
              </a:rPr>
              <a:t>Bài</a:t>
            </a:r>
            <a:r>
              <a:rPr lang="en-US" u="sng" dirty="0" smtClean="0">
                <a:solidFill>
                  <a:srgbClr val="FFFF00"/>
                </a:solidFill>
                <a:latin typeface="+mj-lt"/>
              </a:rPr>
              <a:t> 3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Cho hình chóp S.ABCD, đáy ABCD có các cặp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cạnh đối không song song. Xác định giao tuyến của các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 cặp mặt phẳng: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     a, (SAC)  và  (SBD) 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     b,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(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SBC) 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 (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SAD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) </a:t>
            </a:r>
            <a:endParaRPr lang="vi-VN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6933236" y="4711612"/>
            <a:ext cx="1703045" cy="8434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933236" y="4714838"/>
            <a:ext cx="2363332" cy="7629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8543192" y="4710956"/>
            <a:ext cx="1638323" cy="1041533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9301899" y="4726780"/>
            <a:ext cx="1928487" cy="751047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9565039" y="3139831"/>
            <a:ext cx="17463" cy="2230774"/>
          </a:xfrm>
          <a:prstGeom prst="line">
            <a:avLst/>
          </a:prstGeom>
          <a:ln w="12700">
            <a:solidFill>
              <a:srgbClr val="FFFF00">
                <a:alpha val="91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9656399" y="5243522"/>
            <a:ext cx="475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O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732093" y="4467794"/>
            <a:ext cx="475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E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H="1">
            <a:off x="6955587" y="3120972"/>
            <a:ext cx="2626915" cy="1588699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9440639" y="4904051"/>
            <a:ext cx="47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8549753" y="3145578"/>
            <a:ext cx="1013922" cy="1586825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533946" y="4718581"/>
            <a:ext cx="718062" cy="759602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554883" y="4720001"/>
            <a:ext cx="2662813" cy="0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541435" y="4720001"/>
            <a:ext cx="718062" cy="75960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259497" y="5479576"/>
            <a:ext cx="909328" cy="27887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168825" y="4720003"/>
            <a:ext cx="1048871" cy="103845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9270430" y="3112265"/>
            <a:ext cx="293165" cy="236731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563594" y="3112265"/>
            <a:ext cx="605231" cy="26461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548663" y="3133175"/>
            <a:ext cx="1013922" cy="15868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569813" y="3122721"/>
            <a:ext cx="1647883" cy="159727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399198" y="2787757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S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56149" y="5737021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C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292695" y="4559471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D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42960" y="5471642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B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92897" y="4404928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A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75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61" grpId="0"/>
      <p:bldP spid="161" grpId="1"/>
      <p:bldP spid="163" grpId="0"/>
      <p:bldP spid="163" grpId="1"/>
      <p:bldP spid="168" grpId="0"/>
      <p:bldP spid="1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3866" y="3871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516009" y="83137"/>
            <a:ext cx="82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  <a:latin typeface="+mj-lt"/>
              </a:rPr>
              <a:t>LUYỆN TẬP : </a:t>
            </a:r>
            <a:r>
              <a:rPr lang="vi-VN" b="1" dirty="0" smtClean="0">
                <a:solidFill>
                  <a:schemeClr val="bg1"/>
                </a:solidFill>
                <a:latin typeface="+mj-lt"/>
              </a:rPr>
              <a:t>XÁC ĐỊNH GIAO TUYẾN CỦA HAI MẶT PHẲNG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305789" y="655299"/>
            <a:ext cx="17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II. Bài tập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6144205" y="1498577"/>
            <a:ext cx="0" cy="4846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244188" y="2081513"/>
            <a:ext cx="4134173" cy="1264692"/>
            <a:chOff x="244188" y="2328940"/>
            <a:chExt cx="4134173" cy="1264692"/>
          </a:xfrm>
        </p:grpSpPr>
        <p:sp>
          <p:nvSpPr>
            <p:cNvPr id="71" name="TextBox 70"/>
            <p:cNvSpPr txBox="1"/>
            <p:nvPr/>
          </p:nvSpPr>
          <p:spPr>
            <a:xfrm>
              <a:off x="244188" y="2339567"/>
              <a:ext cx="413417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Tìm trong       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d’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cắt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Chọn               mà ta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dễ dàng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     xác định được          </a:t>
              </a:r>
              <a:endParaRPr lang="vi-VN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>
              <p:extLst/>
            </p:nvPr>
          </p:nvGraphicFramePr>
          <p:xfrm>
            <a:off x="1582309" y="2328940"/>
            <a:ext cx="407987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8" name="Equation" r:id="rId3" imgW="266400" imgH="279360" progId="Equation.DSMT4">
                    <p:embed/>
                  </p:oleObj>
                </mc:Choice>
                <mc:Fallback>
                  <p:oleObj name="Equation" r:id="rId3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309" y="2328940"/>
                          <a:ext cx="407987" cy="4270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72"/>
            <p:cNvGraphicFramePr>
              <a:graphicFrameLocks noChangeAspect="1"/>
            </p:cNvGraphicFramePr>
            <p:nvPr>
              <p:extLst/>
            </p:nvPr>
          </p:nvGraphicFramePr>
          <p:xfrm>
            <a:off x="1146217" y="2767821"/>
            <a:ext cx="815975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9" name="Equation" r:id="rId5" imgW="533160" imgH="279360" progId="Equation.DSMT4">
                    <p:embed/>
                  </p:oleObj>
                </mc:Choice>
                <mc:Fallback>
                  <p:oleObj name="Equation" r:id="rId5" imgW="5331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217" y="2767821"/>
                          <a:ext cx="815975" cy="4270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>
              <p:extLst/>
            </p:nvPr>
          </p:nvGraphicFramePr>
          <p:xfrm>
            <a:off x="2017607" y="3180882"/>
            <a:ext cx="1417637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0" name="Equation" r:id="rId7" imgW="927000" imgH="279360" progId="Equation.DSMT4">
                    <p:embed/>
                  </p:oleObj>
                </mc:Choice>
                <mc:Fallback>
                  <p:oleObj name="Equation" r:id="rId7" imgW="9270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607" y="3180882"/>
                          <a:ext cx="1417637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TextBox 74">
            <a:hlinkClick r:id="" action="ppaction://noaction"/>
          </p:cNvPr>
          <p:cNvSpPr txBox="1"/>
          <p:nvPr/>
        </p:nvSpPr>
        <p:spPr>
          <a:xfrm>
            <a:off x="245111" y="4207211"/>
            <a:ext cx="58105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Phương pháp tìm 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Tìm 2 điểm chung phân biệt của hai mặt phẳng.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Đường thẳng đi qua 2 điểm chung đó chính là giao tuyến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phẳng.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44188" y="1191264"/>
            <a:ext cx="3887934" cy="845194"/>
            <a:chOff x="244188" y="1522771"/>
            <a:chExt cx="3887934" cy="845194"/>
          </a:xfrm>
        </p:grpSpPr>
        <p:sp>
          <p:nvSpPr>
            <p:cNvPr id="77" name="TextBox 76"/>
            <p:cNvSpPr txBox="1"/>
            <p:nvPr/>
          </p:nvSpPr>
          <p:spPr>
            <a:xfrm>
              <a:off x="244188" y="1522771"/>
              <a:ext cx="388793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rgbClr val="FFFF00"/>
                  </a:solidFill>
                  <a:latin typeface="+mj-lt"/>
                </a:rPr>
                <a:t>Phương pháp tìm giao điểm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của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và mặt phẳng        :</a:t>
              </a:r>
            </a:p>
          </p:txBody>
        </p:sp>
        <p:graphicFrame>
          <p:nvGraphicFramePr>
            <p:cNvPr id="78" name="Object 77"/>
            <p:cNvGraphicFramePr>
              <a:graphicFrameLocks noChangeAspect="1"/>
            </p:cNvGraphicFramePr>
            <p:nvPr>
              <p:extLst/>
            </p:nvPr>
          </p:nvGraphicFramePr>
          <p:xfrm>
            <a:off x="3333239" y="1943544"/>
            <a:ext cx="407987" cy="424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61" name="Equation" r:id="rId9" imgW="266400" imgH="279360" progId="Equation.DSMT4">
                    <p:embed/>
                  </p:oleObj>
                </mc:Choice>
                <mc:Fallback>
                  <p:oleObj name="Equation" r:id="rId9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239" y="1943544"/>
                          <a:ext cx="407987" cy="4244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TextBox 78"/>
          <p:cNvSpPr txBox="1"/>
          <p:nvPr/>
        </p:nvSpPr>
        <p:spPr>
          <a:xfrm>
            <a:off x="244188" y="761769"/>
            <a:ext cx="172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I. Kiến thức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1486" y="3386918"/>
            <a:ext cx="489618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 là đường thẳng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chung của hai mặt phẳng đó.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18082" y="1075918"/>
            <a:ext cx="5362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vi-VN" u="sng" dirty="0" smtClean="0">
                <a:solidFill>
                  <a:srgbClr val="FFFF00"/>
                </a:solidFill>
                <a:latin typeface="+mj-lt"/>
              </a:rPr>
              <a:t>Bài</a:t>
            </a:r>
            <a:r>
              <a:rPr lang="en-US" u="sng" dirty="0" smtClean="0">
                <a:solidFill>
                  <a:srgbClr val="FFFF00"/>
                </a:solidFill>
                <a:latin typeface="+mj-lt"/>
              </a:rPr>
              <a:t> 4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Cho hình chóp S.ABCD, đáy ABCD có các cặp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cạnh đối không song song. Điểm M nằm trên cạnh SD.</a:t>
            </a:r>
          </a:p>
          <a:p>
            <a:pPr>
              <a:spcBef>
                <a:spcPts val="600"/>
              </a:spcBef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Xác định giao tuyến của mặt phẳng (ABM) 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và  (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SAC).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>
            <a:off x="8543192" y="4710956"/>
            <a:ext cx="1638323" cy="1041533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9301899" y="4726780"/>
            <a:ext cx="1928487" cy="751047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9565039" y="3139831"/>
            <a:ext cx="17463" cy="2230774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9656399" y="5243522"/>
            <a:ext cx="475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O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0187733" y="3452718"/>
            <a:ext cx="475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M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 flipV="1">
            <a:off x="8543192" y="3751702"/>
            <a:ext cx="1587606" cy="959254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61" idx="0"/>
          </p:cNvCxnSpPr>
          <p:nvPr/>
        </p:nvCxnSpPr>
        <p:spPr>
          <a:xfrm flipV="1">
            <a:off x="9280565" y="3729718"/>
            <a:ext cx="894732" cy="1741924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9427760" y="4904051"/>
            <a:ext cx="47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9539134" y="4903338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>
                <a:solidFill>
                  <a:schemeClr val="bg1"/>
                </a:solidFill>
                <a:latin typeface="+mj-lt"/>
              </a:rPr>
              <a:t>I</a:t>
            </a:r>
          </a:p>
        </p:txBody>
      </p:sp>
      <p:cxnSp>
        <p:nvCxnSpPr>
          <p:cNvPr id="173" name="Straight Connector 172"/>
          <p:cNvCxnSpPr/>
          <p:nvPr/>
        </p:nvCxnSpPr>
        <p:spPr>
          <a:xfrm>
            <a:off x="8594159" y="4723272"/>
            <a:ext cx="993617" cy="164955"/>
          </a:xfrm>
          <a:prstGeom prst="line">
            <a:avLst/>
          </a:prstGeom>
          <a:ln w="12700">
            <a:solidFill>
              <a:srgbClr val="00B0F0">
                <a:alpha val="91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292897" y="2787757"/>
            <a:ext cx="3475007" cy="3257041"/>
            <a:chOff x="8305587" y="2786008"/>
            <a:chExt cx="3475007" cy="325704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8567573" y="4718252"/>
              <a:ext cx="2662813" cy="0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8554125" y="4718252"/>
              <a:ext cx="718062" cy="75960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9272187" y="5477827"/>
              <a:ext cx="909328" cy="278878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10181515" y="4718254"/>
              <a:ext cx="1048871" cy="103845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9283120" y="3110516"/>
              <a:ext cx="293165" cy="2367311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9576284" y="3110516"/>
              <a:ext cx="605231" cy="264618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8561353" y="3131426"/>
              <a:ext cx="1013922" cy="158682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9582503" y="3120972"/>
              <a:ext cx="1647883" cy="159727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9411888" y="2786008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S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168839" y="5735272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C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305385" y="4557722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D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055650" y="5469893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B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05587" y="4403179"/>
              <a:ext cx="4752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A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9269327" y="5482829"/>
            <a:ext cx="571219" cy="6042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9833772" y="5746340"/>
            <a:ext cx="346800" cy="3433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9730880" y="6084811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E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9580035" y="4883764"/>
            <a:ext cx="392477" cy="65157"/>
          </a:xfrm>
          <a:prstGeom prst="line">
            <a:avLst/>
          </a:prstGeom>
          <a:ln w="12700">
            <a:solidFill>
              <a:srgbClr val="00B0F0">
                <a:alpha val="91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9432841" y="4426568"/>
            <a:ext cx="47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836093" y="4489956"/>
            <a:ext cx="47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987999" y="4813121"/>
            <a:ext cx="475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F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072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8" grpId="0"/>
      <p:bldP spid="172" grpId="0"/>
      <p:bldP spid="85" grpId="0"/>
      <p:bldP spid="167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3866" y="3871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516009" y="83137"/>
            <a:ext cx="828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  <a:latin typeface="+mj-lt"/>
              </a:rPr>
              <a:t>LUYỆN TẬP : </a:t>
            </a:r>
            <a:r>
              <a:rPr lang="vi-VN" b="1" dirty="0" smtClean="0">
                <a:solidFill>
                  <a:schemeClr val="bg1"/>
                </a:solidFill>
                <a:latin typeface="+mj-lt"/>
              </a:rPr>
              <a:t>XÁC ĐỊNH GIAO TUYẾN CỦA HAI MẶT PHẲNG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305789" y="655299"/>
            <a:ext cx="1734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II. Bài tập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6144205" y="1498577"/>
            <a:ext cx="0" cy="4846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418082" y="1075918"/>
            <a:ext cx="53625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u="sng" dirty="0" smtClean="0">
                <a:solidFill>
                  <a:srgbClr val="FFFF00"/>
                </a:solidFill>
                <a:latin typeface="+mj-lt"/>
              </a:rPr>
              <a:t>Bài</a:t>
            </a:r>
            <a:r>
              <a:rPr lang="en-US" u="sng" dirty="0" smtClean="0">
                <a:solidFill>
                  <a:srgbClr val="FFFF00"/>
                </a:solidFill>
                <a:latin typeface="+mj-lt"/>
              </a:rPr>
              <a:t> 5</a:t>
            </a:r>
            <a:r>
              <a:rPr lang="vi-VN" dirty="0" smtClean="0">
                <a:solidFill>
                  <a:srgbClr val="FFFF00"/>
                </a:solidFill>
                <a:latin typeface="+mj-lt"/>
              </a:rPr>
              <a:t>: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Cho hình chóp S.ABCD, đáy là hình bình hành.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 Điểm M, P lần lượt là trung điểm SB, SD, N nằm trên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cạnh SC. Xác định giao tuyến của  mặt phẳng (MNP)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với (SAC)  và  (SAB)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.</a:t>
            </a:r>
            <a:endParaRPr lang="vi-VN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7" name="TextBox 106">
            <a:hlinkClick r:id="" action="ppaction://noaction"/>
          </p:cNvPr>
          <p:cNvSpPr txBox="1"/>
          <p:nvPr/>
        </p:nvSpPr>
        <p:spPr>
          <a:xfrm>
            <a:off x="245111" y="4207211"/>
            <a:ext cx="58105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Phương pháp tìm 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Tìm 2 điểm chung phân biệt của hai mặt phẳng.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Đường thẳng đi qua 2 điểm chung đó chính là giao tuyến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phẳng.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44188" y="1191264"/>
            <a:ext cx="3887934" cy="845194"/>
            <a:chOff x="244188" y="1522771"/>
            <a:chExt cx="3887934" cy="845194"/>
          </a:xfrm>
        </p:grpSpPr>
        <p:sp>
          <p:nvSpPr>
            <p:cNvPr id="109" name="TextBox 108"/>
            <p:cNvSpPr txBox="1"/>
            <p:nvPr/>
          </p:nvSpPr>
          <p:spPr>
            <a:xfrm>
              <a:off x="244188" y="1522771"/>
              <a:ext cx="388793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rgbClr val="FFFF00"/>
                  </a:solidFill>
                  <a:latin typeface="+mj-lt"/>
                </a:rPr>
                <a:t>Phương pháp tìm giao điểm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của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và mặt phẳng        :</a:t>
              </a:r>
            </a:p>
          </p:txBody>
        </p:sp>
        <p:graphicFrame>
          <p:nvGraphicFramePr>
            <p:cNvPr id="110" name="Object 10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4149695"/>
                </p:ext>
              </p:extLst>
            </p:nvPr>
          </p:nvGraphicFramePr>
          <p:xfrm>
            <a:off x="3333239" y="1943544"/>
            <a:ext cx="407987" cy="424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3" name="Equation" r:id="rId3" imgW="266400" imgH="279360" progId="Equation.DSMT4">
                    <p:embed/>
                  </p:oleObj>
                </mc:Choice>
                <mc:Fallback>
                  <p:oleObj name="Equation" r:id="rId3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239" y="1943544"/>
                          <a:ext cx="407987" cy="4244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1" name="TextBox 110"/>
          <p:cNvSpPr txBox="1"/>
          <p:nvPr/>
        </p:nvSpPr>
        <p:spPr>
          <a:xfrm>
            <a:off x="244188" y="761769"/>
            <a:ext cx="1726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u="sng" dirty="0" smtClean="0">
                <a:solidFill>
                  <a:schemeClr val="bg1"/>
                </a:solidFill>
                <a:latin typeface="+mj-lt"/>
              </a:rPr>
              <a:t>I. Kiến thức</a:t>
            </a:r>
            <a:endParaRPr lang="vi-VN" sz="20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1486" y="3386918"/>
            <a:ext cx="489618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rgbClr val="FFFF00"/>
                </a:solidFill>
                <a:latin typeface="+mj-lt"/>
              </a:rPr>
              <a:t>Giao tuyến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của hai mặt phẳng là đường thẳng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dirty="0" smtClean="0">
                <a:solidFill>
                  <a:schemeClr val="bg1"/>
                </a:solidFill>
                <a:latin typeface="+mj-lt"/>
              </a:rPr>
              <a:t>chung của hai mặt phẳng đó.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683843" y="2880185"/>
            <a:ext cx="425329" cy="29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S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678336" y="5799485"/>
            <a:ext cx="425329" cy="29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C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909069" y="4835719"/>
            <a:ext cx="425329" cy="29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D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827341" y="5612550"/>
            <a:ext cx="425329" cy="34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B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82480" y="4791606"/>
            <a:ext cx="425329" cy="34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 smtClean="0">
                <a:solidFill>
                  <a:schemeClr val="bg1"/>
                </a:solidFill>
                <a:latin typeface="+mj-lt"/>
              </a:rPr>
              <a:t>A</a:t>
            </a:r>
            <a:endParaRPr lang="vi-VN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8496303" y="5071387"/>
            <a:ext cx="1061642" cy="774626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7181327" y="5089055"/>
            <a:ext cx="3708076" cy="756958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 flipV="1">
            <a:off x="8942319" y="3230047"/>
            <a:ext cx="89388" cy="2228616"/>
          </a:xfrm>
          <a:prstGeom prst="line">
            <a:avLst/>
          </a:prstGeom>
          <a:ln w="12700">
            <a:solidFill>
              <a:schemeClr val="bg1">
                <a:alpha val="91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8837080" y="5490233"/>
            <a:ext cx="425329" cy="30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O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832803" y="3863103"/>
            <a:ext cx="425329" cy="72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8891524" y="5021786"/>
            <a:ext cx="425329" cy="72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chemeClr val="bg1"/>
                </a:solidFill>
                <a:latin typeface="+mj-lt"/>
              </a:rPr>
              <a:t>.</a:t>
            </a:r>
            <a:endParaRPr lang="vi-VN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2" name="Straight Connector 171"/>
          <p:cNvCxnSpPr/>
          <p:nvPr/>
        </p:nvCxnSpPr>
        <p:spPr>
          <a:xfrm>
            <a:off x="9007593" y="4344355"/>
            <a:ext cx="356265" cy="515979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8750309" y="4361116"/>
            <a:ext cx="425329" cy="34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dirty="0">
                <a:solidFill>
                  <a:schemeClr val="bg1"/>
                </a:solidFill>
                <a:latin typeface="+mj-lt"/>
              </a:rPr>
              <a:t>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93863" y="3205414"/>
            <a:ext cx="3695541" cy="2646009"/>
            <a:chOff x="7193863" y="3205414"/>
            <a:chExt cx="3695541" cy="2646009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8506089" y="5079532"/>
              <a:ext cx="2383315" cy="0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9596843" y="5079543"/>
              <a:ext cx="1292561" cy="76647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8942321" y="3210050"/>
              <a:ext cx="648170" cy="2635963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H="1">
              <a:off x="7200992" y="3208129"/>
              <a:ext cx="1738153" cy="264058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948931" y="3207335"/>
              <a:ext cx="1940471" cy="1872196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>
              <a:off x="8503935" y="3205414"/>
              <a:ext cx="445591" cy="1873869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7193863" y="5851423"/>
              <a:ext cx="2383315" cy="0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7211373" y="5082248"/>
              <a:ext cx="1292561" cy="76647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8470632" y="3814412"/>
            <a:ext cx="425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 smtClean="0">
                <a:solidFill>
                  <a:schemeClr val="bg1"/>
                </a:solidFill>
                <a:latin typeface="+mj-lt"/>
              </a:rPr>
              <a:t>E</a:t>
            </a:r>
            <a:endParaRPr lang="vi-VN" sz="1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8089603" y="4013000"/>
            <a:ext cx="658666" cy="504192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7686947" y="3890541"/>
            <a:ext cx="2710318" cy="1180157"/>
            <a:chOff x="7686947" y="3890541"/>
            <a:chExt cx="2710318" cy="1180157"/>
          </a:xfrm>
        </p:grpSpPr>
        <p:sp>
          <p:nvSpPr>
            <p:cNvPr id="167" name="TextBox 166"/>
            <p:cNvSpPr txBox="1"/>
            <p:nvPr/>
          </p:nvSpPr>
          <p:spPr>
            <a:xfrm>
              <a:off x="7686947" y="4284162"/>
              <a:ext cx="425329" cy="309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200" dirty="0" smtClean="0">
                  <a:solidFill>
                    <a:schemeClr val="bg1"/>
                  </a:solidFill>
                  <a:latin typeface="+mj-lt"/>
                </a:rPr>
                <a:t>M</a:t>
              </a:r>
              <a:endParaRPr lang="vi-VN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9971936" y="3890541"/>
              <a:ext cx="4253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400" dirty="0" smtClean="0">
                  <a:solidFill>
                    <a:schemeClr val="bg1"/>
                  </a:solidFill>
                  <a:latin typeface="+mj-lt"/>
                </a:rPr>
                <a:t>P</a:t>
              </a:r>
              <a:endParaRPr lang="vi-VN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9383525" y="4793699"/>
              <a:ext cx="4253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1200" dirty="0">
                  <a:solidFill>
                    <a:schemeClr val="bg1"/>
                  </a:solidFill>
                  <a:latin typeface="+mj-lt"/>
                </a:rPr>
                <a:t>N</a:t>
              </a:r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V="1">
              <a:off x="8132164" y="4142401"/>
              <a:ext cx="1774768" cy="362294"/>
            </a:xfrm>
            <a:prstGeom prst="line">
              <a:avLst/>
            </a:prstGeom>
            <a:ln w="12700">
              <a:solidFill>
                <a:schemeClr val="bg1">
                  <a:alpha val="91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8075406" y="4512528"/>
              <a:ext cx="1288452" cy="3532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9353477" y="4136991"/>
              <a:ext cx="553455" cy="72334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>
            <a:off x="8773627" y="4000922"/>
            <a:ext cx="230381" cy="333661"/>
          </a:xfrm>
          <a:prstGeom prst="line">
            <a:avLst/>
          </a:prstGeom>
          <a:ln w="127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244188" y="2081513"/>
            <a:ext cx="4134173" cy="1264692"/>
            <a:chOff x="244188" y="2328940"/>
            <a:chExt cx="4134173" cy="1264692"/>
          </a:xfrm>
        </p:grpSpPr>
        <p:sp>
          <p:nvSpPr>
            <p:cNvPr id="65" name="TextBox 64"/>
            <p:cNvSpPr txBox="1"/>
            <p:nvPr/>
          </p:nvSpPr>
          <p:spPr>
            <a:xfrm>
              <a:off x="244188" y="2339567"/>
              <a:ext cx="413417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Tìm trong        đường thẳng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d’</a:t>
              </a: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cắt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</a:t>
              </a:r>
            </a:p>
            <a:p>
              <a:pPr marL="285750" indent="-285750">
                <a:spcBef>
                  <a:spcPts val="600"/>
                </a:spcBef>
                <a:spcAft>
                  <a:spcPts val="600"/>
                </a:spcAft>
                <a:buFontTx/>
                <a:buChar char="-"/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Chọn               mà ta </a:t>
              </a:r>
              <a:r>
                <a:rPr lang="vi-VN" i="1" dirty="0" smtClean="0">
                  <a:solidFill>
                    <a:schemeClr val="bg1"/>
                  </a:solidFill>
                  <a:latin typeface="+mj-lt"/>
                </a:rPr>
                <a:t>dễ dàng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vi-VN" dirty="0" smtClean="0">
                  <a:solidFill>
                    <a:schemeClr val="bg1"/>
                  </a:solidFill>
                  <a:latin typeface="+mj-lt"/>
                </a:rPr>
                <a:t>      xác định được          </a:t>
              </a:r>
              <a:endParaRPr lang="vi-VN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/>
            </p:nvPr>
          </p:nvGraphicFramePr>
          <p:xfrm>
            <a:off x="1582309" y="2328940"/>
            <a:ext cx="407987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4" name="Equation" r:id="rId5" imgW="266400" imgH="279360" progId="Equation.DSMT4">
                    <p:embed/>
                  </p:oleObj>
                </mc:Choice>
                <mc:Fallback>
                  <p:oleObj name="Equation" r:id="rId5" imgW="266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309" y="2328940"/>
                          <a:ext cx="407987" cy="4270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66"/>
            <p:cNvGraphicFramePr>
              <a:graphicFrameLocks noChangeAspect="1"/>
            </p:cNvGraphicFramePr>
            <p:nvPr>
              <p:extLst/>
            </p:nvPr>
          </p:nvGraphicFramePr>
          <p:xfrm>
            <a:off x="1146217" y="2767821"/>
            <a:ext cx="815975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5" name="Equation" r:id="rId7" imgW="533160" imgH="279360" progId="Equation.DSMT4">
                    <p:embed/>
                  </p:oleObj>
                </mc:Choice>
                <mc:Fallback>
                  <p:oleObj name="Equation" r:id="rId7" imgW="5331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217" y="2767821"/>
                          <a:ext cx="815975" cy="4270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67"/>
            <p:cNvGraphicFramePr>
              <a:graphicFrameLocks noChangeAspect="1"/>
            </p:cNvGraphicFramePr>
            <p:nvPr>
              <p:extLst/>
            </p:nvPr>
          </p:nvGraphicFramePr>
          <p:xfrm>
            <a:off x="2017607" y="3180882"/>
            <a:ext cx="1417637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6" name="Equation" r:id="rId9" imgW="927000" imgH="279360" progId="Equation.DSMT4">
                    <p:embed/>
                  </p:oleObj>
                </mc:Choice>
                <mc:Fallback>
                  <p:oleObj name="Equation" r:id="rId9" imgW="9270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607" y="3180882"/>
                          <a:ext cx="1417637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727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9" grpId="0"/>
      <p:bldP spid="140" grpId="0"/>
      <p:bldP spid="161" grpId="0"/>
      <p:bldP spid="162" grpId="0"/>
      <p:bldP spid="166" grpId="0"/>
      <p:bldP spid="169" grpId="0"/>
      <p:bldP spid="170" grpId="0"/>
      <p:bldP spid="173" grpId="0"/>
      <p:bldP spid="1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873</Words>
  <Application>Microsoft Office PowerPoint</Application>
  <PresentationFormat>Custom</PresentationFormat>
  <Paragraphs>153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</cp:lastModifiedBy>
  <cp:revision>155</cp:revision>
  <dcterms:created xsi:type="dcterms:W3CDTF">2016-10-31T09:38:16Z</dcterms:created>
  <dcterms:modified xsi:type="dcterms:W3CDTF">2020-11-05T15:23:34Z</dcterms:modified>
</cp:coreProperties>
</file>