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96" r:id="rId2"/>
    <p:sldId id="270" r:id="rId3"/>
    <p:sldId id="276" r:id="rId4"/>
    <p:sldId id="280" r:id="rId5"/>
    <p:sldId id="317" r:id="rId6"/>
    <p:sldId id="318" r:id="rId7"/>
    <p:sldId id="292" r:id="rId8"/>
    <p:sldId id="294" r:id="rId9"/>
    <p:sldId id="300" r:id="rId10"/>
    <p:sldId id="298" r:id="rId11"/>
    <p:sldId id="301" r:id="rId12"/>
    <p:sldId id="302" r:id="rId13"/>
    <p:sldId id="304" r:id="rId14"/>
    <p:sldId id="303" r:id="rId15"/>
    <p:sldId id="305" r:id="rId16"/>
    <p:sldId id="332" r:id="rId17"/>
    <p:sldId id="333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>
        <p:scale>
          <a:sx n="82" d="100"/>
          <a:sy n="82" d="100"/>
        </p:scale>
        <p:origin x="-11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30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29.wmf"/><Relationship Id="rId9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53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44.wmf"/><Relationship Id="rId7" Type="http://schemas.openxmlformats.org/officeDocument/2006/relationships/image" Target="../media/image62.wmf"/><Relationship Id="rId2" Type="http://schemas.openxmlformats.org/officeDocument/2006/relationships/image" Target="../media/image59.wmf"/><Relationship Id="rId1" Type="http://schemas.openxmlformats.org/officeDocument/2006/relationships/image" Target="../media/image27.wmf"/><Relationship Id="rId6" Type="http://schemas.openxmlformats.org/officeDocument/2006/relationships/image" Target="../media/image61.wmf"/><Relationship Id="rId5" Type="http://schemas.openxmlformats.org/officeDocument/2006/relationships/image" Target="../media/image53.wmf"/><Relationship Id="rId10" Type="http://schemas.openxmlformats.org/officeDocument/2006/relationships/image" Target="../media/image64.wmf"/><Relationship Id="rId4" Type="http://schemas.openxmlformats.org/officeDocument/2006/relationships/image" Target="../media/image60.wmf"/><Relationship Id="rId9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73.wmf"/><Relationship Id="rId3" Type="http://schemas.openxmlformats.org/officeDocument/2006/relationships/image" Target="../media/image53.wmf"/><Relationship Id="rId7" Type="http://schemas.openxmlformats.org/officeDocument/2006/relationships/image" Target="../media/image68.wmf"/><Relationship Id="rId12" Type="http://schemas.openxmlformats.org/officeDocument/2006/relationships/image" Target="../media/image72.wmf"/><Relationship Id="rId2" Type="http://schemas.openxmlformats.org/officeDocument/2006/relationships/image" Target="../media/image59.wmf"/><Relationship Id="rId1" Type="http://schemas.openxmlformats.org/officeDocument/2006/relationships/image" Target="../media/image27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6.wmf"/><Relationship Id="rId10" Type="http://schemas.openxmlformats.org/officeDocument/2006/relationships/image" Target="../media/image22.wmf"/><Relationship Id="rId4" Type="http://schemas.openxmlformats.org/officeDocument/2006/relationships/image" Target="../media/image15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4.wmf"/><Relationship Id="rId7" Type="http://schemas.openxmlformats.org/officeDocument/2006/relationships/image" Target="../media/image19.wmf"/><Relationship Id="rId12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8.wmf"/><Relationship Id="rId11" Type="http://schemas.openxmlformats.org/officeDocument/2006/relationships/image" Target="../media/image24.wmf"/><Relationship Id="rId5" Type="http://schemas.openxmlformats.org/officeDocument/2006/relationships/image" Target="../media/image16.wmf"/><Relationship Id="rId10" Type="http://schemas.openxmlformats.org/officeDocument/2006/relationships/image" Target="../media/image23.wmf"/><Relationship Id="rId4" Type="http://schemas.openxmlformats.org/officeDocument/2006/relationships/image" Target="../media/image15.wmf"/><Relationship Id="rId9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7.wmf"/><Relationship Id="rId5" Type="http://schemas.openxmlformats.org/officeDocument/2006/relationships/image" Target="../media/image29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BA85-A336-416D-BA59-7D3315E18BE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FE5E-641C-47CE-A83A-F9012EF25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6576DF-E855-43C3-86B0-4E233D010F03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3A7012-910D-4448-A1DA-4F062E9B2976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AC9A9-9803-42C1-8D8D-870215D7EA6E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FE5E-641C-47CE-A83A-F9012EF259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52B3-78F6-463D-95BB-3BBAEA48466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01D3-3012-4CA5-932F-FEE1783B7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86.bin"/><Relationship Id="rId26" Type="http://schemas.openxmlformats.org/officeDocument/2006/relationships/oleObject" Target="../embeddings/oleObject90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8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89.bin"/><Relationship Id="rId5" Type="http://schemas.openxmlformats.org/officeDocument/2006/relationships/image" Target="../media/image27.wmf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91.bin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Relationship Id="rId27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5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0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109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111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60.wmf"/><Relationship Id="rId24" Type="http://schemas.openxmlformats.org/officeDocument/2006/relationships/image" Target="../media/image64.wmf"/><Relationship Id="rId5" Type="http://schemas.openxmlformats.org/officeDocument/2006/relationships/image" Target="../media/image27.wmf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07.bin"/><Relationship Id="rId22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20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22.bin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68.wmf"/><Relationship Id="rId25" Type="http://schemas.openxmlformats.org/officeDocument/2006/relationships/oleObject" Target="../embeddings/oleObject12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29" Type="http://schemas.openxmlformats.org/officeDocument/2006/relationships/oleObject" Target="../embeddings/oleObject12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5" Type="http://schemas.openxmlformats.org/officeDocument/2006/relationships/image" Target="../media/image27.w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118.bin"/><Relationship Id="rId22" Type="http://schemas.openxmlformats.org/officeDocument/2006/relationships/image" Target="../media/image69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5" Type="http://schemas.openxmlformats.org/officeDocument/2006/relationships/image" Target="../media/image77.emf"/><Relationship Id="rId4" Type="http://schemas.openxmlformats.org/officeDocument/2006/relationships/image" Target="../media/image7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85.wmf"/><Relationship Id="rId3" Type="http://schemas.openxmlformats.org/officeDocument/2006/relationships/audio" Target="../media/audio3.wav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8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9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14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9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9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00.wmf"/><Relationship Id="rId3" Type="http://schemas.openxmlformats.org/officeDocument/2006/relationships/audio" Target="../media/audio3.wav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9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NhacLeTraoGiaiThuong-V.A-3118841.mp3" TargetMode="External"/><Relationship Id="rId6" Type="http://schemas.openxmlformats.org/officeDocument/2006/relationships/image" Target="../media/image101.png"/><Relationship Id="rId5" Type="http://schemas.openxmlformats.org/officeDocument/2006/relationships/image" Target="../media/image1.jpeg"/><Relationship Id="rId4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NhacLeTraoGiaiThuong-V.A-3118841.mp3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102.png"/><Relationship Id="rId4" Type="http://schemas.openxmlformats.org/officeDocument/2006/relationships/image" Target="../media/image7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6.wmf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5.wmf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5" Type="http://schemas.openxmlformats.org/officeDocument/2006/relationships/image" Target="../media/image12.wmf"/><Relationship Id="rId15" Type="http://schemas.openxmlformats.org/officeDocument/2006/relationships/image" Target="../media/image18.wmf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24.wmf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31.bin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16.wmf"/><Relationship Id="rId18" Type="http://schemas.openxmlformats.org/officeDocument/2006/relationships/image" Target="../media/image19.wmf"/><Relationship Id="rId26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50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15.wmf"/><Relationship Id="rId24" Type="http://schemas.openxmlformats.org/officeDocument/2006/relationships/image" Target="../media/image23.wmf"/><Relationship Id="rId5" Type="http://schemas.openxmlformats.org/officeDocument/2006/relationships/image" Target="../media/image12.wmf"/><Relationship Id="rId15" Type="http://schemas.openxmlformats.org/officeDocument/2006/relationships/image" Target="../media/image18.wmf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25.wmf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5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6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36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bo-hoa-tu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40727"/>
            <a:ext cx="4267200" cy="31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981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38600" y="2905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 ÁN </a:t>
            </a:r>
            <a:endParaRPr lang="en-US" sz="280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05929"/>
              </p:ext>
            </p:extLst>
          </p:nvPr>
        </p:nvGraphicFramePr>
        <p:xfrm>
          <a:off x="1066800" y="3657600"/>
          <a:ext cx="693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5" name="Equation" r:id="rId3" imgW="3466800" imgH="291960" progId="Equation.DSMT4">
                  <p:embed/>
                </p:oleObj>
              </mc:Choice>
              <mc:Fallback>
                <p:oleObj name="Equation" r:id="rId3" imgW="3466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693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6200" y="329625"/>
            <a:ext cx="9448800" cy="2261175"/>
            <a:chOff x="76200" y="329625"/>
            <a:chExt cx="9448800" cy="2261175"/>
          </a:xfrm>
        </p:grpSpPr>
        <p:sp>
          <p:nvSpPr>
            <p:cNvPr id="4" name="TextBox 3"/>
            <p:cNvSpPr txBox="1"/>
            <p:nvPr/>
          </p:nvSpPr>
          <p:spPr>
            <a:xfrm>
              <a:off x="2362200" y="329625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HOẠT ĐỘNG 1 </a:t>
              </a:r>
              <a:endPara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6200" y="1143000"/>
              <a:ext cx="9448800" cy="1447800"/>
              <a:chOff x="1981200" y="2971800"/>
              <a:chExt cx="9448800" cy="14478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020614" y="2971800"/>
                <a:ext cx="8952186" cy="1447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981200" y="3073400"/>
                <a:ext cx="9448800" cy="1193800"/>
                <a:chOff x="152400" y="1168400"/>
                <a:chExt cx="9448800" cy="119380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28600" y="1168400"/>
                  <a:ext cx="3200400" cy="584200"/>
                  <a:chOff x="533400" y="1168400"/>
                  <a:chExt cx="3200400" cy="584200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33400" y="1229380"/>
                    <a:ext cx="8382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smtClean="0">
                        <a:latin typeface="Arial" pitchFamily="34" charset="0"/>
                        <a:cs typeface="Arial" pitchFamily="34" charset="0"/>
                      </a:rPr>
                      <a:t>Cho</a:t>
                    </a:r>
                    <a:r>
                      <a:rPr lang="en-US" sz="2800" smtClean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>
                      <a:solidFill>
                        <a:srgbClr val="0070C0"/>
                      </a:solidFill>
                    </a:endParaRPr>
                  </a:p>
                </p:txBody>
              </p:sp>
              <p:graphicFrame>
                <p:nvGraphicFramePr>
                  <p:cNvPr id="42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70578320"/>
                      </p:ext>
                    </p:extLst>
                  </p:nvPr>
                </p:nvGraphicFramePr>
                <p:xfrm>
                  <a:off x="1447800" y="1168400"/>
                  <a:ext cx="2286000" cy="584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996" name="Equation" r:id="rId5" imgW="1143000" imgH="291960" progId="Equation.DSMT4">
                          <p:embed/>
                        </p:oleObj>
                      </mc:Choice>
                      <mc:Fallback>
                        <p:oleObj name="Equation" r:id="rId5" imgW="1143000" imgH="291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47800" y="1168400"/>
                                <a:ext cx="2286000" cy="584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152400" y="1752600"/>
                  <a:ext cx="5156200" cy="558800"/>
                  <a:chOff x="304800" y="1752600"/>
                  <a:chExt cx="5156200" cy="558800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4800" y="1752600"/>
                    <a:ext cx="10668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smtClean="0">
                        <a:latin typeface="Arial" pitchFamily="34" charset="0"/>
                        <a:cs typeface="Arial" pitchFamily="34" charset="0"/>
                      </a:rPr>
                      <a:t>Tính</a:t>
                    </a:r>
                    <a:r>
                      <a:rPr lang="en-US" sz="2800" smtClean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>
                      <a:solidFill>
                        <a:srgbClr val="0070C0"/>
                      </a:solidFill>
                    </a:endParaRPr>
                  </a:p>
                </p:txBody>
              </p:sp>
              <p:graphicFrame>
                <p:nvGraphicFramePr>
                  <p:cNvPr id="4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09031190"/>
                      </p:ext>
                    </p:extLst>
                  </p:nvPr>
                </p:nvGraphicFramePr>
                <p:xfrm>
                  <a:off x="1143000" y="1828800"/>
                  <a:ext cx="4318000" cy="482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6997" name="Equation" r:id="rId7" imgW="2158920" imgH="241200" progId="Equation.DSMT4">
                          <p:embed/>
                        </p:oleObj>
                      </mc:Choice>
                      <mc:Fallback>
                        <p:oleObj name="Equation" r:id="rId7" imgW="2158920" imgH="241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43000" y="1828800"/>
                                <a:ext cx="4318000" cy="4826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5257800" y="1838980"/>
                  <a:ext cx="4343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800" smtClean="0">
                      <a:latin typeface="Arial" pitchFamily="34" charset="0"/>
                      <a:cs typeface="Arial" pitchFamily="34" charset="0"/>
                    </a:rPr>
                    <a:t>à so sánh các kết quả</a:t>
                  </a:r>
                  <a:r>
                    <a:rPr lang="en-US" sz="280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280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1332186" y="5257800"/>
            <a:ext cx="6021114" cy="838200"/>
            <a:chOff x="1332186" y="5257800"/>
            <a:chExt cx="6021114" cy="838200"/>
          </a:xfrm>
        </p:grpSpPr>
        <p:sp>
          <p:nvSpPr>
            <p:cNvPr id="18" name="Right Arrow 17"/>
            <p:cNvSpPr/>
            <p:nvPr/>
          </p:nvSpPr>
          <p:spPr>
            <a:xfrm>
              <a:off x="1332186" y="5486400"/>
              <a:ext cx="801414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514600" y="5257800"/>
              <a:ext cx="4838700" cy="838200"/>
              <a:chOff x="2514600" y="5715000"/>
              <a:chExt cx="4838700" cy="838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514600" y="5715000"/>
                <a:ext cx="4838700" cy="838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2945649"/>
                  </p:ext>
                </p:extLst>
              </p:nvPr>
            </p:nvGraphicFramePr>
            <p:xfrm>
              <a:off x="2768600" y="5842000"/>
              <a:ext cx="42418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98" name="Equation" r:id="rId9" imgW="2120760" imgH="241200" progId="Equation.DSMT4">
                      <p:embed/>
                    </p:oleObj>
                  </mc:Choice>
                  <mc:Fallback>
                    <p:oleObj name="Equation" r:id="rId9" imgW="21207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8600" y="5842000"/>
                            <a:ext cx="4241800" cy="482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35751"/>
              </p:ext>
            </p:extLst>
          </p:nvPr>
        </p:nvGraphicFramePr>
        <p:xfrm>
          <a:off x="1092200" y="4419600"/>
          <a:ext cx="576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" name="Equation" r:id="rId11" imgW="2882880" imgH="291960" progId="Equation.DSMT4">
                  <p:embed/>
                </p:oleObj>
              </mc:Choice>
              <mc:Fallback>
                <p:oleObj name="Equation" r:id="rId11" imgW="288288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419600"/>
                        <a:ext cx="5765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5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5800"/>
            <a:ext cx="40386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990600"/>
            <a:ext cx="3962400" cy="1219200"/>
            <a:chOff x="0" y="990600"/>
            <a:chExt cx="3962400" cy="121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1567190"/>
              <a:ext cx="3352800" cy="642610"/>
              <a:chOff x="3581400" y="2733020"/>
              <a:chExt cx="3581400" cy="71881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81400" y="2733020"/>
                <a:ext cx="3581400" cy="7188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4128654"/>
                  </p:ext>
                </p:extLst>
              </p:nvPr>
            </p:nvGraphicFramePr>
            <p:xfrm>
              <a:off x="3581400" y="2778894"/>
              <a:ext cx="3570288" cy="627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57" name="Equation" r:id="rId4" imgW="1497950" imgH="291973" progId="Equation.DSMT4">
                      <p:embed/>
                    </p:oleObj>
                  </mc:Choice>
                  <mc:Fallback>
                    <p:oleObj name="Equation" r:id="rId4" imgW="1497950" imgH="29197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1400" y="2778894"/>
                            <a:ext cx="3570288" cy="6270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/>
            <p:cNvGrpSpPr/>
            <p:nvPr/>
          </p:nvGrpSpPr>
          <p:grpSpPr>
            <a:xfrm>
              <a:off x="0" y="990600"/>
              <a:ext cx="3962400" cy="523220"/>
              <a:chOff x="0" y="990600"/>
              <a:chExt cx="3962400" cy="52322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0" y="990600"/>
                <a:ext cx="388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1. Định nghĩa</a:t>
                </a:r>
                <a:r>
                  <a:rPr lang="en-US" sz="28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>
                  <a:solidFill>
                    <a:srgbClr val="0070C0"/>
                  </a:solidFill>
                </a:endParaRPr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9862426"/>
                  </p:ext>
                </p:extLst>
              </p:nvPr>
            </p:nvGraphicFramePr>
            <p:xfrm>
              <a:off x="2057400" y="1066800"/>
              <a:ext cx="1905000" cy="414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58" name="Equation" r:id="rId6" imgW="927000" imgH="215640" progId="Equation.DSMT4">
                      <p:embed/>
                    </p:oleObj>
                  </mc:Choice>
                  <mc:Fallback>
                    <p:oleObj name="Equation" r:id="rId6" imgW="92700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7400" y="1066800"/>
                            <a:ext cx="1905000" cy="4143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" name="Group 14"/>
          <p:cNvGrpSpPr/>
          <p:nvPr/>
        </p:nvGrpSpPr>
        <p:grpSpPr>
          <a:xfrm>
            <a:off x="45720" y="2209800"/>
            <a:ext cx="3764280" cy="1684652"/>
            <a:chOff x="45720" y="2209800"/>
            <a:chExt cx="3764280" cy="1684652"/>
          </a:xfrm>
        </p:grpSpPr>
        <p:grpSp>
          <p:nvGrpSpPr>
            <p:cNvPr id="29" name="Group 28"/>
            <p:cNvGrpSpPr/>
            <p:nvPr/>
          </p:nvGrpSpPr>
          <p:grpSpPr>
            <a:xfrm>
              <a:off x="304800" y="2658747"/>
              <a:ext cx="3124200" cy="1235705"/>
              <a:chOff x="4267200" y="1888495"/>
              <a:chExt cx="3429000" cy="131190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67200" y="1888495"/>
                <a:ext cx="3429000" cy="1311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1446425"/>
                  </p:ext>
                </p:extLst>
              </p:nvPr>
            </p:nvGraphicFramePr>
            <p:xfrm>
              <a:off x="4355955" y="2011363"/>
              <a:ext cx="3262313" cy="1049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59" name="Equation" r:id="rId8" imgW="1777680" imgH="571320" progId="Equation.DSMT4">
                      <p:embed/>
                    </p:oleObj>
                  </mc:Choice>
                  <mc:Fallback>
                    <p:oleObj name="Equation" r:id="rId8" imgW="1777680" imgH="5713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5955" y="2011363"/>
                            <a:ext cx="3262313" cy="10493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TextBox 22"/>
            <p:cNvSpPr txBox="1"/>
            <p:nvPr/>
          </p:nvSpPr>
          <p:spPr>
            <a:xfrm>
              <a:off x="45720" y="2209800"/>
              <a:ext cx="2392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2. Tính chất: 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431887"/>
                </p:ext>
              </p:extLst>
            </p:nvPr>
          </p:nvGraphicFramePr>
          <p:xfrm>
            <a:off x="1905000" y="2286000"/>
            <a:ext cx="19050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0" name="Equation" r:id="rId10" imgW="927000" imgH="215640" progId="Equation.DSMT4">
                    <p:embed/>
                  </p:oleObj>
                </mc:Choice>
                <mc:Fallback>
                  <p:oleObj name="Equation" r:id="rId10" imgW="9270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286000"/>
                          <a:ext cx="190500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4038600" y="685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QUY TẮC TÍNH LÔGARIT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11531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Lôgarit của một tích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7200" y="1600200"/>
            <a:ext cx="4572000" cy="1539220"/>
            <a:chOff x="4267200" y="1600200"/>
            <a:chExt cx="4572000" cy="1539220"/>
          </a:xfrm>
        </p:grpSpPr>
        <p:sp>
          <p:nvSpPr>
            <p:cNvPr id="28" name="TextBox 27"/>
            <p:cNvSpPr txBox="1"/>
            <p:nvPr/>
          </p:nvSpPr>
          <p:spPr>
            <a:xfrm>
              <a:off x="4419600" y="16002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ĐỊNH LÍ 1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67200" y="2057400"/>
              <a:ext cx="4572000" cy="1082020"/>
              <a:chOff x="4419600" y="3947180"/>
              <a:chExt cx="4572000" cy="10820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419600" y="3957935"/>
                <a:ext cx="4572000" cy="10712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470400" y="3947180"/>
                <a:ext cx="4445000" cy="1082020"/>
                <a:chOff x="4114800" y="2600980"/>
                <a:chExt cx="4445000" cy="108202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114800" y="2600980"/>
                  <a:ext cx="441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smtClean="0">
                      <a:latin typeface="Arial" pitchFamily="34" charset="0"/>
                      <a:cs typeface="Arial" pitchFamily="34" charset="0"/>
                    </a:rPr>
                    <a:t>Cho                          , ta có</a:t>
                  </a:r>
                  <a:endParaRPr lang="en-US" sz="2800"/>
                </a:p>
              </p:txBody>
            </p:sp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45714768"/>
                    </p:ext>
                  </p:extLst>
                </p:nvPr>
              </p:nvGraphicFramePr>
              <p:xfrm>
                <a:off x="4953000" y="2643188"/>
                <a:ext cx="2479675" cy="4619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361" name="Equation" r:id="rId12" imgW="1206360" imgH="241200" progId="Equation.DSMT4">
                        <p:embed/>
                      </p:oleObj>
                    </mc:Choice>
                    <mc:Fallback>
                      <p:oleObj name="Equation" r:id="rId12" imgW="12063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53000" y="2643188"/>
                              <a:ext cx="2479675" cy="461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7922973"/>
                    </p:ext>
                  </p:extLst>
                </p:nvPr>
              </p:nvGraphicFramePr>
              <p:xfrm>
                <a:off x="4368800" y="3200400"/>
                <a:ext cx="4191000" cy="482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362" name="Equation" r:id="rId14" imgW="2095200" imgH="241200" progId="Equation.DSMT4">
                        <p:embed/>
                      </p:oleObj>
                    </mc:Choice>
                    <mc:Fallback>
                      <p:oleObj name="Equation" r:id="rId14" imgW="209520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8800" y="3200400"/>
                              <a:ext cx="4191000" cy="482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3" name="TextBox 12"/>
          <p:cNvSpPr txBox="1"/>
          <p:nvPr/>
        </p:nvSpPr>
        <p:spPr>
          <a:xfrm>
            <a:off x="4191000" y="32004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Lôgarit của một tích bằng tổng các lôgarit</a:t>
            </a:r>
            <a:r>
              <a:rPr lang="en-US" sz="20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i="1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3581400"/>
            <a:ext cx="4343400" cy="523220"/>
            <a:chOff x="4114800" y="4201180"/>
            <a:chExt cx="434340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4114800" y="420118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Ví dụ 4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Tính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627675"/>
                </p:ext>
              </p:extLst>
            </p:nvPr>
          </p:nvGraphicFramePr>
          <p:xfrm>
            <a:off x="6324600" y="4241800"/>
            <a:ext cx="21336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3" name="Equation" r:id="rId16" imgW="1066680" imgH="241200" progId="Equation.DSMT4">
                    <p:embed/>
                  </p:oleObj>
                </mc:Choice>
                <mc:Fallback>
                  <p:oleObj name="Equation" r:id="rId16" imgW="10666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4241800"/>
                          <a:ext cx="21336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33922"/>
              </p:ext>
            </p:extLst>
          </p:nvPr>
        </p:nvGraphicFramePr>
        <p:xfrm>
          <a:off x="4066309" y="4114800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Equation" r:id="rId18" imgW="1054080" imgH="228600" progId="Equation.DSMT4">
                  <p:embed/>
                </p:oleObj>
              </mc:Choice>
              <mc:Fallback>
                <p:oleObj name="Equation" r:id="rId18" imgW="105408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09" y="4114800"/>
                        <a:ext cx="210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962400" y="4572000"/>
            <a:ext cx="5334000" cy="2120900"/>
            <a:chOff x="3962400" y="4572000"/>
            <a:chExt cx="5334000" cy="2120900"/>
          </a:xfrm>
        </p:grpSpPr>
        <p:sp>
          <p:nvSpPr>
            <p:cNvPr id="44" name="TextBox 43"/>
            <p:cNvSpPr txBox="1"/>
            <p:nvPr/>
          </p:nvSpPr>
          <p:spPr>
            <a:xfrm>
              <a:off x="4267200" y="45720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CHÚ Ý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2400" y="4963180"/>
              <a:ext cx="533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Định lí 1 có thể mở rộng cho tích n số dương</a:t>
              </a:r>
              <a:endParaRPr lang="en-US" sz="2000" i="1">
                <a:solidFill>
                  <a:srgbClr val="7030A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91000" y="5405735"/>
              <a:ext cx="4876800" cy="690265"/>
              <a:chOff x="4267200" y="5405735"/>
              <a:chExt cx="4876800" cy="69026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4267200" y="5405735"/>
                <a:ext cx="4876800" cy="6902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9361735"/>
                  </p:ext>
                </p:extLst>
              </p:nvPr>
            </p:nvGraphicFramePr>
            <p:xfrm>
              <a:off x="4305300" y="5537200"/>
              <a:ext cx="48006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65" name="Equation" r:id="rId20" imgW="2400120" imgH="190440" progId="Equation.DSMT4">
                      <p:embed/>
                    </p:oleObj>
                  </mc:Choice>
                  <mc:Fallback>
                    <p:oleObj name="Equation" r:id="rId20" imgW="240012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5300" y="5537200"/>
                            <a:ext cx="4800600" cy="381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511190"/>
                </p:ext>
              </p:extLst>
            </p:nvPr>
          </p:nvGraphicFramePr>
          <p:xfrm>
            <a:off x="4999038" y="6254750"/>
            <a:ext cx="28448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66" name="Equation" r:id="rId22" imgW="1384200" imgH="228600" progId="Equation.DSMT4">
                    <p:embed/>
                  </p:oleObj>
                </mc:Choice>
                <mc:Fallback>
                  <p:oleObj name="Equation" r:id="rId22" imgW="1384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9038" y="6254750"/>
                          <a:ext cx="2844800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28600" y="622518"/>
            <a:ext cx="3581400" cy="1587282"/>
            <a:chOff x="1600200" y="762000"/>
            <a:chExt cx="3581400" cy="2191625"/>
          </a:xfrm>
        </p:grpSpPr>
        <p:sp>
          <p:nvSpPr>
            <p:cNvPr id="50" name="Cloud 49"/>
            <p:cNvSpPr/>
            <p:nvPr/>
          </p:nvSpPr>
          <p:spPr>
            <a:xfrm>
              <a:off x="1600200" y="762000"/>
              <a:ext cx="3581400" cy="2191625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05000" y="1263031"/>
              <a:ext cx="30836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</a:t>
              </a:r>
              <a:r>
                <a:rPr lang="en-US" sz="2800" smtClean="0"/>
                <a:t>  Em hãy phát biểu thành lời định lí 1</a:t>
              </a:r>
              <a:endParaRPr lang="en-US" sz="280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62641"/>
              </p:ext>
            </p:extLst>
          </p:nvPr>
        </p:nvGraphicFramePr>
        <p:xfrm>
          <a:off x="7315200" y="411480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7" name="Equation" r:id="rId24" imgW="609480" imgH="228600" progId="Equation.DSMT4">
                  <p:embed/>
                </p:oleObj>
              </mc:Choice>
              <mc:Fallback>
                <p:oleObj name="Equation" r:id="rId24" imgW="6094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1219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16555"/>
              </p:ext>
            </p:extLst>
          </p:nvPr>
        </p:nvGraphicFramePr>
        <p:xfrm>
          <a:off x="6096000" y="4114800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Equation" r:id="rId26" imgW="609480" imgH="228600" progId="Equation.DSMT4">
                  <p:embed/>
                </p:oleObj>
              </mc:Choice>
              <mc:Fallback>
                <p:oleObj name="Equation" r:id="rId26" imgW="6094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1219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15876"/>
              </p:ext>
            </p:extLst>
          </p:nvPr>
        </p:nvGraphicFramePr>
        <p:xfrm>
          <a:off x="8534400" y="4165600"/>
          <a:ext cx="48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Equation" r:id="rId28" imgW="241200" imgH="164880" progId="Equation.DSMT4">
                  <p:embed/>
                </p:oleObj>
              </mc:Choice>
              <mc:Fallback>
                <p:oleObj name="Equation" r:id="rId28" imgW="24120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65600"/>
                        <a:ext cx="482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447800" y="2411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3900"/>
            <a:ext cx="40386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76200" y="106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67190"/>
            <a:ext cx="3352800" cy="642610"/>
            <a:chOff x="3581400" y="2733020"/>
            <a:chExt cx="3581400" cy="718810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0"/>
              <a:ext cx="3581400" cy="718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010508"/>
                </p:ext>
              </p:extLst>
            </p:nvPr>
          </p:nvGraphicFramePr>
          <p:xfrm>
            <a:off x="3581400" y="2778894"/>
            <a:ext cx="357028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5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778894"/>
                          <a:ext cx="357028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87893"/>
              </p:ext>
            </p:extLst>
          </p:nvPr>
        </p:nvGraphicFramePr>
        <p:xfrm>
          <a:off x="1981200" y="1121241"/>
          <a:ext cx="1905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6" imgW="927000" imgH="215640" progId="Equation.DSMT4">
                  <p:embed/>
                </p:oleObj>
              </mc:Choice>
              <mc:Fallback>
                <p:oleObj name="Equation" r:id="rId6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21241"/>
                        <a:ext cx="19050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2658747"/>
            <a:ext cx="3124200" cy="1235705"/>
            <a:chOff x="4267200" y="1888495"/>
            <a:chExt cx="3429000" cy="1311905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5"/>
              <a:ext cx="3429000" cy="1311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6291771"/>
                </p:ext>
              </p:extLst>
            </p:nvPr>
          </p:nvGraphicFramePr>
          <p:xfrm>
            <a:off x="4355955" y="2011363"/>
            <a:ext cx="3262313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7" name="Equation" r:id="rId8" imgW="1777680" imgH="571320" progId="Equation.DSMT4">
                    <p:embed/>
                  </p:oleObj>
                </mc:Choice>
                <mc:Fallback>
                  <p:oleObj name="Equation" r:id="rId8" imgW="1777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55" y="2011363"/>
                          <a:ext cx="3262313" cy="1049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-76200" y="2209800"/>
            <a:ext cx="2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chất: 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66446"/>
              </p:ext>
            </p:extLst>
          </p:nvPr>
        </p:nvGraphicFramePr>
        <p:xfrm>
          <a:off x="1828800" y="2286000"/>
          <a:ext cx="1905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" name="Equation" r:id="rId10" imgW="927000" imgH="215640" progId="Equation.DSMT4">
                  <p:embed/>
                </p:oleObj>
              </mc:Choice>
              <mc:Fallback>
                <p:oleObj name="Equation" r:id="rId10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1905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38600" y="762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thương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39579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QUY TẮC TÍNH LÔGARIT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76200" y="4201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Lôgarit của một tích </a:t>
            </a:r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04800" y="4691388"/>
            <a:ext cx="3505200" cy="490210"/>
            <a:chOff x="3125585" y="2733020"/>
            <a:chExt cx="4493028" cy="548339"/>
          </a:xfrm>
        </p:grpSpPr>
        <p:sp>
          <p:nvSpPr>
            <p:cNvPr id="40" name="Rectangle 39"/>
            <p:cNvSpPr/>
            <p:nvPr/>
          </p:nvSpPr>
          <p:spPr>
            <a:xfrm>
              <a:off x="3125585" y="2733020"/>
              <a:ext cx="4493028" cy="5483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3798184"/>
                </p:ext>
              </p:extLst>
            </p:nvPr>
          </p:nvGraphicFramePr>
          <p:xfrm>
            <a:off x="3192737" y="2782375"/>
            <a:ext cx="4311922" cy="48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9" name="Equation" r:id="rId12" imgW="1828800" imgH="228600" progId="Equation.DSMT4">
                    <p:embed/>
                  </p:oleObj>
                </mc:Choice>
                <mc:Fallback>
                  <p:oleObj name="Equation" r:id="rId12" imgW="1828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737" y="2782375"/>
                          <a:ext cx="4311922" cy="486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447800" y="2411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3800" y="2905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 ÁN </a:t>
            </a:r>
            <a:endParaRPr lang="en-US" sz="2800" b="1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66153"/>
              </p:ext>
            </p:extLst>
          </p:nvPr>
        </p:nvGraphicFramePr>
        <p:xfrm>
          <a:off x="1143000" y="3505200"/>
          <a:ext cx="693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" name="Equation" r:id="rId3" imgW="3466800" imgH="291960" progId="Equation.DSMT4">
                  <p:embed/>
                </p:oleObj>
              </mc:Choice>
              <mc:Fallback>
                <p:oleObj name="Equation" r:id="rId3" imgW="3466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5200"/>
                        <a:ext cx="693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200" y="111205"/>
            <a:ext cx="9296400" cy="2393215"/>
            <a:chOff x="76200" y="329625"/>
            <a:chExt cx="9296400" cy="2393215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329625"/>
              <a:ext cx="8991600" cy="2393215"/>
              <a:chOff x="76200" y="329625"/>
              <a:chExt cx="8991600" cy="239321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362200" y="329625"/>
                <a:ext cx="487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HOẠT ĐỘNG 2 </a:t>
                </a:r>
                <a:endPara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76200" y="1132820"/>
                <a:ext cx="8991600" cy="15900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52400" y="1209020"/>
              <a:ext cx="9220200" cy="1371600"/>
              <a:chOff x="228600" y="980420"/>
              <a:chExt cx="9220200" cy="13716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28600" y="980420"/>
                <a:ext cx="3200400" cy="609600"/>
                <a:chOff x="533400" y="980420"/>
                <a:chExt cx="3200400" cy="60960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33400" y="1066800"/>
                  <a:ext cx="838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smtClean="0">
                      <a:latin typeface="Arial" pitchFamily="34" charset="0"/>
                      <a:cs typeface="Arial" pitchFamily="34" charset="0"/>
                    </a:rPr>
                    <a:t>Cho</a:t>
                  </a:r>
                  <a:r>
                    <a:rPr lang="en-US" sz="2800" smtClean="0">
                      <a:solidFill>
                        <a:srgbClr val="7030A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800">
                    <a:solidFill>
                      <a:srgbClr val="0070C0"/>
                    </a:solidFill>
                  </a:endParaRPr>
                </a:p>
              </p:txBody>
            </p:sp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32116060"/>
                    </p:ext>
                  </p:extLst>
                </p:nvPr>
              </p:nvGraphicFramePr>
              <p:xfrm>
                <a:off x="1447800" y="980420"/>
                <a:ext cx="2286000" cy="584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74" name="Equation" r:id="rId5" imgW="1143000" imgH="291960" progId="Equation.DSMT4">
                        <p:embed/>
                      </p:oleObj>
                    </mc:Choice>
                    <mc:Fallback>
                      <p:oleObj name="Equation" r:id="rId5" imgW="114300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7800" y="980420"/>
                              <a:ext cx="2286000" cy="584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2" name="Group 21"/>
              <p:cNvGrpSpPr/>
              <p:nvPr/>
            </p:nvGrpSpPr>
            <p:grpSpPr>
              <a:xfrm>
                <a:off x="304800" y="1361420"/>
                <a:ext cx="4724400" cy="990600"/>
                <a:chOff x="457200" y="1361420"/>
                <a:chExt cx="4724400" cy="99060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7200" y="1590020"/>
                  <a:ext cx="1066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:endParaRPr lang="en-US" sz="2800"/>
                </a:p>
              </p:txBody>
            </p:sp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2401626"/>
                    </p:ext>
                  </p:extLst>
                </p:nvPr>
              </p:nvGraphicFramePr>
              <p:xfrm>
                <a:off x="1371600" y="1361420"/>
                <a:ext cx="3810000" cy="990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075" name="Equation" r:id="rId7" imgW="1904760" imgH="495000" progId="Equation.DSMT4">
                        <p:embed/>
                      </p:oleObj>
                    </mc:Choice>
                    <mc:Fallback>
                      <p:oleObj name="Equation" r:id="rId7" imgW="1904760" imgH="495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1600" y="1361420"/>
                              <a:ext cx="3810000" cy="990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" name="TextBox 22"/>
              <p:cNvSpPr txBox="1"/>
              <p:nvPr/>
            </p:nvSpPr>
            <p:spPr>
              <a:xfrm>
                <a:off x="5105400" y="1590020"/>
                <a:ext cx="434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à so sánh các kết quả</a:t>
                </a:r>
                <a:r>
                  <a:rPr lang="en-US" sz="28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80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295400" y="5562600"/>
            <a:ext cx="5334000" cy="1066800"/>
            <a:chOff x="1219200" y="5334000"/>
            <a:chExt cx="5334000" cy="1066800"/>
          </a:xfrm>
        </p:grpSpPr>
        <p:sp>
          <p:nvSpPr>
            <p:cNvPr id="18" name="Right Arrow 17"/>
            <p:cNvSpPr/>
            <p:nvPr/>
          </p:nvSpPr>
          <p:spPr>
            <a:xfrm>
              <a:off x="1219200" y="5664200"/>
              <a:ext cx="801414" cy="3810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62200" y="5334000"/>
              <a:ext cx="4191000" cy="1066800"/>
              <a:chOff x="2362200" y="4343400"/>
              <a:chExt cx="4191000" cy="1066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362200" y="4343400"/>
                <a:ext cx="4191000" cy="1066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8906224"/>
                  </p:ext>
                </p:extLst>
              </p:nvPr>
            </p:nvGraphicFramePr>
            <p:xfrm>
              <a:off x="2590800" y="4419600"/>
              <a:ext cx="3733800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76" name="Equation" r:id="rId9" imgW="1866600" imgH="495000" progId="Equation.DSMT4">
                      <p:embed/>
                    </p:oleObj>
                  </mc:Choice>
                  <mc:Fallback>
                    <p:oleObj name="Equation" r:id="rId9" imgW="1866600" imgH="495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0800" y="4419600"/>
                            <a:ext cx="3733800" cy="990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96227"/>
              </p:ext>
            </p:extLst>
          </p:nvPr>
        </p:nvGraphicFramePr>
        <p:xfrm>
          <a:off x="1168400" y="4267200"/>
          <a:ext cx="4775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7" name="Equation" r:id="rId11" imgW="2387520" imgH="545760" progId="Equation.DSMT4">
                  <p:embed/>
                </p:oleObj>
              </mc:Choice>
              <mc:Fallback>
                <p:oleObj name="Equation" r:id="rId11" imgW="2387520" imgH="545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267200"/>
                        <a:ext cx="47752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9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3900"/>
            <a:ext cx="38862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924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295400"/>
            <a:ext cx="3505200" cy="571341"/>
            <a:chOff x="3581400" y="2654295"/>
            <a:chExt cx="3581400" cy="639089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1"/>
              <a:ext cx="3581400" cy="5603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8604927"/>
                </p:ext>
              </p:extLst>
            </p:nvPr>
          </p:nvGraphicFramePr>
          <p:xfrm>
            <a:off x="3659257" y="2654295"/>
            <a:ext cx="3347830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32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257" y="2654295"/>
                          <a:ext cx="3347830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304800" y="2286000"/>
            <a:ext cx="3124200" cy="914401"/>
            <a:chOff x="4267200" y="1888494"/>
            <a:chExt cx="3429000" cy="1128836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6"/>
              <a:ext cx="3429000" cy="1128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315290"/>
                </p:ext>
              </p:extLst>
            </p:nvPr>
          </p:nvGraphicFramePr>
          <p:xfrm>
            <a:off x="4355955" y="1888494"/>
            <a:ext cx="3262313" cy="1128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33" name="Equation" r:id="rId6" imgW="1777680" imgH="571320" progId="Equation.DSMT4">
                    <p:embed/>
                  </p:oleObj>
                </mc:Choice>
                <mc:Fallback>
                  <p:oleObj name="Equation" r:id="rId6" imgW="1777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55" y="1888494"/>
                          <a:ext cx="3262313" cy="1128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45720" y="1828800"/>
            <a:ext cx="2392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Tính chất: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685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thương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2004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QUY TẮC TÍNH LÔGARIT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5052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tích </a:t>
            </a:r>
            <a:endParaRPr lang="en-US" sz="220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1143000"/>
            <a:ext cx="4572000" cy="1905001"/>
            <a:chOff x="4267200" y="1143000"/>
            <a:chExt cx="4572000" cy="1905001"/>
          </a:xfrm>
        </p:grpSpPr>
        <p:sp>
          <p:nvSpPr>
            <p:cNvPr id="28" name="TextBox 27"/>
            <p:cNvSpPr txBox="1"/>
            <p:nvPr/>
          </p:nvSpPr>
          <p:spPr>
            <a:xfrm>
              <a:off x="4419600" y="11430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ĐỊNH LÍ 2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67200" y="1600200"/>
              <a:ext cx="4572000" cy="1447801"/>
              <a:chOff x="4419600" y="3947180"/>
              <a:chExt cx="4572000" cy="145441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419600" y="3957934"/>
                <a:ext cx="4572000" cy="1443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470400" y="3947180"/>
                <a:ext cx="4419600" cy="1449888"/>
                <a:chOff x="4114800" y="2600980"/>
                <a:chExt cx="4419600" cy="1449888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114800" y="2600980"/>
                  <a:ext cx="441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Cho                          , ta có</a:t>
                  </a:r>
                  <a:endParaRPr lang="en-US" sz="2800">
                    <a:solidFill>
                      <a:srgbClr val="0070C0"/>
                    </a:solidFill>
                  </a:endParaRPr>
                </a:p>
              </p:txBody>
            </p:sp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20496850"/>
                    </p:ext>
                  </p:extLst>
                </p:nvPr>
              </p:nvGraphicFramePr>
              <p:xfrm>
                <a:off x="4953000" y="2643188"/>
                <a:ext cx="2479675" cy="4619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34" name="Equation" r:id="rId8" imgW="1206360" imgH="241200" progId="Equation.DSMT4">
                        <p:embed/>
                      </p:oleObj>
                    </mc:Choice>
                    <mc:Fallback>
                      <p:oleObj name="Equation" r:id="rId8" imgW="12063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53000" y="2643188"/>
                              <a:ext cx="2479675" cy="4619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89470963"/>
                    </p:ext>
                  </p:extLst>
                </p:nvPr>
              </p:nvGraphicFramePr>
              <p:xfrm>
                <a:off x="4495800" y="3060268"/>
                <a:ext cx="3759200" cy="990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735" name="Equation" r:id="rId10" imgW="1879560" imgH="495000" progId="Equation.DSMT4">
                        <p:embed/>
                      </p:oleObj>
                    </mc:Choice>
                    <mc:Fallback>
                      <p:oleObj name="Equation" r:id="rId10" imgW="1879560" imgH="495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5800" y="3060268"/>
                              <a:ext cx="3759200" cy="990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9" name="Group 38"/>
          <p:cNvGrpSpPr/>
          <p:nvPr/>
        </p:nvGrpSpPr>
        <p:grpSpPr>
          <a:xfrm>
            <a:off x="304800" y="3929390"/>
            <a:ext cx="3505200" cy="490210"/>
            <a:chOff x="3125585" y="2733020"/>
            <a:chExt cx="4493028" cy="548339"/>
          </a:xfrm>
        </p:grpSpPr>
        <p:sp>
          <p:nvSpPr>
            <p:cNvPr id="40" name="Rectangle 39"/>
            <p:cNvSpPr/>
            <p:nvPr/>
          </p:nvSpPr>
          <p:spPr>
            <a:xfrm>
              <a:off x="3125585" y="2733020"/>
              <a:ext cx="4493028" cy="5483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189967"/>
                </p:ext>
              </p:extLst>
            </p:nvPr>
          </p:nvGraphicFramePr>
          <p:xfrm>
            <a:off x="3192737" y="2782375"/>
            <a:ext cx="4311922" cy="48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36" name="Equation" r:id="rId12" imgW="1828800" imgH="228600" progId="Equation.DSMT4">
                    <p:embed/>
                  </p:oleObj>
                </mc:Choice>
                <mc:Fallback>
                  <p:oleObj name="Equation" r:id="rId12" imgW="1828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737" y="2782375"/>
                          <a:ext cx="4311922" cy="486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3886200" y="30480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Lôgarit của một </a:t>
            </a:r>
            <a:r>
              <a:rPr lang="en-US" sz="20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thương bằng hiệu </a:t>
            </a:r>
            <a:r>
              <a:rPr lang="en-US" sz="20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các lôgarit</a:t>
            </a:r>
            <a:r>
              <a:rPr lang="en-US" sz="20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i="1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200" y="4800600"/>
            <a:ext cx="4800600" cy="1447800"/>
            <a:chOff x="4267200" y="4185265"/>
            <a:chExt cx="4800600" cy="1660808"/>
          </a:xfrm>
        </p:grpSpPr>
        <p:sp>
          <p:nvSpPr>
            <p:cNvPr id="44" name="TextBox 43"/>
            <p:cNvSpPr txBox="1"/>
            <p:nvPr/>
          </p:nvSpPr>
          <p:spPr>
            <a:xfrm>
              <a:off x="4267200" y="418526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ĐẶC BIỆT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82011"/>
                </p:ext>
              </p:extLst>
            </p:nvPr>
          </p:nvGraphicFramePr>
          <p:xfrm>
            <a:off x="6902450" y="5147279"/>
            <a:ext cx="2165350" cy="436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37" name="Equation" r:id="rId14" imgW="1054080" imgH="228600" progId="Equation.DSMT4">
                    <p:embed/>
                  </p:oleObj>
                </mc:Choice>
                <mc:Fallback>
                  <p:oleObj name="Equation" r:id="rId14" imgW="10540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2450" y="5147279"/>
                          <a:ext cx="2165350" cy="436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4267200" y="4789453"/>
              <a:ext cx="2590800" cy="1056620"/>
              <a:chOff x="4267200" y="4317033"/>
              <a:chExt cx="2590800" cy="105662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267200" y="4317033"/>
                <a:ext cx="2590800" cy="10566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7177216"/>
                  </p:ext>
                </p:extLst>
              </p:nvPr>
            </p:nvGraphicFramePr>
            <p:xfrm>
              <a:off x="4343400" y="4459480"/>
              <a:ext cx="2438400" cy="914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38" name="Equation" r:id="rId16" imgW="1218960" imgH="457200" progId="Equation.DSMT4">
                      <p:embed/>
                    </p:oleObj>
                  </mc:Choice>
                  <mc:Fallback>
                    <p:oleObj name="Equation" r:id="rId16" imgW="121896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400" y="4459480"/>
                            <a:ext cx="2438400" cy="9141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18689"/>
              </p:ext>
            </p:extLst>
          </p:nvPr>
        </p:nvGraphicFramePr>
        <p:xfrm>
          <a:off x="1676400" y="990600"/>
          <a:ext cx="1752600" cy="38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9" name="Equation" r:id="rId18" imgW="927000" imgH="215640" progId="Equation.DSMT4">
                  <p:embed/>
                </p:oleObj>
              </mc:Choice>
              <mc:Fallback>
                <p:oleObj name="Equation" r:id="rId18" imgW="927000" imgH="215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90600"/>
                        <a:ext cx="1752600" cy="381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96523"/>
              </p:ext>
            </p:extLst>
          </p:nvPr>
        </p:nvGraphicFramePr>
        <p:xfrm>
          <a:off x="1828800" y="19050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0" name="Equation" r:id="rId20" imgW="926698" imgH="215806" progId="Equation.DSMT4">
                  <p:embed/>
                </p:oleObj>
              </mc:Choice>
              <mc:Fallback>
                <p:oleObj name="Equation" r:id="rId20" imgW="92669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886200" y="3429000"/>
            <a:ext cx="5156200" cy="523220"/>
            <a:chOff x="4114800" y="4201180"/>
            <a:chExt cx="5156200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4114800" y="420118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Ví dụ 5</a:t>
              </a:r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Tính  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346275"/>
                </p:ext>
              </p:extLst>
            </p:nvPr>
          </p:nvGraphicFramePr>
          <p:xfrm>
            <a:off x="6019800" y="4241800"/>
            <a:ext cx="3251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41" name="Equation" r:id="rId21" imgW="1625400" imgH="241200" progId="Equation.DSMT4">
                    <p:embed/>
                  </p:oleObj>
                </mc:Choice>
                <mc:Fallback>
                  <p:oleObj name="Equation" r:id="rId21" imgW="1625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4241800"/>
                          <a:ext cx="32512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61690"/>
              </p:ext>
            </p:extLst>
          </p:nvPr>
        </p:nvGraphicFramePr>
        <p:xfrm>
          <a:off x="4833938" y="3932238"/>
          <a:ext cx="3425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2" name="Equation" r:id="rId23" imgW="1803240" imgH="457200" progId="Equation.DSMT4">
                  <p:embed/>
                </p:oleObj>
              </mc:Choice>
              <mc:Fallback>
                <p:oleObj name="Equation" r:id="rId23" imgW="1803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932238"/>
                        <a:ext cx="34258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228600" y="622518"/>
            <a:ext cx="3581400" cy="1587282"/>
            <a:chOff x="1600200" y="762000"/>
            <a:chExt cx="3581400" cy="2191625"/>
          </a:xfrm>
        </p:grpSpPr>
        <p:sp>
          <p:nvSpPr>
            <p:cNvPr id="52" name="Cloud 51"/>
            <p:cNvSpPr/>
            <p:nvPr/>
          </p:nvSpPr>
          <p:spPr>
            <a:xfrm>
              <a:off x="1600200" y="762000"/>
              <a:ext cx="3581400" cy="2191625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1263031"/>
              <a:ext cx="3083642" cy="131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</a:t>
              </a:r>
              <a:r>
                <a:rPr lang="en-US" sz="2800" smtClean="0"/>
                <a:t>  Em hãy phát biểu thành lời định lí 2</a:t>
              </a:r>
              <a:endParaRPr lang="en-US" sz="28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106110" y="101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5800"/>
            <a:ext cx="38100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92458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nghĩa:</a:t>
            </a:r>
            <a:endParaRPr lang="en-US" sz="22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295400"/>
            <a:ext cx="3505200" cy="571341"/>
            <a:chOff x="3581400" y="2654295"/>
            <a:chExt cx="3581400" cy="639089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1"/>
              <a:ext cx="3581400" cy="5603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992596"/>
                </p:ext>
              </p:extLst>
            </p:nvPr>
          </p:nvGraphicFramePr>
          <p:xfrm>
            <a:off x="3659257" y="2654295"/>
            <a:ext cx="3347830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257" y="2654295"/>
                          <a:ext cx="3347830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28600" y="2286000"/>
            <a:ext cx="3124200" cy="914401"/>
            <a:chOff x="4267200" y="1888494"/>
            <a:chExt cx="3429000" cy="1128836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6"/>
              <a:ext cx="3429000" cy="11288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5917029"/>
                </p:ext>
              </p:extLst>
            </p:nvPr>
          </p:nvGraphicFramePr>
          <p:xfrm>
            <a:off x="4355955" y="1888494"/>
            <a:ext cx="3262313" cy="1128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" name="Equation" r:id="rId6" imgW="1777680" imgH="571320" progId="Equation.DSMT4">
                    <p:embed/>
                  </p:oleObj>
                </mc:Choice>
                <mc:Fallback>
                  <p:oleObj name="Equation" r:id="rId6" imgW="1777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55" y="1888494"/>
                          <a:ext cx="3262313" cy="1128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-30480" y="1828800"/>
            <a:ext cx="2392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Tính chất: 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685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lũy thừa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32004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QUY TẮC TÍNH LÔGARIT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76200" y="3505200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tích </a:t>
            </a:r>
            <a:endParaRPr lang="en-US" sz="2200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0" y="3929390"/>
            <a:ext cx="3505200" cy="490210"/>
            <a:chOff x="3125585" y="2733020"/>
            <a:chExt cx="4493028" cy="548339"/>
          </a:xfrm>
        </p:grpSpPr>
        <p:sp>
          <p:nvSpPr>
            <p:cNvPr id="40" name="Rectangle 39"/>
            <p:cNvSpPr/>
            <p:nvPr/>
          </p:nvSpPr>
          <p:spPr>
            <a:xfrm>
              <a:off x="3125585" y="2733020"/>
              <a:ext cx="4493028" cy="5483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1525306"/>
                </p:ext>
              </p:extLst>
            </p:nvPr>
          </p:nvGraphicFramePr>
          <p:xfrm>
            <a:off x="3192737" y="2782375"/>
            <a:ext cx="4311922" cy="48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2" name="Equation" r:id="rId8" imgW="1828800" imgH="228600" progId="Equation.DSMT4">
                    <p:embed/>
                  </p:oleObj>
                </mc:Choice>
                <mc:Fallback>
                  <p:oleObj name="Equation" r:id="rId8" imgW="1828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737" y="2782375"/>
                          <a:ext cx="4311922" cy="486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3810000" y="2895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Lôgarit của một </a:t>
            </a:r>
            <a:r>
              <a:rPr lang="en-US" sz="20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lũy thừa bằng tích của số mũ với lôgarit của cơ số</a:t>
            </a:r>
            <a:r>
              <a:rPr lang="en-US" sz="20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i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6200" y="44196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Lôgarit của một thương </a:t>
            </a:r>
            <a:endParaRPr lang="en-US" sz="220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4872335"/>
            <a:ext cx="4038600" cy="1909465"/>
            <a:chOff x="3962400" y="4872335"/>
            <a:chExt cx="4038600" cy="1909465"/>
          </a:xfrm>
        </p:grpSpPr>
        <p:sp>
          <p:nvSpPr>
            <p:cNvPr id="44" name="TextBox 43"/>
            <p:cNvSpPr txBox="1"/>
            <p:nvPr/>
          </p:nvSpPr>
          <p:spPr>
            <a:xfrm>
              <a:off x="3962400" y="487233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ĐẶC BIỆT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400992"/>
                </p:ext>
              </p:extLst>
            </p:nvPr>
          </p:nvGraphicFramePr>
          <p:xfrm>
            <a:off x="4895850" y="6345238"/>
            <a:ext cx="305117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3" name="Equation" r:id="rId10" imgW="1485720" imgH="228600" progId="Equation.DSMT4">
                    <p:embed/>
                  </p:oleObj>
                </mc:Choice>
                <mc:Fallback>
                  <p:oleObj name="Equation" r:id="rId10" imgW="1485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6345238"/>
                          <a:ext cx="3051175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4724400" y="5334000"/>
              <a:ext cx="3276600" cy="914400"/>
              <a:chOff x="4724400" y="4251980"/>
              <a:chExt cx="3276600" cy="9144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724400" y="4251980"/>
                <a:ext cx="3276600" cy="9070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3057370"/>
                  </p:ext>
                </p:extLst>
              </p:nvPr>
            </p:nvGraphicFramePr>
            <p:xfrm>
              <a:off x="5029200" y="4251980"/>
              <a:ext cx="2692400" cy="914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4" name="Equation" r:id="rId12" imgW="1346040" imgH="457200" progId="Equation.DSMT4">
                      <p:embed/>
                    </p:oleObj>
                  </mc:Choice>
                  <mc:Fallback>
                    <p:oleObj name="Equation" r:id="rId12" imgW="1346040" imgH="457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9200" y="4251980"/>
                            <a:ext cx="2692400" cy="914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8" name="Group 57"/>
          <p:cNvGrpSpPr/>
          <p:nvPr/>
        </p:nvGrpSpPr>
        <p:grpSpPr>
          <a:xfrm>
            <a:off x="228600" y="4843789"/>
            <a:ext cx="3429000" cy="871210"/>
            <a:chOff x="3223260" y="2733019"/>
            <a:chExt cx="4395353" cy="974518"/>
          </a:xfrm>
        </p:grpSpPr>
        <p:sp>
          <p:nvSpPr>
            <p:cNvPr id="59" name="Rectangle 58"/>
            <p:cNvSpPr/>
            <p:nvPr/>
          </p:nvSpPr>
          <p:spPr>
            <a:xfrm>
              <a:off x="3223260" y="2733019"/>
              <a:ext cx="4395353" cy="9662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4724161"/>
                </p:ext>
              </p:extLst>
            </p:nvPr>
          </p:nvGraphicFramePr>
          <p:xfrm>
            <a:off x="3402329" y="2762841"/>
            <a:ext cx="3892737" cy="944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5" name="Equation" r:id="rId14" imgW="1650960" imgH="444240" progId="Equation.DSMT4">
                    <p:embed/>
                  </p:oleObj>
                </mc:Choice>
                <mc:Fallback>
                  <p:oleObj name="Equation" r:id="rId14" imgW="165096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29" y="2762841"/>
                          <a:ext cx="3892737" cy="944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3886200" y="3200400"/>
            <a:ext cx="2946400" cy="852845"/>
            <a:chOff x="4114800" y="3810000"/>
            <a:chExt cx="2946400" cy="852845"/>
          </a:xfrm>
        </p:grpSpPr>
        <p:sp>
          <p:nvSpPr>
            <p:cNvPr id="48" name="TextBox 47"/>
            <p:cNvSpPr txBox="1"/>
            <p:nvPr/>
          </p:nvSpPr>
          <p:spPr>
            <a:xfrm>
              <a:off x="4114800" y="420118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Ví dụ </a:t>
              </a:r>
              <a:r>
                <a:rPr lang="en-US" sz="2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Tính  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069337"/>
                </p:ext>
              </p:extLst>
            </p:nvPr>
          </p:nvGraphicFramePr>
          <p:xfrm>
            <a:off x="6019800" y="3810000"/>
            <a:ext cx="1041400" cy="828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6" name="Equation" r:id="rId16" imgW="558720" imgH="444240" progId="Equation.DSMT4">
                    <p:embed/>
                  </p:oleObj>
                </mc:Choice>
                <mc:Fallback>
                  <p:oleObj name="Equation" r:id="rId16" imgW="5587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10000"/>
                          <a:ext cx="1041400" cy="828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55880"/>
              </p:ext>
            </p:extLst>
          </p:nvPr>
        </p:nvGraphicFramePr>
        <p:xfrm>
          <a:off x="1828800" y="9906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7" name="Equation" r:id="rId18" imgW="926698" imgH="215806" progId="Equation.DSMT4">
                  <p:embed/>
                </p:oleObj>
              </mc:Choice>
              <mc:Fallback>
                <p:oleObj name="Equation" r:id="rId18" imgW="92669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297780"/>
              </p:ext>
            </p:extLst>
          </p:nvPr>
        </p:nvGraphicFramePr>
        <p:xfrm>
          <a:off x="1676400" y="1905000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8" name="Equation" r:id="rId20" imgW="926698" imgH="215806" progId="Equation.DSMT4">
                  <p:embed/>
                </p:oleObj>
              </mc:Choice>
              <mc:Fallback>
                <p:oleObj name="Equation" r:id="rId20" imgW="92669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76200" y="5638800"/>
            <a:ext cx="3810000" cy="1165831"/>
            <a:chOff x="-76200" y="5638800"/>
            <a:chExt cx="3810000" cy="1165831"/>
          </a:xfrm>
        </p:grpSpPr>
        <p:sp>
          <p:nvSpPr>
            <p:cNvPr id="53" name="TextBox 52"/>
            <p:cNvSpPr txBox="1"/>
            <p:nvPr/>
          </p:nvSpPr>
          <p:spPr>
            <a:xfrm>
              <a:off x="-76200" y="5638800"/>
              <a:ext cx="3810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Lôgarit của một lũy thừa</a:t>
              </a:r>
              <a:endParaRPr lang="en-US" sz="2200">
                <a:solidFill>
                  <a:srgbClr val="0070C0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8600" y="6019800"/>
              <a:ext cx="2895600" cy="784831"/>
              <a:chOff x="3223260" y="2733019"/>
              <a:chExt cx="3711631" cy="87789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223260" y="2733019"/>
                <a:ext cx="3711631" cy="8778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274680"/>
                  </p:ext>
                </p:extLst>
              </p:nvPr>
            </p:nvGraphicFramePr>
            <p:xfrm>
              <a:off x="3597679" y="2740803"/>
              <a:ext cx="2812212" cy="836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9" name="Equation" r:id="rId21" imgW="1193760" imgH="393480" progId="Equation.DSMT4">
                      <p:embed/>
                    </p:oleObj>
                  </mc:Choice>
                  <mc:Fallback>
                    <p:oleObj name="Equation" r:id="rId21" imgW="119376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679" y="2740803"/>
                            <a:ext cx="2812212" cy="8363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2" name="Group 61"/>
          <p:cNvGrpSpPr/>
          <p:nvPr/>
        </p:nvGrpSpPr>
        <p:grpSpPr>
          <a:xfrm>
            <a:off x="228600" y="622518"/>
            <a:ext cx="3581400" cy="1587282"/>
            <a:chOff x="1600200" y="762000"/>
            <a:chExt cx="3581400" cy="2191625"/>
          </a:xfrm>
        </p:grpSpPr>
        <p:sp>
          <p:nvSpPr>
            <p:cNvPr id="63" name="Cloud 62"/>
            <p:cNvSpPr/>
            <p:nvPr/>
          </p:nvSpPr>
          <p:spPr>
            <a:xfrm>
              <a:off x="1600200" y="762000"/>
              <a:ext cx="3581400" cy="2191625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05000" y="1263031"/>
              <a:ext cx="3083642" cy="131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</a:t>
              </a:r>
              <a:r>
                <a:rPr lang="en-US" sz="2800" smtClean="0"/>
                <a:t>  Em hãy phát biểu thành lời định lí 3</a:t>
              </a:r>
              <a:endParaRPr lang="en-US" sz="28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6200" y="1219200"/>
            <a:ext cx="5105400" cy="1681208"/>
            <a:chOff x="3886200" y="1219200"/>
            <a:chExt cx="5105400" cy="1681208"/>
          </a:xfrm>
        </p:grpSpPr>
        <p:grpSp>
          <p:nvGrpSpPr>
            <p:cNvPr id="4" name="Group 3"/>
            <p:cNvGrpSpPr/>
            <p:nvPr/>
          </p:nvGrpSpPr>
          <p:grpSpPr>
            <a:xfrm>
              <a:off x="3886200" y="1219200"/>
              <a:ext cx="5105400" cy="1681208"/>
              <a:chOff x="3886200" y="1219200"/>
              <a:chExt cx="5105400" cy="168120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495800" y="121920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ĐỊNH LÍ 3</a:t>
                </a:r>
                <a:endParaRPr lang="en-US" sz="240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886200" y="1752598"/>
                <a:ext cx="5105400" cy="1147810"/>
                <a:chOff x="4267200" y="3947180"/>
                <a:chExt cx="4807974" cy="970959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4267200" y="3957934"/>
                  <a:ext cx="4807974" cy="95613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4267200" y="3947180"/>
                  <a:ext cx="4807974" cy="970959"/>
                  <a:chOff x="3911600" y="2600980"/>
                  <a:chExt cx="4807974" cy="970959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911600" y="2600980"/>
                    <a:ext cx="4807974" cy="4165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Cho                       với mọi    ta có</a:t>
                    </a:r>
                    <a:endParaRPr lang="en-US" sz="2600">
                      <a:solidFill>
                        <a:srgbClr val="0070C0"/>
                      </a:solidFill>
                    </a:endParaRPr>
                  </a:p>
                </p:txBody>
              </p:sp>
              <p:graphicFrame>
                <p:nvGraphicFramePr>
                  <p:cNvPr id="36" name="Object 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57669903"/>
                      </p:ext>
                    </p:extLst>
                  </p:nvPr>
                </p:nvGraphicFramePr>
                <p:xfrm>
                  <a:off x="4603625" y="2635328"/>
                  <a:ext cx="1963125" cy="41686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300" name="Equation" r:id="rId23" imgW="1002960" imgH="228600" progId="Equation.DSMT4">
                          <p:embed/>
                        </p:oleObj>
                      </mc:Choice>
                      <mc:Fallback>
                        <p:oleObj name="Equation" r:id="rId23" imgW="100296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03625" y="2635328"/>
                                <a:ext cx="1963125" cy="4168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7" name="Object 3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784565063"/>
                      </p:ext>
                    </p:extLst>
                  </p:nvPr>
                </p:nvGraphicFramePr>
                <p:xfrm>
                  <a:off x="5054600" y="2987739"/>
                  <a:ext cx="2641600" cy="584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9301" name="Equation" r:id="rId25" imgW="1320480" imgH="291960" progId="Equation.DSMT4">
                          <p:embed/>
                        </p:oleObj>
                      </mc:Choice>
                      <mc:Fallback>
                        <p:oleObj name="Equation" r:id="rId25" imgW="1320480" imgH="291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4600" y="2987739"/>
                                <a:ext cx="2641600" cy="5842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106967"/>
                </p:ext>
              </p:extLst>
            </p:nvPr>
          </p:nvGraphicFramePr>
          <p:xfrm>
            <a:off x="7794625" y="1828800"/>
            <a:ext cx="35877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2" name="Equation" r:id="rId27" imgW="164880" imgH="152280" progId="Equation.DSMT4">
                    <p:embed/>
                  </p:oleObj>
                </mc:Choice>
                <mc:Fallback>
                  <p:oleObj name="Equation" r:id="rId27" imgW="1648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4625" y="1828800"/>
                          <a:ext cx="358775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362870"/>
              </p:ext>
            </p:extLst>
          </p:nvPr>
        </p:nvGraphicFramePr>
        <p:xfrm>
          <a:off x="3904343" y="3985659"/>
          <a:ext cx="3106057" cy="107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3" name="Equation" r:id="rId29" imgW="1587240" imgH="545760" progId="Equation.DSMT4">
                  <p:embed/>
                </p:oleObj>
              </mc:Choice>
              <mc:Fallback>
                <p:oleObj name="Equation" r:id="rId29" imgW="1587240" imgH="54576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343" y="3985659"/>
                        <a:ext cx="3106057" cy="1070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749706" y="7472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1" y="533400"/>
            <a:ext cx="79629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1312"/>
            <a:ext cx="830580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62000"/>
            <a:ext cx="869156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5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81000" y="188913"/>
            <a:ext cx="8229600" cy="990600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AI NHANH HƠN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381000" y="1371600"/>
            <a:ext cx="8305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</a:rPr>
              <a:t>4 đội chơi cùng trả lời 4 câu hỏi.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</a:rPr>
              <a:t>Đội nào trả lời đúng và nhanh nhất sẽ ghi điểm. </a:t>
            </a:r>
            <a:r>
              <a:rPr lang="en-US" sz="2800" b="1" i="1">
                <a:solidFill>
                  <a:srgbClr val="00B050"/>
                </a:solidFill>
              </a:rPr>
              <a:t>(Nếu các đội có câu trả lời cùng nhau thì đều được quyền trả lời)</a:t>
            </a:r>
            <a:r>
              <a:rPr lang="en-US" sz="2800" b="1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</a:rPr>
              <a:t>Mỗi câu trả lời đúng được 25 điểm. Nếu sai, không bị trừ điểm. 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7030A0"/>
                </a:solidFill>
              </a:rPr>
              <a:t>Kết thúc 4 câu hỏi đội nào đạt số điểm cao nhất sẽ là đội chiến thắng.</a:t>
            </a: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27513"/>
            <a:ext cx="1981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07486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87675" y="5857875"/>
            <a:ext cx="3384550" cy="847725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smtClean="0">
                <a:solidFill>
                  <a:schemeClr val="bg1"/>
                </a:solidFill>
              </a:rPr>
              <a:t>CHƠI MÀ HỌC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897438"/>
            <a:ext cx="2074863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149725"/>
            <a:ext cx="19812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15888"/>
            <a:ext cx="23987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371725"/>
            <a:ext cx="10429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2605088" y="1943100"/>
            <a:ext cx="5062537" cy="1485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</a:rPr>
              <a:t>LET’S   PLAY</a:t>
            </a:r>
          </a:p>
        </p:txBody>
      </p:sp>
    </p:spTree>
    <p:extLst>
      <p:ext uri="{BB962C8B-B14F-4D97-AF65-F5344CB8AC3E}">
        <p14:creationId xmlns:p14="http://schemas.microsoft.com/office/powerpoint/2010/main" val="3850081529"/>
      </p:ext>
    </p:extLst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457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KIỂM TRA BÀI CŨ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076742"/>
            <a:ext cx="3048000" cy="1514058"/>
            <a:chOff x="152402" y="1076742"/>
            <a:chExt cx="3048000" cy="1514058"/>
          </a:xfrm>
        </p:grpSpPr>
        <p:sp>
          <p:nvSpPr>
            <p:cNvPr id="4" name="Cloud 3"/>
            <p:cNvSpPr/>
            <p:nvPr/>
          </p:nvSpPr>
          <p:spPr>
            <a:xfrm>
              <a:off x="152402" y="1076742"/>
              <a:ext cx="2895601" cy="1514058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8458" y="1605058"/>
              <a:ext cx="24819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" pitchFamily="34" charset="0"/>
                  <a:cs typeface="Arial" pitchFamily="34" charset="0"/>
                </a:rPr>
                <a:t>Tìm x để </a:t>
              </a:r>
            </a:p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43000" y="3505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/>
                </a:solidFill>
              </a:rPr>
              <a:t>Đáp án</a:t>
            </a:r>
            <a:endParaRPr lang="en-US" sz="2800">
              <a:solidFill>
                <a:schemeClr val="accent4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394791"/>
              </p:ext>
            </p:extLst>
          </p:nvPr>
        </p:nvGraphicFramePr>
        <p:xfrm>
          <a:off x="1216025" y="2679700"/>
          <a:ext cx="62388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" name="Equation" r:id="rId4" imgW="2387520" imgH="393480" progId="Equation.DSMT4">
                  <p:embed/>
                </p:oleObj>
              </mc:Choice>
              <mc:Fallback>
                <p:oleObj name="Equation" r:id="rId4" imgW="238752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679700"/>
                        <a:ext cx="6238875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29150"/>
              </p:ext>
            </p:extLst>
          </p:nvPr>
        </p:nvGraphicFramePr>
        <p:xfrm>
          <a:off x="1295400" y="4408488"/>
          <a:ext cx="13271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"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08488"/>
                        <a:ext cx="1327150" cy="465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16833"/>
              </p:ext>
            </p:extLst>
          </p:nvPr>
        </p:nvGraphicFramePr>
        <p:xfrm>
          <a:off x="3505200" y="4408488"/>
          <a:ext cx="16256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"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08488"/>
                        <a:ext cx="1625600" cy="465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14057"/>
              </p:ext>
            </p:extLst>
          </p:nvPr>
        </p:nvGraphicFramePr>
        <p:xfrm>
          <a:off x="5907088" y="4411662"/>
          <a:ext cx="1393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4411662"/>
                        <a:ext cx="1393825" cy="465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791200" y="914400"/>
            <a:ext cx="3200400" cy="1828800"/>
            <a:chOff x="6197600" y="2667000"/>
            <a:chExt cx="3200400" cy="1828800"/>
          </a:xfrm>
        </p:grpSpPr>
        <p:sp>
          <p:nvSpPr>
            <p:cNvPr id="20" name="Cloud 19"/>
            <p:cNvSpPr/>
            <p:nvPr/>
          </p:nvSpPr>
          <p:spPr>
            <a:xfrm>
              <a:off x="6197600" y="2667000"/>
              <a:ext cx="3040381" cy="1828800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1959" y="2971800"/>
              <a:ext cx="2606041" cy="96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" pitchFamily="34" charset="0"/>
                  <a:cs typeface="Arial" pitchFamily="34" charset="0"/>
                </a:rPr>
                <a:t>Tìm x để </a:t>
              </a:r>
            </a:p>
            <a:p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217266"/>
                </p:ext>
              </p:extLst>
            </p:nvPr>
          </p:nvGraphicFramePr>
          <p:xfrm>
            <a:off x="6791959" y="3505200"/>
            <a:ext cx="1479242" cy="535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3" name="Equation" r:id="rId12" imgW="444240" imgH="228600" progId="Equation.DSMT4">
                    <p:embed/>
                  </p:oleObj>
                </mc:Choice>
                <mc:Fallback>
                  <p:oleObj name="Equation" r:id="rId12" imgW="444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791959" y="3505200"/>
                          <a:ext cx="1479242" cy="5358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9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itle 1"/>
          <p:cNvSpPr>
            <a:spLocks noGrp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/>
          <a:p>
            <a:r>
              <a:rPr lang="en-US" sz="6000" smtClean="0">
                <a:solidFill>
                  <a:srgbClr val="0070C0"/>
                </a:solidFill>
              </a:rPr>
              <a:t>CÂU SỐ 1</a:t>
            </a:r>
          </a:p>
        </p:txBody>
      </p:sp>
    </p:spTree>
    <p:extLst>
      <p:ext uri="{BB962C8B-B14F-4D97-AF65-F5344CB8AC3E}">
        <p14:creationId xmlns:p14="http://schemas.microsoft.com/office/powerpoint/2010/main" val="3786161070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92D05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FF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7030A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FFC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 baseline="1000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5400" smtClean="0">
                <a:latin typeface="Comic Sans MS" pitchFamily="66" charset="0"/>
              </a:rPr>
              <a:t> </a:t>
            </a:r>
            <a:endParaRPr lang="en-US" sz="40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5400" smtClean="0">
                <a:latin typeface="Comic Sans MS" pitchFamily="66" charset="0"/>
              </a:rPr>
              <a:t> </a:t>
            </a: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3" name="Group 8"/>
          <p:cNvGrpSpPr>
            <a:grpSpLocks/>
          </p:cNvGrpSpPr>
          <p:nvPr/>
        </p:nvGrpSpPr>
        <p:grpSpPr bwMode="auto">
          <a:xfrm>
            <a:off x="827088" y="4773613"/>
            <a:ext cx="7375525" cy="774700"/>
            <a:chOff x="827584" y="4774197"/>
            <a:chExt cx="7375730" cy="774700"/>
          </a:xfrm>
        </p:grpSpPr>
        <p:graphicFrame>
          <p:nvGraphicFramePr>
            <p:cNvPr id="5153" name="Object 33"/>
            <p:cNvGraphicFramePr>
              <a:graphicFrameLocks noChangeAspect="1"/>
            </p:cNvGraphicFramePr>
            <p:nvPr/>
          </p:nvGraphicFramePr>
          <p:xfrm>
            <a:off x="1475656" y="4774197"/>
            <a:ext cx="672765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3" name="Equation" r:id="rId4" imgW="2095500" imgH="241300" progId="Equation.DSMT4">
                    <p:embed/>
                  </p:oleObj>
                </mc:Choice>
                <mc:Fallback>
                  <p:oleObj name="Equation" r:id="rId4" imgW="20955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4774197"/>
                          <a:ext cx="6727658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4" name="TextBox 7"/>
            <p:cNvSpPr txBox="1">
              <a:spLocks noChangeArrowheads="1"/>
            </p:cNvSpPr>
            <p:nvPr/>
          </p:nvSpPr>
          <p:spPr bwMode="auto">
            <a:xfrm>
              <a:off x="827584" y="4869160"/>
              <a:ext cx="7200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141" name="Group 9"/>
          <p:cNvGrpSpPr>
            <a:grpSpLocks/>
          </p:cNvGrpSpPr>
          <p:nvPr/>
        </p:nvGrpSpPr>
        <p:grpSpPr bwMode="auto">
          <a:xfrm>
            <a:off x="874713" y="5749925"/>
            <a:ext cx="6637337" cy="774700"/>
            <a:chOff x="874710" y="5749925"/>
            <a:chExt cx="6636621" cy="774700"/>
          </a:xfrm>
        </p:grpSpPr>
        <p:graphicFrame>
          <p:nvGraphicFramePr>
            <p:cNvPr id="5151" name="Object 4"/>
            <p:cNvGraphicFramePr>
              <a:graphicFrameLocks noChangeAspect="1"/>
            </p:cNvGraphicFramePr>
            <p:nvPr/>
          </p:nvGraphicFramePr>
          <p:xfrm>
            <a:off x="1475656" y="5749925"/>
            <a:ext cx="6035675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4" name="Equation" r:id="rId6" imgW="1879600" imgH="241300" progId="Equation.DSMT4">
                    <p:embed/>
                  </p:oleObj>
                </mc:Choice>
                <mc:Fallback>
                  <p:oleObj name="Equation" r:id="rId6" imgW="18796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5749925"/>
                          <a:ext cx="6035675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2" name="TextBox 39"/>
            <p:cNvSpPr txBox="1">
              <a:spLocks noChangeArrowheads="1"/>
            </p:cNvSpPr>
            <p:nvPr/>
          </p:nvSpPr>
          <p:spPr bwMode="auto">
            <a:xfrm>
              <a:off x="874710" y="5796553"/>
              <a:ext cx="7200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5142" name="Group 1"/>
          <p:cNvGrpSpPr>
            <a:grpSpLocks/>
          </p:cNvGrpSpPr>
          <p:nvPr/>
        </p:nvGrpSpPr>
        <p:grpSpPr bwMode="auto">
          <a:xfrm>
            <a:off x="827088" y="3789363"/>
            <a:ext cx="7356475" cy="774700"/>
            <a:chOff x="827584" y="3789363"/>
            <a:chExt cx="7355979" cy="774700"/>
          </a:xfrm>
        </p:grpSpPr>
        <p:graphicFrame>
          <p:nvGraphicFramePr>
            <p:cNvPr id="5149" name="Object 5"/>
            <p:cNvGraphicFramePr>
              <a:graphicFrameLocks noChangeAspect="1"/>
            </p:cNvGraphicFramePr>
            <p:nvPr/>
          </p:nvGraphicFramePr>
          <p:xfrm>
            <a:off x="1495425" y="3789363"/>
            <a:ext cx="668813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5" name="Equation" r:id="rId8" imgW="2082800" imgH="241300" progId="Equation.DSMT4">
                    <p:embed/>
                  </p:oleObj>
                </mc:Choice>
                <mc:Fallback>
                  <p:oleObj name="Equation" r:id="rId8" imgW="2082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425" y="3789363"/>
                          <a:ext cx="6688138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0" name="TextBox 7"/>
            <p:cNvSpPr txBox="1">
              <a:spLocks noChangeArrowheads="1"/>
            </p:cNvSpPr>
            <p:nvPr/>
          </p:nvSpPr>
          <p:spPr bwMode="auto">
            <a:xfrm>
              <a:off x="827584" y="3852337"/>
              <a:ext cx="7200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2781300"/>
            <a:ext cx="7273925" cy="774700"/>
            <a:chOff x="827584" y="2781300"/>
            <a:chExt cx="7273429" cy="774700"/>
          </a:xfrm>
        </p:grpSpPr>
        <p:graphicFrame>
          <p:nvGraphicFramePr>
            <p:cNvPr id="5147" name="Object 6"/>
            <p:cNvGraphicFramePr>
              <a:graphicFrameLocks noChangeAspect="1"/>
            </p:cNvGraphicFramePr>
            <p:nvPr/>
          </p:nvGraphicFramePr>
          <p:xfrm>
            <a:off x="1577975" y="2781300"/>
            <a:ext cx="6523038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6" name="Equation" r:id="rId10" imgW="2032000" imgH="241300" progId="Equation.DSMT4">
                    <p:embed/>
                  </p:oleObj>
                </mc:Choice>
                <mc:Fallback>
                  <p:oleObj name="Equation" r:id="rId10" imgW="20320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2781300"/>
                          <a:ext cx="6523038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TextBox 7"/>
            <p:cNvSpPr txBox="1">
              <a:spLocks noChangeArrowheads="1"/>
            </p:cNvSpPr>
            <p:nvPr/>
          </p:nvSpPr>
          <p:spPr bwMode="auto">
            <a:xfrm>
              <a:off x="827584" y="2852936"/>
              <a:ext cx="7200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5144" name="Group 3"/>
          <p:cNvGrpSpPr>
            <a:grpSpLocks/>
          </p:cNvGrpSpPr>
          <p:nvPr/>
        </p:nvGrpSpPr>
        <p:grpSpPr bwMode="auto">
          <a:xfrm>
            <a:off x="1403350" y="482600"/>
            <a:ext cx="6696075" cy="1938338"/>
            <a:chOff x="1331640" y="481896"/>
            <a:chExt cx="6696744" cy="1938992"/>
          </a:xfrm>
        </p:grpSpPr>
        <p:sp>
          <p:nvSpPr>
            <p:cNvPr id="5145" name="TextBox 2"/>
            <p:cNvSpPr txBox="1">
              <a:spLocks noChangeArrowheads="1"/>
            </p:cNvSpPr>
            <p:nvPr/>
          </p:nvSpPr>
          <p:spPr bwMode="auto">
            <a:xfrm>
              <a:off x="1331640" y="481896"/>
              <a:ext cx="669674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>
                  <a:latin typeface="Arial" charset="0"/>
                  <a:cs typeface="Arial" charset="0"/>
                </a:rPr>
                <a:t>Cho                            </a:t>
              </a:r>
            </a:p>
            <a:p>
              <a:pPr eaLnBrk="1" hangingPunct="1"/>
              <a:r>
                <a:rPr lang="en-US" sz="4000">
                  <a:latin typeface="Arial" charset="0"/>
                  <a:cs typeface="Arial" charset="0"/>
                </a:rPr>
                <a:t>Chọn công thức đúng trong các công thức sau. </a:t>
              </a:r>
            </a:p>
          </p:txBody>
        </p:sp>
        <p:graphicFrame>
          <p:nvGraphicFramePr>
            <p:cNvPr id="5146" name="Object 31"/>
            <p:cNvGraphicFramePr>
              <a:graphicFrameLocks noChangeAspect="1"/>
            </p:cNvGraphicFramePr>
            <p:nvPr/>
          </p:nvGraphicFramePr>
          <p:xfrm>
            <a:off x="2483214" y="498095"/>
            <a:ext cx="3750184" cy="698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7" name="Equation" r:id="rId12" imgW="1206500" imgH="241300" progId="Equation.DSMT4">
                    <p:embed/>
                  </p:oleObj>
                </mc:Choice>
                <mc:Fallback>
                  <p:oleObj name="Equation" r:id="rId12" imgW="12065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214" y="498095"/>
                          <a:ext cx="3750184" cy="698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0397623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itle 1"/>
          <p:cNvSpPr>
            <a:spLocks noGrp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/>
          <a:p>
            <a:r>
              <a:rPr lang="en-US" sz="6000" smtClean="0">
                <a:solidFill>
                  <a:srgbClr val="0070C0"/>
                </a:solidFill>
              </a:rPr>
              <a:t>CÂU SỐ 2</a:t>
            </a:r>
          </a:p>
        </p:txBody>
      </p:sp>
    </p:spTree>
    <p:extLst>
      <p:ext uri="{BB962C8B-B14F-4D97-AF65-F5344CB8AC3E}">
        <p14:creationId xmlns:p14="http://schemas.microsoft.com/office/powerpoint/2010/main" val="661364657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4800" b="1" baseline="10000" smtClean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717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3" name="Group 14"/>
          <p:cNvGrpSpPr>
            <a:grpSpLocks/>
          </p:cNvGrpSpPr>
          <p:nvPr/>
        </p:nvGrpSpPr>
        <p:grpSpPr bwMode="auto">
          <a:xfrm>
            <a:off x="533400" y="228600"/>
            <a:ext cx="8215313" cy="6324600"/>
            <a:chOff x="533400" y="228600"/>
            <a:chExt cx="8215064" cy="6324600"/>
          </a:xfrm>
        </p:grpSpPr>
        <p:sp>
          <p:nvSpPr>
            <p:cNvPr id="7199" name="AutoShape 2"/>
            <p:cNvSpPr>
              <a:spLocks noChangeArrowheads="1"/>
            </p:cNvSpPr>
            <p:nvPr/>
          </p:nvSpPr>
          <p:spPr bwMode="auto">
            <a:xfrm>
              <a:off x="533400" y="27432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FF000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AutoShape 5"/>
            <p:cNvSpPr>
              <a:spLocks noChangeArrowheads="1"/>
            </p:cNvSpPr>
            <p:nvPr/>
          </p:nvSpPr>
          <p:spPr bwMode="auto">
            <a:xfrm>
              <a:off x="609600" y="228600"/>
              <a:ext cx="8001000" cy="2362200"/>
            </a:xfrm>
            <a:prstGeom prst="hexagon">
              <a:avLst>
                <a:gd name="adj" fmla="val 8280"/>
                <a:gd name="vf" fmla="val 115470"/>
              </a:avLst>
            </a:prstGeom>
            <a:solidFill>
              <a:srgbClr val="FFFF0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AutoShape 3"/>
            <p:cNvSpPr>
              <a:spLocks noChangeArrowheads="1"/>
            </p:cNvSpPr>
            <p:nvPr/>
          </p:nvSpPr>
          <p:spPr bwMode="auto">
            <a:xfrm>
              <a:off x="533400" y="37338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92D05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AutoShape 4"/>
            <p:cNvSpPr>
              <a:spLocks noChangeArrowheads="1"/>
            </p:cNvSpPr>
            <p:nvPr/>
          </p:nvSpPr>
          <p:spPr bwMode="auto">
            <a:xfrm>
              <a:off x="571500" y="4725144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FFC00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AutoShape 6"/>
            <p:cNvSpPr>
              <a:spLocks noChangeArrowheads="1"/>
            </p:cNvSpPr>
            <p:nvPr/>
          </p:nvSpPr>
          <p:spPr bwMode="auto">
            <a:xfrm>
              <a:off x="595064" y="57150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7030A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4" name="Group 51"/>
          <p:cNvGrpSpPr>
            <a:grpSpLocks/>
          </p:cNvGrpSpPr>
          <p:nvPr/>
        </p:nvGrpSpPr>
        <p:grpSpPr bwMode="auto">
          <a:xfrm>
            <a:off x="2268538" y="765175"/>
            <a:ext cx="4606925" cy="1079500"/>
            <a:chOff x="1331640" y="2708920"/>
            <a:chExt cx="4608440" cy="1080443"/>
          </a:xfrm>
        </p:grpSpPr>
        <p:graphicFrame>
          <p:nvGraphicFramePr>
            <p:cNvPr id="7197" name="Object 52"/>
            <p:cNvGraphicFramePr>
              <a:graphicFrameLocks noChangeAspect="1"/>
            </p:cNvGraphicFramePr>
            <p:nvPr/>
          </p:nvGraphicFramePr>
          <p:xfrm>
            <a:off x="3346089" y="2783598"/>
            <a:ext cx="2593991" cy="1005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7" name="Equation" r:id="rId5" imgW="622030" imgH="241195" progId="Equation.DSMT4">
                    <p:embed/>
                  </p:oleObj>
                </mc:Choice>
                <mc:Fallback>
                  <p:oleObj name="Equation" r:id="rId5" imgW="622030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6089" y="2783598"/>
                          <a:ext cx="2593991" cy="1005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8" name="TextBox 53"/>
            <p:cNvSpPr txBox="1">
              <a:spLocks noChangeArrowheads="1"/>
            </p:cNvSpPr>
            <p:nvPr/>
          </p:nvSpPr>
          <p:spPr bwMode="auto">
            <a:xfrm>
              <a:off x="1331640" y="2708920"/>
              <a:ext cx="223224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6000">
                  <a:latin typeface="Arial" charset="0"/>
                  <a:cs typeface="Arial" charset="0"/>
                </a:rPr>
                <a:t>Tính</a:t>
              </a:r>
              <a:endParaRPr lang="en-US" sz="60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827088" y="2711450"/>
            <a:ext cx="4608512" cy="1004888"/>
            <a:chOff x="609600" y="2711450"/>
            <a:chExt cx="4607846" cy="1004888"/>
          </a:xfrm>
        </p:grpSpPr>
        <p:graphicFrame>
          <p:nvGraphicFramePr>
            <p:cNvPr id="7195" name="Object 59"/>
            <p:cNvGraphicFramePr>
              <a:graphicFrameLocks noChangeAspect="1"/>
            </p:cNvGraphicFramePr>
            <p:nvPr/>
          </p:nvGraphicFramePr>
          <p:xfrm>
            <a:off x="1567116" y="2711450"/>
            <a:ext cx="3650330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8" name="Equation" r:id="rId7" imgW="876300" imgH="241300" progId="Equation.DSMT4">
                    <p:embed/>
                  </p:oleObj>
                </mc:Choice>
                <mc:Fallback>
                  <p:oleObj name="Equation" r:id="rId7" imgW="8763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7116" y="2711450"/>
                          <a:ext cx="3650330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6" name="TextBox 60"/>
            <p:cNvSpPr txBox="1">
              <a:spLocks noChangeArrowheads="1"/>
            </p:cNvSpPr>
            <p:nvPr/>
          </p:nvSpPr>
          <p:spPr bwMode="auto">
            <a:xfrm>
              <a:off x="609600" y="2793122"/>
              <a:ext cx="12981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86" name="Group 61"/>
          <p:cNvGrpSpPr>
            <a:grpSpLocks/>
          </p:cNvGrpSpPr>
          <p:nvPr/>
        </p:nvGrpSpPr>
        <p:grpSpPr bwMode="auto">
          <a:xfrm>
            <a:off x="827088" y="3662363"/>
            <a:ext cx="4483100" cy="1006475"/>
            <a:chOff x="609600" y="2710657"/>
            <a:chExt cx="4483558" cy="1006475"/>
          </a:xfrm>
        </p:grpSpPr>
        <p:graphicFrame>
          <p:nvGraphicFramePr>
            <p:cNvPr id="7193" name="Object 62"/>
            <p:cNvGraphicFramePr>
              <a:graphicFrameLocks noChangeAspect="1"/>
            </p:cNvGraphicFramePr>
            <p:nvPr/>
          </p:nvGraphicFramePr>
          <p:xfrm>
            <a:off x="1546301" y="2710657"/>
            <a:ext cx="3546857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9" name="Equation" r:id="rId9" imgW="850531" imgH="241195" progId="Equation.DSMT4">
                    <p:embed/>
                  </p:oleObj>
                </mc:Choice>
                <mc:Fallback>
                  <p:oleObj name="Equation" r:id="rId9" imgW="850531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301" y="2710657"/>
                          <a:ext cx="3546857" cy="100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4" name="TextBox 63"/>
            <p:cNvSpPr txBox="1">
              <a:spLocks noChangeArrowheads="1"/>
            </p:cNvSpPr>
            <p:nvPr/>
          </p:nvSpPr>
          <p:spPr bwMode="auto">
            <a:xfrm>
              <a:off x="609600" y="2793122"/>
              <a:ext cx="12981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B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87" name="Group 64"/>
          <p:cNvGrpSpPr>
            <a:grpSpLocks/>
          </p:cNvGrpSpPr>
          <p:nvPr/>
        </p:nvGrpSpPr>
        <p:grpSpPr bwMode="auto">
          <a:xfrm>
            <a:off x="844550" y="4654550"/>
            <a:ext cx="5311775" cy="1006475"/>
            <a:chOff x="609600" y="2710657"/>
            <a:chExt cx="5310698" cy="1006475"/>
          </a:xfrm>
        </p:grpSpPr>
        <p:graphicFrame>
          <p:nvGraphicFramePr>
            <p:cNvPr id="7191" name="Object 65"/>
            <p:cNvGraphicFramePr>
              <a:graphicFrameLocks noChangeAspect="1"/>
            </p:cNvGraphicFramePr>
            <p:nvPr/>
          </p:nvGraphicFramePr>
          <p:xfrm>
            <a:off x="1474486" y="2710657"/>
            <a:ext cx="4445812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0" name="Equation" r:id="rId11" imgW="1066800" imgH="241300" progId="Equation.DSMT4">
                    <p:embed/>
                  </p:oleObj>
                </mc:Choice>
                <mc:Fallback>
                  <p:oleObj name="Equation" r:id="rId11" imgW="1066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486" y="2710657"/>
                          <a:ext cx="4445812" cy="100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2" name="TextBox 66"/>
            <p:cNvSpPr txBox="1">
              <a:spLocks noChangeArrowheads="1"/>
            </p:cNvSpPr>
            <p:nvPr/>
          </p:nvSpPr>
          <p:spPr bwMode="auto">
            <a:xfrm>
              <a:off x="609600" y="2793122"/>
              <a:ext cx="12981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88" name="Group 67"/>
          <p:cNvGrpSpPr>
            <a:grpSpLocks/>
          </p:cNvGrpSpPr>
          <p:nvPr/>
        </p:nvGrpSpPr>
        <p:grpSpPr bwMode="auto">
          <a:xfrm>
            <a:off x="900113" y="5661025"/>
            <a:ext cx="4895850" cy="1004888"/>
            <a:chOff x="536730" y="2712195"/>
            <a:chExt cx="4896571" cy="1004888"/>
          </a:xfrm>
        </p:grpSpPr>
        <p:graphicFrame>
          <p:nvGraphicFramePr>
            <p:cNvPr id="7189" name="Object 68"/>
            <p:cNvGraphicFramePr>
              <a:graphicFrameLocks noChangeAspect="1"/>
            </p:cNvGraphicFramePr>
            <p:nvPr/>
          </p:nvGraphicFramePr>
          <p:xfrm>
            <a:off x="1410696" y="2712195"/>
            <a:ext cx="4022605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1" name="Equation" r:id="rId13" imgW="965200" imgH="241300" progId="Equation.DSMT4">
                    <p:embed/>
                  </p:oleObj>
                </mc:Choice>
                <mc:Fallback>
                  <p:oleObj name="Equation" r:id="rId13" imgW="9652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0696" y="2712195"/>
                          <a:ext cx="4022605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0" name="TextBox 69"/>
            <p:cNvSpPr txBox="1">
              <a:spLocks noChangeArrowheads="1"/>
            </p:cNvSpPr>
            <p:nvPr/>
          </p:nvSpPr>
          <p:spPr bwMode="auto">
            <a:xfrm>
              <a:off x="536730" y="2793122"/>
              <a:ext cx="12981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D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062619"/>
      </p:ext>
    </p:extLst>
  </p:cSld>
  <p:clrMapOvr>
    <a:masterClrMapping/>
  </p:clrMapOvr>
  <p:transition>
    <p:zoom/>
    <p:sndAc>
      <p:stSnd>
        <p:snd r:embed="rId4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119313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  <a:noFill/>
        </p:spPr>
        <p:txBody>
          <a:bodyPr/>
          <a:lstStyle/>
          <a:p>
            <a:r>
              <a:rPr lang="en-US" sz="6000" smtClean="0">
                <a:solidFill>
                  <a:srgbClr val="0070C0"/>
                </a:solidFill>
              </a:rPr>
              <a:t>CÂU SỐ 3</a:t>
            </a:r>
          </a:p>
        </p:txBody>
      </p:sp>
    </p:spTree>
    <p:extLst>
      <p:ext uri="{BB962C8B-B14F-4D97-AF65-F5344CB8AC3E}">
        <p14:creationId xmlns:p14="http://schemas.microsoft.com/office/powerpoint/2010/main" val="4135827948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3730625"/>
            <a:ext cx="8153400" cy="841375"/>
            <a:chOff x="533400" y="3730441"/>
            <a:chExt cx="8153400" cy="841559"/>
          </a:xfrm>
        </p:grpSpPr>
        <p:sp>
          <p:nvSpPr>
            <p:cNvPr id="9247" name="AutoShape 3"/>
            <p:cNvSpPr>
              <a:spLocks noChangeArrowheads="1"/>
            </p:cNvSpPr>
            <p:nvPr/>
          </p:nvSpPr>
          <p:spPr bwMode="auto">
            <a:xfrm>
              <a:off x="533400" y="37338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FF000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5"/>
            <p:cNvGrpSpPr>
              <a:grpSpLocks/>
            </p:cNvGrpSpPr>
            <p:nvPr/>
          </p:nvGrpSpPr>
          <p:grpSpPr bwMode="auto">
            <a:xfrm>
              <a:off x="827088" y="3730441"/>
              <a:ext cx="3665537" cy="790759"/>
              <a:chOff x="609600" y="2793122"/>
              <a:chExt cx="3665089" cy="790759"/>
            </a:xfrm>
          </p:grpSpPr>
          <p:graphicFrame>
            <p:nvGraphicFramePr>
              <p:cNvPr id="9249" name="Object 36"/>
              <p:cNvGraphicFramePr>
                <a:graphicFrameLocks noChangeAspect="1"/>
              </p:cNvGraphicFramePr>
              <p:nvPr/>
            </p:nvGraphicFramePr>
            <p:xfrm>
              <a:off x="2157223" y="2842519"/>
              <a:ext cx="2117466" cy="741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71" name="Equation" r:id="rId5" imgW="507780" imgH="177723" progId="Equation.DSMT4">
                      <p:embed/>
                    </p:oleObj>
                  </mc:Choice>
                  <mc:Fallback>
                    <p:oleObj name="Equation" r:id="rId5" imgW="507780" imgH="17772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7223" y="2842519"/>
                            <a:ext cx="2117466" cy="741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50" name="TextBox 37"/>
              <p:cNvSpPr txBox="1">
                <a:spLocks noChangeArrowheads="1"/>
              </p:cNvSpPr>
              <p:nvPr/>
            </p:nvSpPr>
            <p:spPr bwMode="auto">
              <a:xfrm>
                <a:off x="609600" y="2793122"/>
                <a:ext cx="129810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sz="40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4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32" name="Group 5"/>
          <p:cNvGrpSpPr>
            <a:grpSpLocks/>
          </p:cNvGrpSpPr>
          <p:nvPr/>
        </p:nvGrpSpPr>
        <p:grpSpPr bwMode="auto">
          <a:xfrm>
            <a:off x="755650" y="306388"/>
            <a:ext cx="8159750" cy="1984375"/>
            <a:chOff x="755650" y="306388"/>
            <a:chExt cx="8159750" cy="1984375"/>
          </a:xfrm>
        </p:grpSpPr>
        <p:sp>
          <p:nvSpPr>
            <p:cNvPr id="9245" name="TextBox 23"/>
            <p:cNvSpPr txBox="1">
              <a:spLocks noChangeArrowheads="1"/>
            </p:cNvSpPr>
            <p:nvPr/>
          </p:nvSpPr>
          <p:spPr bwMode="auto">
            <a:xfrm>
              <a:off x="755650" y="306388"/>
              <a:ext cx="81597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400">
                  <a:latin typeface="Arial" charset="0"/>
                  <a:cs typeface="Arial" charset="0"/>
                </a:rPr>
                <a:t>Tính giá trị của biểu thức</a:t>
              </a:r>
              <a:endParaRPr lang="en-US" sz="5400"/>
            </a:p>
          </p:txBody>
        </p:sp>
        <p:graphicFrame>
          <p:nvGraphicFramePr>
            <p:cNvPr id="9246" name="Object 22"/>
            <p:cNvGraphicFramePr>
              <a:graphicFrameLocks noChangeAspect="1"/>
            </p:cNvGraphicFramePr>
            <p:nvPr/>
          </p:nvGraphicFramePr>
          <p:xfrm>
            <a:off x="1322388" y="1285875"/>
            <a:ext cx="6345237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2" name="Equation" r:id="rId7" imgW="1523880" imgH="241200" progId="Equation.DSMT4">
                    <p:embed/>
                  </p:oleObj>
                </mc:Choice>
                <mc:Fallback>
                  <p:oleObj name="Equation" r:id="rId7" imgW="1523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388" y="1285875"/>
                          <a:ext cx="6345237" cy="1004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3" name="Group 3"/>
          <p:cNvGrpSpPr>
            <a:grpSpLocks/>
          </p:cNvGrpSpPr>
          <p:nvPr/>
        </p:nvGrpSpPr>
        <p:grpSpPr bwMode="auto">
          <a:xfrm>
            <a:off x="533400" y="4724400"/>
            <a:ext cx="8153400" cy="838200"/>
            <a:chOff x="533400" y="4724400"/>
            <a:chExt cx="8153400" cy="838200"/>
          </a:xfrm>
        </p:grpSpPr>
        <p:sp>
          <p:nvSpPr>
            <p:cNvPr id="9242" name="AutoShape 4"/>
            <p:cNvSpPr>
              <a:spLocks noChangeArrowheads="1"/>
            </p:cNvSpPr>
            <p:nvPr/>
          </p:nvSpPr>
          <p:spPr bwMode="auto">
            <a:xfrm>
              <a:off x="533400" y="47244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00B0F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TextBox 40"/>
            <p:cNvSpPr txBox="1">
              <a:spLocks noChangeArrowheads="1"/>
            </p:cNvSpPr>
            <p:nvPr/>
          </p:nvSpPr>
          <p:spPr bwMode="auto">
            <a:xfrm>
              <a:off x="798513" y="4809346"/>
              <a:ext cx="12979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9244" name="Object 36"/>
            <p:cNvGraphicFramePr>
              <a:graphicFrameLocks noChangeAspect="1"/>
            </p:cNvGraphicFramePr>
            <p:nvPr/>
          </p:nvGraphicFramePr>
          <p:xfrm>
            <a:off x="2411735" y="4749800"/>
            <a:ext cx="1800225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3" name="Equation" r:id="rId9" imgW="431613" imgH="190417" progId="Equation.DSMT4">
                    <p:embed/>
                  </p:oleObj>
                </mc:Choice>
                <mc:Fallback>
                  <p:oleObj name="Equation" r:id="rId9" imgW="431613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735" y="4749800"/>
                          <a:ext cx="1800225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4" name="Group 2"/>
          <p:cNvGrpSpPr>
            <a:grpSpLocks/>
          </p:cNvGrpSpPr>
          <p:nvPr/>
        </p:nvGrpSpPr>
        <p:grpSpPr bwMode="auto">
          <a:xfrm>
            <a:off x="539750" y="2743200"/>
            <a:ext cx="8153400" cy="838200"/>
            <a:chOff x="539750" y="2743200"/>
            <a:chExt cx="8153400" cy="838200"/>
          </a:xfrm>
        </p:grpSpPr>
        <p:sp>
          <p:nvSpPr>
            <p:cNvPr id="9239" name="AutoShape 2"/>
            <p:cNvSpPr>
              <a:spLocks noChangeArrowheads="1"/>
            </p:cNvSpPr>
            <p:nvPr/>
          </p:nvSpPr>
          <p:spPr bwMode="auto">
            <a:xfrm>
              <a:off x="539750" y="274320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92D05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TextBox 34"/>
            <p:cNvSpPr txBox="1">
              <a:spLocks noChangeArrowheads="1"/>
            </p:cNvSpPr>
            <p:nvPr/>
          </p:nvSpPr>
          <p:spPr bwMode="auto">
            <a:xfrm>
              <a:off x="827088" y="2793816"/>
              <a:ext cx="12982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9241" name="Object 36"/>
            <p:cNvGraphicFramePr>
              <a:graphicFrameLocks noChangeAspect="1"/>
            </p:cNvGraphicFramePr>
            <p:nvPr/>
          </p:nvGraphicFramePr>
          <p:xfrm>
            <a:off x="2339752" y="2840038"/>
            <a:ext cx="1641475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4" name="Equation" r:id="rId11" imgW="393359" imgH="177646" progId="Equation.DSMT4">
                    <p:embed/>
                  </p:oleObj>
                </mc:Choice>
                <mc:Fallback>
                  <p:oleObj name="Equation" r:id="rId11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2840038"/>
                          <a:ext cx="1641475" cy="74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5" name="Group 4"/>
          <p:cNvGrpSpPr>
            <a:grpSpLocks/>
          </p:cNvGrpSpPr>
          <p:nvPr/>
        </p:nvGrpSpPr>
        <p:grpSpPr bwMode="auto">
          <a:xfrm>
            <a:off x="533400" y="5743575"/>
            <a:ext cx="8153400" cy="854075"/>
            <a:chOff x="533400" y="5743614"/>
            <a:chExt cx="8153400" cy="854036"/>
          </a:xfrm>
        </p:grpSpPr>
        <p:sp>
          <p:nvSpPr>
            <p:cNvPr id="9236" name="AutoShape 6"/>
            <p:cNvSpPr>
              <a:spLocks noChangeArrowheads="1"/>
            </p:cNvSpPr>
            <p:nvPr/>
          </p:nvSpPr>
          <p:spPr bwMode="auto">
            <a:xfrm>
              <a:off x="533400" y="5759450"/>
              <a:ext cx="8153400" cy="838200"/>
            </a:xfrm>
            <a:prstGeom prst="hexagon">
              <a:avLst>
                <a:gd name="adj" fmla="val 30893"/>
                <a:gd name="vf" fmla="val 115470"/>
              </a:avLst>
            </a:prstGeom>
            <a:solidFill>
              <a:srgbClr val="7030A0"/>
            </a:solidFill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Box 43"/>
            <p:cNvSpPr txBox="1">
              <a:spLocks noChangeArrowheads="1"/>
            </p:cNvSpPr>
            <p:nvPr/>
          </p:nvSpPr>
          <p:spPr bwMode="auto">
            <a:xfrm>
              <a:off x="827088" y="5743614"/>
              <a:ext cx="12982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D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  <p:graphicFrame>
          <p:nvGraphicFramePr>
            <p:cNvPr id="9238" name="Object 36"/>
            <p:cNvGraphicFramePr>
              <a:graphicFrameLocks noChangeAspect="1"/>
            </p:cNvGraphicFramePr>
            <p:nvPr/>
          </p:nvGraphicFramePr>
          <p:xfrm>
            <a:off x="2468240" y="5805264"/>
            <a:ext cx="2463800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5" name="Equation" r:id="rId13" imgW="634725" imgH="190417" progId="Equation.DSMT4">
                    <p:embed/>
                  </p:oleObj>
                </mc:Choice>
                <mc:Fallback>
                  <p:oleObj name="Equation" r:id="rId13" imgW="634725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240" y="5805264"/>
                          <a:ext cx="2463800" cy="741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546189"/>
      </p:ext>
    </p:extLst>
  </p:cSld>
  <p:clrMapOvr>
    <a:masterClrMapping/>
  </p:clrMapOvr>
  <p:transition>
    <p:zoom/>
    <p:sndAc>
      <p:stSnd>
        <p:snd r:embed="rId4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  <a:noFill/>
        </p:spPr>
        <p:txBody>
          <a:bodyPr/>
          <a:lstStyle/>
          <a:p>
            <a:r>
              <a:rPr lang="en-US" sz="6000" smtClean="0">
                <a:solidFill>
                  <a:srgbClr val="0070C0"/>
                </a:solidFill>
              </a:rPr>
              <a:t>CÂU SỐ 4</a:t>
            </a:r>
            <a:r>
              <a:rPr lang="en-US" sz="6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4292"/>
      </p:ext>
    </p:extLst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92D05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FF00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1008063"/>
          </a:xfrm>
          <a:prstGeom prst="hexagon">
            <a:avLst>
              <a:gd name="adj" fmla="val 30930"/>
              <a:gd name="vf" fmla="val 115470"/>
            </a:avLst>
          </a:prstGeom>
          <a:solidFill>
            <a:srgbClr val="7030A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rgbClr val="FFFF0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32463"/>
            <a:ext cx="8153400" cy="955675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1" name="Rectangle 8"/>
          <p:cNvSpPr>
            <a:spLocks noGrp="1" noChangeArrowheads="1"/>
          </p:cNvSpPr>
          <p:nvPr>
            <p:ph idx="1"/>
          </p:nvPr>
        </p:nvSpPr>
        <p:spPr>
          <a:xfrm>
            <a:off x="854075" y="270668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sz="3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sz="3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0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Box 23"/>
          <p:cNvSpPr txBox="1">
            <a:spLocks noChangeArrowheads="1"/>
          </p:cNvSpPr>
          <p:nvPr/>
        </p:nvSpPr>
        <p:spPr bwMode="auto">
          <a:xfrm>
            <a:off x="755650" y="306388"/>
            <a:ext cx="8159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>
                <a:latin typeface="Arial" charset="0"/>
                <a:cs typeface="Arial" charset="0"/>
              </a:rPr>
              <a:t>Tính giá trị của biểu thức</a:t>
            </a:r>
            <a:endParaRPr lang="en-US" sz="5400"/>
          </a:p>
        </p:txBody>
      </p:sp>
      <p:grpSp>
        <p:nvGrpSpPr>
          <p:cNvPr id="11285" name="Group 24"/>
          <p:cNvGrpSpPr>
            <a:grpSpLocks/>
          </p:cNvGrpSpPr>
          <p:nvPr/>
        </p:nvGrpSpPr>
        <p:grpSpPr bwMode="auto">
          <a:xfrm>
            <a:off x="827088" y="2794000"/>
            <a:ext cx="2881312" cy="681038"/>
            <a:chOff x="609600" y="2793122"/>
            <a:chExt cx="2954200" cy="758822"/>
          </a:xfrm>
        </p:grpSpPr>
        <p:graphicFrame>
          <p:nvGraphicFramePr>
            <p:cNvPr id="11296" name="Object 25"/>
            <p:cNvGraphicFramePr>
              <a:graphicFrameLocks noChangeAspect="1"/>
            </p:cNvGraphicFramePr>
            <p:nvPr/>
          </p:nvGraphicFramePr>
          <p:xfrm>
            <a:off x="1837430" y="2842519"/>
            <a:ext cx="1726370" cy="70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5" name="Equation" r:id="rId4" imgW="431425" imgH="177646" progId="Equation.DSMT4">
                    <p:embed/>
                  </p:oleObj>
                </mc:Choice>
                <mc:Fallback>
                  <p:oleObj name="Equation" r:id="rId4" imgW="431425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430" y="2842519"/>
                          <a:ext cx="1726370" cy="70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7" name="TextBox 26"/>
            <p:cNvSpPr txBox="1">
              <a:spLocks noChangeArrowheads="1"/>
            </p:cNvSpPr>
            <p:nvPr/>
          </p:nvSpPr>
          <p:spPr bwMode="auto">
            <a:xfrm>
              <a:off x="609600" y="2793122"/>
              <a:ext cx="12981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73113" y="4881563"/>
            <a:ext cx="3870325" cy="708025"/>
            <a:chOff x="354705" y="3157027"/>
            <a:chExt cx="3930762" cy="1005785"/>
          </a:xfrm>
        </p:grpSpPr>
        <p:graphicFrame>
          <p:nvGraphicFramePr>
            <p:cNvPr id="11294" name="Object 28"/>
            <p:cNvGraphicFramePr>
              <a:graphicFrameLocks noChangeAspect="1"/>
            </p:cNvGraphicFramePr>
            <p:nvPr/>
          </p:nvGraphicFramePr>
          <p:xfrm>
            <a:off x="1639811" y="3265273"/>
            <a:ext cx="2645656" cy="796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6" name="Equation" r:id="rId6" imgW="634725" imgH="190417" progId="Equation.DSMT4">
                    <p:embed/>
                  </p:oleObj>
                </mc:Choice>
                <mc:Fallback>
                  <p:oleObj name="Equation" r:id="rId6" imgW="634725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9811" y="3265273"/>
                          <a:ext cx="2645656" cy="796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5" name="TextBox 29"/>
            <p:cNvSpPr txBox="1">
              <a:spLocks noChangeArrowheads="1"/>
            </p:cNvSpPr>
            <p:nvPr/>
          </p:nvSpPr>
          <p:spPr bwMode="auto">
            <a:xfrm>
              <a:off x="354705" y="3157027"/>
              <a:ext cx="1298104" cy="100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C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287" name="Group 30"/>
          <p:cNvGrpSpPr>
            <a:grpSpLocks/>
          </p:cNvGrpSpPr>
          <p:nvPr/>
        </p:nvGrpSpPr>
        <p:grpSpPr bwMode="auto">
          <a:xfrm>
            <a:off x="755650" y="3789363"/>
            <a:ext cx="3887788" cy="708025"/>
            <a:chOff x="512634" y="3157027"/>
            <a:chExt cx="3948552" cy="1005785"/>
          </a:xfrm>
        </p:grpSpPr>
        <p:graphicFrame>
          <p:nvGraphicFramePr>
            <p:cNvPr id="11292" name="Object 31"/>
            <p:cNvGraphicFramePr>
              <a:graphicFrameLocks noChangeAspect="1"/>
            </p:cNvGraphicFramePr>
            <p:nvPr/>
          </p:nvGraphicFramePr>
          <p:xfrm>
            <a:off x="1815771" y="3263017"/>
            <a:ext cx="2645415" cy="796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7" name="Equation" r:id="rId8" imgW="634725" imgH="190417" progId="Equation.DSMT4">
                    <p:embed/>
                  </p:oleObj>
                </mc:Choice>
                <mc:Fallback>
                  <p:oleObj name="Equation" r:id="rId8" imgW="634725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5771" y="3263017"/>
                          <a:ext cx="2645415" cy="7960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3" name="TextBox 32"/>
            <p:cNvSpPr txBox="1">
              <a:spLocks noChangeArrowheads="1"/>
            </p:cNvSpPr>
            <p:nvPr/>
          </p:nvSpPr>
          <p:spPr bwMode="auto">
            <a:xfrm>
              <a:off x="512634" y="3157027"/>
              <a:ext cx="1298104" cy="100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B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288" name="Group 33"/>
          <p:cNvGrpSpPr>
            <a:grpSpLocks/>
          </p:cNvGrpSpPr>
          <p:nvPr/>
        </p:nvGrpSpPr>
        <p:grpSpPr bwMode="auto">
          <a:xfrm>
            <a:off x="779463" y="5845175"/>
            <a:ext cx="3144837" cy="842963"/>
            <a:chOff x="609600" y="3157027"/>
            <a:chExt cx="3016859" cy="1005785"/>
          </a:xfrm>
        </p:grpSpPr>
        <p:graphicFrame>
          <p:nvGraphicFramePr>
            <p:cNvPr id="11290" name="Object 34"/>
            <p:cNvGraphicFramePr>
              <a:graphicFrameLocks noChangeAspect="1"/>
            </p:cNvGraphicFramePr>
            <p:nvPr/>
          </p:nvGraphicFramePr>
          <p:xfrm>
            <a:off x="1968399" y="3358292"/>
            <a:ext cx="1658060" cy="598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8" name="Equation" r:id="rId10" imgW="494870" imgH="177646" progId="Equation.DSMT4">
                    <p:embed/>
                  </p:oleObj>
                </mc:Choice>
                <mc:Fallback>
                  <p:oleObj name="Equation" r:id="rId10" imgW="49487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399" y="3358292"/>
                          <a:ext cx="1658060" cy="598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TextBox 35"/>
            <p:cNvSpPr txBox="1">
              <a:spLocks noChangeArrowheads="1"/>
            </p:cNvSpPr>
            <p:nvPr/>
          </p:nvSpPr>
          <p:spPr bwMode="auto">
            <a:xfrm>
              <a:off x="609600" y="3157027"/>
              <a:ext cx="1298104" cy="100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D</a:t>
              </a:r>
              <a:endParaRPr lang="en-US" sz="4000"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289" name="Object 1"/>
          <p:cNvGraphicFramePr>
            <a:graphicFrameLocks noChangeAspect="1"/>
          </p:cNvGraphicFramePr>
          <p:nvPr/>
        </p:nvGraphicFramePr>
        <p:xfrm>
          <a:off x="2420938" y="981075"/>
          <a:ext cx="3663950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Equation" r:id="rId12" imgW="926698" imgH="444307" progId="Equation.DSMT4">
                  <p:embed/>
                </p:oleObj>
              </mc:Choice>
              <mc:Fallback>
                <p:oleObj name="Equation" r:id="rId12" imgW="92669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981075"/>
                        <a:ext cx="3663950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9404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21238"/>
            <a:ext cx="15557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227513"/>
            <a:ext cx="1485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323850" y="331788"/>
            <a:ext cx="8496300" cy="165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</a:rPr>
              <a:t>CHÚC MỪNG</a:t>
            </a:r>
          </a:p>
          <a:p>
            <a:pPr algn="ctr"/>
            <a:r>
              <a:rPr lang="en-US" sz="4400" b="1">
                <a:solidFill>
                  <a:schemeClr val="bg1"/>
                </a:solidFill>
              </a:rPr>
              <a:t> CÁC EM ĐÃ CHIẾN THẮNG</a:t>
            </a:r>
          </a:p>
        </p:txBody>
      </p:sp>
      <p:pic>
        <p:nvPicPr>
          <p:cNvPr id="12293" name="Picture 2" descr="C:\Users\Administrator\Desktop\bo-hoa-tul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25621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cLeTraoGiaiThuong-V.A-31188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51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11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897438"/>
            <a:ext cx="15573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227513"/>
            <a:ext cx="1485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Trao thuong_Beethoven Virus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4065588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34925" y="115888"/>
            <a:ext cx="9036050" cy="15843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</a:rPr>
              <a:t>CẢM ƠN CÁC THẦY CÔ VÀ CÁC EM ĐÃ CHÚ Ý LẮNG NGHE</a:t>
            </a:r>
          </a:p>
        </p:txBody>
      </p:sp>
      <p:pic>
        <p:nvPicPr>
          <p:cNvPr id="13318" name="Picture 2" descr="C:\Users\Administrator\Desktop\bo-hoa-tul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18318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hacLeTraoGiaiThuong-V.A-31188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533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3400" y="3124200"/>
            <a:ext cx="2819400" cy="523220"/>
            <a:chOff x="1295400" y="4409420"/>
            <a:chExt cx="2819400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440942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Biết    , tính b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95655"/>
                </p:ext>
              </p:extLst>
            </p:nvPr>
          </p:nvGraphicFramePr>
          <p:xfrm>
            <a:off x="2514600" y="4539734"/>
            <a:ext cx="365155" cy="337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6" name="Equation" r:id="rId4" imgW="164880" imgH="152280" progId="Equation.DSMT4">
                    <p:embed/>
                  </p:oleObj>
                </mc:Choice>
                <mc:Fallback>
                  <p:oleObj name="Equation" r:id="rId4" imgW="1648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4600" y="4539734"/>
                          <a:ext cx="365155" cy="3370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533400" y="4201180"/>
            <a:ext cx="2819400" cy="523220"/>
            <a:chOff x="1295400" y="5344180"/>
            <a:chExt cx="2819400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1295400" y="534418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Biết b, tính 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312967"/>
                </p:ext>
              </p:extLst>
            </p:nvPr>
          </p:nvGraphicFramePr>
          <p:xfrm>
            <a:off x="3657600" y="5437515"/>
            <a:ext cx="3651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7" name="Equation" r:id="rId6" imgW="164880" imgH="152280" progId="Equation.DSMT4">
                    <p:embed/>
                  </p:oleObj>
                </mc:Choice>
                <mc:Fallback>
                  <p:oleObj name="Equation" r:id="rId6" imgW="16488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437515"/>
                          <a:ext cx="365125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1143000" y="5511207"/>
            <a:ext cx="7010400" cy="660993"/>
            <a:chOff x="1295400" y="5943600"/>
            <a:chExt cx="7010400" cy="660993"/>
          </a:xfrm>
        </p:grpSpPr>
        <p:grpSp>
          <p:nvGrpSpPr>
            <p:cNvPr id="39" name="Group 38"/>
            <p:cNvGrpSpPr/>
            <p:nvPr/>
          </p:nvGrpSpPr>
          <p:grpSpPr>
            <a:xfrm>
              <a:off x="1295400" y="6029980"/>
              <a:ext cx="6781800" cy="523220"/>
              <a:chOff x="2133600" y="6029980"/>
              <a:chExt cx="5029200" cy="52322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133600" y="6029980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Với 2 số dương                 luôn            </a:t>
                </a:r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2998811"/>
                  </p:ext>
                </p:extLst>
              </p:nvPr>
            </p:nvGraphicFramePr>
            <p:xfrm>
              <a:off x="4137060" y="6065967"/>
              <a:ext cx="1047964" cy="487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8" name="Equation" r:id="rId8" imgW="723600" imgH="228600" progId="Equation.DSMT4">
                      <p:embed/>
                    </p:oleObj>
                  </mc:Choice>
                  <mc:Fallback>
                    <p:oleObj name="Equation" r:id="rId8" imgW="7236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137060" y="6065967"/>
                            <a:ext cx="1047964" cy="48723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5087887"/>
                </p:ext>
              </p:extLst>
            </p:nvPr>
          </p:nvGraphicFramePr>
          <p:xfrm>
            <a:off x="6292850" y="5943600"/>
            <a:ext cx="2012950" cy="660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9" name="Equation" r:id="rId10" imgW="888840" imgH="291960" progId="Equation.DSMT4">
                    <p:embed/>
                  </p:oleObj>
                </mc:Choice>
                <mc:Fallback>
                  <p:oleObj name="Equation" r:id="rId10" imgW="8888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92850" y="5943600"/>
                          <a:ext cx="2012950" cy="6609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352800" y="3124200"/>
            <a:ext cx="5638800" cy="523220"/>
            <a:chOff x="3352800" y="3124200"/>
            <a:chExt cx="5638800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3962400" y="3124200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Tính lũy thừa với số mũ thực</a:t>
              </a: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352800" y="3276600"/>
              <a:ext cx="533400" cy="271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2800" y="3886200"/>
            <a:ext cx="5486401" cy="1143000"/>
            <a:chOff x="3352800" y="3886200"/>
            <a:chExt cx="5486401" cy="1143000"/>
          </a:xfrm>
        </p:grpSpPr>
        <p:sp>
          <p:nvSpPr>
            <p:cNvPr id="41" name="Right Arrow 40"/>
            <p:cNvSpPr/>
            <p:nvPr/>
          </p:nvSpPr>
          <p:spPr>
            <a:xfrm>
              <a:off x="3352800" y="4300210"/>
              <a:ext cx="533400" cy="271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14800" y="3886200"/>
              <a:ext cx="4724401" cy="1143000"/>
              <a:chOff x="1981199" y="5410200"/>
              <a:chExt cx="4724401" cy="1143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81199" y="5410200"/>
                <a:ext cx="4495801" cy="11430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57400" y="5720090"/>
                <a:ext cx="464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Khái niệm lôgarit của 1 số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447800" y="1219200"/>
            <a:ext cx="6934200" cy="1524000"/>
            <a:chOff x="1676400" y="5181600"/>
            <a:chExt cx="6934200" cy="1524000"/>
          </a:xfrm>
        </p:grpSpPr>
        <p:sp>
          <p:nvSpPr>
            <p:cNvPr id="9" name="Horizontal Scroll 8"/>
            <p:cNvSpPr/>
            <p:nvPr/>
          </p:nvSpPr>
          <p:spPr>
            <a:xfrm>
              <a:off x="1676400" y="5181600"/>
              <a:ext cx="64008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05000" y="5486400"/>
              <a:ext cx="670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Cho số a dương, phương trình                   đưa đến hai bài toán ngược nhau: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6892451"/>
                </p:ext>
              </p:extLst>
            </p:nvPr>
          </p:nvGraphicFramePr>
          <p:xfrm>
            <a:off x="6920706" y="5365353"/>
            <a:ext cx="1156494" cy="578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0" name="Equation" r:id="rId12" imgW="507960" imgH="253800" progId="Equation.DSMT4">
                    <p:embed/>
                  </p:oleObj>
                </mc:Choice>
                <mc:Fallback>
                  <p:oleObj name="Equation" r:id="rId12" imgW="507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920706" y="5365353"/>
                          <a:ext cx="1156494" cy="5782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66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8379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600200"/>
            <a:ext cx="7620000" cy="1815882"/>
            <a:chOff x="838200" y="1600200"/>
            <a:chExt cx="7620000" cy="1815882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1600200"/>
              <a:ext cx="7620000" cy="1815882"/>
              <a:chOff x="838200" y="2514600"/>
              <a:chExt cx="7620000" cy="181588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38200" y="2514600"/>
                <a:ext cx="7620000" cy="18158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Cho 2 số dương                . Số      thỏa mãn đẳng thức             là </a:t>
                </a:r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lôgarit cơ số a của b</a:t>
                </a:r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, kí hiệu là      </a:t>
                </a:r>
              </a:p>
              <a:p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</a:t>
                </a:r>
                <a:endParaRPr lang="en-US" sz="280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924610"/>
                  </p:ext>
                </p:extLst>
              </p:nvPr>
            </p:nvGraphicFramePr>
            <p:xfrm>
              <a:off x="3543300" y="2560638"/>
              <a:ext cx="1560513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56" name="Equation" r:id="rId4" imgW="799920" imgH="228600" progId="Equation.DSMT4">
                      <p:embed/>
                    </p:oleObj>
                  </mc:Choice>
                  <mc:Fallback>
                    <p:oleObj name="Equation" r:id="rId4" imgW="7999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543300" y="2560638"/>
                            <a:ext cx="1560513" cy="487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3577868"/>
                  </p:ext>
                </p:extLst>
              </p:nvPr>
            </p:nvGraphicFramePr>
            <p:xfrm>
              <a:off x="5867400" y="2658685"/>
              <a:ext cx="586249" cy="313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57" name="Equation" r:id="rId6" imgW="164880" imgH="152280" progId="Equation.DSMT4">
                      <p:embed/>
                    </p:oleObj>
                  </mc:Choice>
                  <mc:Fallback>
                    <p:oleObj name="Equation" r:id="rId6" imgW="164880" imgH="15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867400" y="2658685"/>
                            <a:ext cx="586249" cy="31311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8067546"/>
                  </p:ext>
                </p:extLst>
              </p:nvPr>
            </p:nvGraphicFramePr>
            <p:xfrm>
              <a:off x="2514600" y="2819400"/>
              <a:ext cx="1236663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58" name="Equation" r:id="rId8" imgW="545760" imgH="291960" progId="Equation.DSMT4">
                      <p:embed/>
                    </p:oleObj>
                  </mc:Choice>
                  <mc:Fallback>
                    <p:oleObj name="Equation" r:id="rId8" imgW="545760" imgH="291960" progId="Equation.DSMT4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4600" y="2819400"/>
                            <a:ext cx="1236663" cy="660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0851487"/>
                  </p:ext>
                </p:extLst>
              </p:nvPr>
            </p:nvGraphicFramePr>
            <p:xfrm>
              <a:off x="2108200" y="3429000"/>
              <a:ext cx="1033463" cy="503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59" name="Equation" r:id="rId10" imgW="495000" imgH="241200" progId="Equation.DSMT4">
                      <p:embed/>
                    </p:oleObj>
                  </mc:Choice>
                  <mc:Fallback>
                    <p:oleObj name="Equation" r:id="rId10" imgW="49500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108200" y="3429000"/>
                            <a:ext cx="1033463" cy="503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581400" y="2725441"/>
              <a:ext cx="3581400" cy="690641"/>
              <a:chOff x="5410200" y="1049041"/>
              <a:chExt cx="3581400" cy="69064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410200" y="1066800"/>
                <a:ext cx="3581400" cy="672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4725333"/>
                  </p:ext>
                </p:extLst>
              </p:nvPr>
            </p:nvGraphicFramePr>
            <p:xfrm>
              <a:off x="5421101" y="1049041"/>
              <a:ext cx="3570499" cy="627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60" name="Equation" r:id="rId12" imgW="1498320" imgH="291960" progId="Equation.DSMT4">
                      <p:embed/>
                    </p:oleObj>
                  </mc:Choice>
                  <mc:Fallback>
                    <p:oleObj name="Equation" r:id="rId12" imgW="149832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1101" y="1049041"/>
                            <a:ext cx="3570499" cy="627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" name="Group 14"/>
          <p:cNvGrpSpPr/>
          <p:nvPr/>
        </p:nvGrpSpPr>
        <p:grpSpPr>
          <a:xfrm>
            <a:off x="381000" y="76200"/>
            <a:ext cx="3807542" cy="1981200"/>
            <a:chOff x="1600200" y="762000"/>
            <a:chExt cx="3807542" cy="1981200"/>
          </a:xfrm>
        </p:grpSpPr>
        <p:sp>
          <p:nvSpPr>
            <p:cNvPr id="17" name="Cloud 16"/>
            <p:cNvSpPr/>
            <p:nvPr/>
          </p:nvSpPr>
          <p:spPr>
            <a:xfrm>
              <a:off x="1600200" y="762000"/>
              <a:ext cx="3807542" cy="19812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8742" y="964287"/>
              <a:ext cx="3276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</a:t>
              </a:r>
              <a:r>
                <a:rPr lang="en-US" sz="2800" smtClean="0"/>
                <a:t>  Em hãy cho biết,   muốn tính </a:t>
              </a:r>
            </a:p>
            <a:p>
              <a:r>
                <a:rPr lang="en-US" sz="2800"/>
                <a:t>t</a:t>
              </a:r>
              <a:r>
                <a:rPr lang="en-US" sz="2800" smtClean="0"/>
                <a:t>a làm như thế nào?</a:t>
              </a:r>
              <a:endParaRPr lang="en-US" sz="280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606834"/>
                </p:ext>
              </p:extLst>
            </p:nvPr>
          </p:nvGraphicFramePr>
          <p:xfrm>
            <a:off x="3740867" y="1387257"/>
            <a:ext cx="9810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1" name="Equation" r:id="rId14" imgW="469800" imgH="241200" progId="Equation.DSMT4">
                    <p:embed/>
                  </p:oleObj>
                </mc:Choice>
                <mc:Fallback>
                  <p:oleObj name="Equation" r:id="rId14" imgW="469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67" y="1387257"/>
                          <a:ext cx="981075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76200" y="3581400"/>
            <a:ext cx="8455742" cy="609600"/>
            <a:chOff x="228600" y="3581400"/>
            <a:chExt cx="8303342" cy="609600"/>
          </a:xfrm>
        </p:grpSpPr>
        <p:sp>
          <p:nvSpPr>
            <p:cNvPr id="12" name="Right Arrow 11"/>
            <p:cNvSpPr/>
            <p:nvPr/>
          </p:nvSpPr>
          <p:spPr>
            <a:xfrm>
              <a:off x="228600" y="3810000"/>
              <a:ext cx="533400" cy="19026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0600" y="3581400"/>
              <a:ext cx="7541342" cy="609600"/>
              <a:chOff x="607142" y="5029200"/>
              <a:chExt cx="7772400" cy="609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7142" y="5029200"/>
                <a:ext cx="7772400" cy="609600"/>
                <a:chOff x="607142" y="5231487"/>
                <a:chExt cx="7772400" cy="6096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607142" y="5231487"/>
                  <a:ext cx="7772400" cy="6096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4228784"/>
                    </p:ext>
                  </p:extLst>
                </p:nvPr>
              </p:nvGraphicFramePr>
              <p:xfrm>
                <a:off x="1673942" y="5307687"/>
                <a:ext cx="981075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862" name="Equation" r:id="rId16" imgW="469800" imgH="241200" progId="Equation.DSMT4">
                        <p:embed/>
                      </p:oleObj>
                    </mc:Choice>
                    <mc:Fallback>
                      <p:oleObj name="Equation" r:id="rId16" imgW="46980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3942" y="5307687"/>
                              <a:ext cx="981075" cy="533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93063678"/>
                    </p:ext>
                  </p:extLst>
                </p:nvPr>
              </p:nvGraphicFramePr>
              <p:xfrm>
                <a:off x="6629400" y="5231487"/>
                <a:ext cx="1236663" cy="609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863" name="Equation" r:id="rId18" imgW="545760" imgH="291960" progId="Equation.DSMT4">
                        <p:embed/>
                      </p:oleObj>
                    </mc:Choice>
                    <mc:Fallback>
                      <p:oleObj name="Equation" r:id="rId18" imgW="54576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9400" y="5231487"/>
                              <a:ext cx="1236663" cy="609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865956"/>
                    </p:ext>
                  </p:extLst>
                </p:nvPr>
              </p:nvGraphicFramePr>
              <p:xfrm>
                <a:off x="4645742" y="5460087"/>
                <a:ext cx="586249" cy="2757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864" name="Equation" r:id="rId19" imgW="164880" imgH="152280" progId="Equation.DSMT4">
                        <p:embed/>
                      </p:oleObj>
                    </mc:Choice>
                    <mc:Fallback>
                      <p:oleObj name="Equation" r:id="rId19" imgW="164880" imgH="152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45742" y="5460087"/>
                              <a:ext cx="586249" cy="27573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" name="TextBox 26"/>
              <p:cNvSpPr txBox="1"/>
              <p:nvPr/>
            </p:nvSpPr>
            <p:spPr>
              <a:xfrm>
                <a:off x="762000" y="5105400"/>
                <a:ext cx="738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Tính            là đi tìm số      thỏa mãn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62000" y="4243387"/>
            <a:ext cx="6629400" cy="862013"/>
            <a:chOff x="2462755" y="3733800"/>
            <a:chExt cx="3888206" cy="862013"/>
          </a:xfrm>
        </p:grpSpPr>
        <p:sp>
          <p:nvSpPr>
            <p:cNvPr id="32" name="TextBox 31"/>
            <p:cNvSpPr txBox="1"/>
            <p:nvPr/>
          </p:nvSpPr>
          <p:spPr>
            <a:xfrm>
              <a:off x="2462755" y="3886200"/>
              <a:ext cx="1541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Ví dụ 1</a:t>
              </a:r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 Tính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300431"/>
                </p:ext>
              </p:extLst>
            </p:nvPr>
          </p:nvGraphicFramePr>
          <p:xfrm>
            <a:off x="3866609" y="3733800"/>
            <a:ext cx="248435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5" name="Equation" r:id="rId21" imgW="1968480" imgH="457200" progId="Equation.DSMT4">
                    <p:embed/>
                  </p:oleObj>
                </mc:Choice>
                <mc:Fallback>
                  <p:oleObj name="Equation" r:id="rId21" imgW="1968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609" y="3733800"/>
                          <a:ext cx="248435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838200" y="5115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Giải.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19600" y="5715000"/>
            <a:ext cx="2133600" cy="914400"/>
            <a:chOff x="4419600" y="4876800"/>
            <a:chExt cx="2133600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4419600" y="50647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vì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6575662"/>
                </p:ext>
              </p:extLst>
            </p:nvPr>
          </p:nvGraphicFramePr>
          <p:xfrm>
            <a:off x="4953000" y="4876800"/>
            <a:ext cx="1600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6" name="Equation" r:id="rId23" imgW="799920" imgH="457200" progId="Equation.DSMT4">
                    <p:embed/>
                  </p:oleObj>
                </mc:Choice>
                <mc:Fallback>
                  <p:oleObj name="Equation" r:id="rId23" imgW="7999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876800"/>
                          <a:ext cx="16002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2208213" y="5767388"/>
            <a:ext cx="2185987" cy="862012"/>
            <a:chOff x="2208213" y="4929188"/>
            <a:chExt cx="2185987" cy="862012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43186"/>
                </p:ext>
              </p:extLst>
            </p:nvPr>
          </p:nvGraphicFramePr>
          <p:xfrm>
            <a:off x="3657600" y="5156200"/>
            <a:ext cx="736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7" name="Equation" r:id="rId25" imgW="368280" imgH="190440" progId="Equation.DSMT4">
                    <p:embed/>
                  </p:oleObj>
                </mc:Choice>
                <mc:Fallback>
                  <p:oleObj name="Equation" r:id="rId25" imgW="368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156200"/>
                          <a:ext cx="7366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561155"/>
                </p:ext>
              </p:extLst>
            </p:nvPr>
          </p:nvGraphicFramePr>
          <p:xfrm>
            <a:off x="2208213" y="4929188"/>
            <a:ext cx="1409700" cy="86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8" name="Equation" r:id="rId27" imgW="749160" imgH="457200" progId="Equation.DSMT4">
                    <p:embed/>
                  </p:oleObj>
                </mc:Choice>
                <mc:Fallback>
                  <p:oleObj name="Equation" r:id="rId27" imgW="7491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213" y="4929188"/>
                          <a:ext cx="1409700" cy="862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88924"/>
              </p:ext>
            </p:extLst>
          </p:nvPr>
        </p:nvGraphicFramePr>
        <p:xfrm>
          <a:off x="2222500" y="523240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9" name="Equation" r:id="rId29" imgW="863280" imgH="241200" progId="Equation.DSMT4">
                  <p:embed/>
                </p:oleObj>
              </mc:Choice>
              <mc:Fallback>
                <p:oleObj name="Equation" r:id="rId29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232400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089400" y="5181600"/>
            <a:ext cx="1473200" cy="584200"/>
            <a:chOff x="5562600" y="4826000"/>
            <a:chExt cx="1473200" cy="5842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4886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vì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387356"/>
                </p:ext>
              </p:extLst>
            </p:nvPr>
          </p:nvGraphicFramePr>
          <p:xfrm>
            <a:off x="6096000" y="4826000"/>
            <a:ext cx="939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70" name="Equation" r:id="rId31" imgW="469800" imgH="253800" progId="Equation.DSMT4">
                    <p:embed/>
                  </p:oleObj>
                </mc:Choice>
                <mc:Fallback>
                  <p:oleObj name="Equation" r:id="rId31" imgW="469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826000"/>
                          <a:ext cx="939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2398485" y="123463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8379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600200"/>
            <a:ext cx="7620000" cy="1815882"/>
            <a:chOff x="838200" y="1600200"/>
            <a:chExt cx="7620000" cy="1815882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1600200"/>
              <a:ext cx="7620000" cy="1815882"/>
              <a:chOff x="838200" y="2514600"/>
              <a:chExt cx="7620000" cy="181588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38200" y="2514600"/>
                <a:ext cx="7620000" cy="18158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Cho 2 số dương                . Số      thỏa mãn đẳng thức             là </a:t>
                </a:r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lôgarit cơ số a của b</a:t>
                </a:r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, kí hiệu là      </a:t>
                </a:r>
              </a:p>
              <a:p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</a:t>
                </a:r>
                <a:endParaRPr lang="en-US" sz="280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886183"/>
                  </p:ext>
                </p:extLst>
              </p:nvPr>
            </p:nvGraphicFramePr>
            <p:xfrm>
              <a:off x="3543300" y="2560638"/>
              <a:ext cx="1560513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2" name="Equation" r:id="rId4" imgW="799920" imgH="228600" progId="Equation.DSMT4">
                      <p:embed/>
                    </p:oleObj>
                  </mc:Choice>
                  <mc:Fallback>
                    <p:oleObj name="Equation" r:id="rId4" imgW="7999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543300" y="2560638"/>
                            <a:ext cx="1560513" cy="487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280406"/>
                  </p:ext>
                </p:extLst>
              </p:nvPr>
            </p:nvGraphicFramePr>
            <p:xfrm>
              <a:off x="5867400" y="2658685"/>
              <a:ext cx="586249" cy="313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3" name="Equation" r:id="rId6" imgW="164880" imgH="152280" progId="Equation.DSMT4">
                      <p:embed/>
                    </p:oleObj>
                  </mc:Choice>
                  <mc:Fallback>
                    <p:oleObj name="Equation" r:id="rId6" imgW="164880" imgH="15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867400" y="2658685"/>
                            <a:ext cx="586249" cy="31311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9357995"/>
                  </p:ext>
                </p:extLst>
              </p:nvPr>
            </p:nvGraphicFramePr>
            <p:xfrm>
              <a:off x="2514600" y="2819400"/>
              <a:ext cx="1236663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4" name="Equation" r:id="rId8" imgW="545760" imgH="291960" progId="Equation.DSMT4">
                      <p:embed/>
                    </p:oleObj>
                  </mc:Choice>
                  <mc:Fallback>
                    <p:oleObj name="Equation" r:id="rId8" imgW="54576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4600" y="2819400"/>
                            <a:ext cx="1236663" cy="660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69263"/>
                  </p:ext>
                </p:extLst>
              </p:nvPr>
            </p:nvGraphicFramePr>
            <p:xfrm>
              <a:off x="2108200" y="3429000"/>
              <a:ext cx="1033463" cy="503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5" name="Equation" r:id="rId10" imgW="495000" imgH="241200" progId="Equation.DSMT4">
                      <p:embed/>
                    </p:oleObj>
                  </mc:Choice>
                  <mc:Fallback>
                    <p:oleObj name="Equation" r:id="rId10" imgW="49500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108200" y="3429000"/>
                            <a:ext cx="1033463" cy="503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581400" y="2725441"/>
              <a:ext cx="3581400" cy="690641"/>
              <a:chOff x="5410200" y="1049041"/>
              <a:chExt cx="3581400" cy="69064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410200" y="1066800"/>
                <a:ext cx="3581400" cy="672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2779382"/>
                  </p:ext>
                </p:extLst>
              </p:nvPr>
            </p:nvGraphicFramePr>
            <p:xfrm>
              <a:off x="5421101" y="1049041"/>
              <a:ext cx="3570499" cy="627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76" name="Equation" r:id="rId12" imgW="1498320" imgH="291960" progId="Equation.DSMT4">
                      <p:embed/>
                    </p:oleObj>
                  </mc:Choice>
                  <mc:Fallback>
                    <p:oleObj name="Equation" r:id="rId12" imgW="149832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1101" y="1049041"/>
                            <a:ext cx="3570499" cy="627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9" name="Group 28"/>
          <p:cNvGrpSpPr/>
          <p:nvPr/>
        </p:nvGrpSpPr>
        <p:grpSpPr>
          <a:xfrm>
            <a:off x="76200" y="3581400"/>
            <a:ext cx="8455742" cy="609600"/>
            <a:chOff x="228600" y="3581400"/>
            <a:chExt cx="8303342" cy="609600"/>
          </a:xfrm>
        </p:grpSpPr>
        <p:sp>
          <p:nvSpPr>
            <p:cNvPr id="12" name="Right Arrow 11"/>
            <p:cNvSpPr/>
            <p:nvPr/>
          </p:nvSpPr>
          <p:spPr>
            <a:xfrm>
              <a:off x="228600" y="3810000"/>
              <a:ext cx="533400" cy="19026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0600" y="3581400"/>
              <a:ext cx="7541342" cy="609600"/>
              <a:chOff x="607142" y="5029200"/>
              <a:chExt cx="7772400" cy="609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7142" y="5029200"/>
                <a:ext cx="7772400" cy="609600"/>
                <a:chOff x="607142" y="5231487"/>
                <a:chExt cx="7772400" cy="6096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607142" y="5231487"/>
                  <a:ext cx="7772400" cy="6096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6496203"/>
                    </p:ext>
                  </p:extLst>
                </p:nvPr>
              </p:nvGraphicFramePr>
              <p:xfrm>
                <a:off x="1673942" y="5307687"/>
                <a:ext cx="981075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477" name="Equation" r:id="rId14" imgW="469800" imgH="241200" progId="Equation.DSMT4">
                        <p:embed/>
                      </p:oleObj>
                    </mc:Choice>
                    <mc:Fallback>
                      <p:oleObj name="Equation" r:id="rId14" imgW="46980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3942" y="5307687"/>
                              <a:ext cx="981075" cy="533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74275034"/>
                    </p:ext>
                  </p:extLst>
                </p:nvPr>
              </p:nvGraphicFramePr>
              <p:xfrm>
                <a:off x="6629400" y="5231487"/>
                <a:ext cx="1236663" cy="609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478" name="Equation" r:id="rId16" imgW="545760" imgH="291960" progId="Equation.DSMT4">
                        <p:embed/>
                      </p:oleObj>
                    </mc:Choice>
                    <mc:Fallback>
                      <p:oleObj name="Equation" r:id="rId16" imgW="54576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9400" y="5231487"/>
                              <a:ext cx="1236663" cy="609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118296"/>
                    </p:ext>
                  </p:extLst>
                </p:nvPr>
              </p:nvGraphicFramePr>
              <p:xfrm>
                <a:off x="4645742" y="5460087"/>
                <a:ext cx="586249" cy="2757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6479" name="Equation" r:id="rId17" imgW="164880" imgH="152280" progId="Equation.DSMT4">
                        <p:embed/>
                      </p:oleObj>
                    </mc:Choice>
                    <mc:Fallback>
                      <p:oleObj name="Equation" r:id="rId17" imgW="164880" imgH="152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45742" y="5460087"/>
                              <a:ext cx="586249" cy="27573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" name="TextBox 26"/>
              <p:cNvSpPr txBox="1"/>
              <p:nvPr/>
            </p:nvSpPr>
            <p:spPr>
              <a:xfrm>
                <a:off x="762000" y="5105400"/>
                <a:ext cx="738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Tính            là đi tìm số      thỏa mãn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62000" y="4243387"/>
            <a:ext cx="6629400" cy="862013"/>
            <a:chOff x="2462755" y="3733800"/>
            <a:chExt cx="3888206" cy="862013"/>
          </a:xfrm>
        </p:grpSpPr>
        <p:sp>
          <p:nvSpPr>
            <p:cNvPr id="32" name="TextBox 31"/>
            <p:cNvSpPr txBox="1"/>
            <p:nvPr/>
          </p:nvSpPr>
          <p:spPr>
            <a:xfrm>
              <a:off x="2462755" y="3886200"/>
              <a:ext cx="1541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Ví dụ 1</a:t>
              </a:r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 Tính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514173"/>
                </p:ext>
              </p:extLst>
            </p:nvPr>
          </p:nvGraphicFramePr>
          <p:xfrm>
            <a:off x="3866609" y="3733800"/>
            <a:ext cx="248435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0" name="Equation" r:id="rId19" imgW="1968480" imgH="457200" progId="Equation.DSMT4">
                    <p:embed/>
                  </p:oleObj>
                </mc:Choice>
                <mc:Fallback>
                  <p:oleObj name="Equation" r:id="rId19" imgW="1968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609" y="3733800"/>
                          <a:ext cx="248435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838200" y="5115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Giải.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19600" y="5715000"/>
            <a:ext cx="2133600" cy="914400"/>
            <a:chOff x="4419600" y="4876800"/>
            <a:chExt cx="2133600" cy="914400"/>
          </a:xfrm>
        </p:grpSpPr>
        <p:sp>
          <p:nvSpPr>
            <p:cNvPr id="36" name="TextBox 35"/>
            <p:cNvSpPr txBox="1"/>
            <p:nvPr/>
          </p:nvSpPr>
          <p:spPr>
            <a:xfrm>
              <a:off x="4419600" y="50647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vì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969908"/>
                </p:ext>
              </p:extLst>
            </p:nvPr>
          </p:nvGraphicFramePr>
          <p:xfrm>
            <a:off x="4953000" y="4876800"/>
            <a:ext cx="1600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1" name="Equation" r:id="rId21" imgW="799920" imgH="457200" progId="Equation.DSMT4">
                    <p:embed/>
                  </p:oleObj>
                </mc:Choice>
                <mc:Fallback>
                  <p:oleObj name="Equation" r:id="rId21" imgW="7999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4876800"/>
                          <a:ext cx="16002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2208213" y="5767388"/>
            <a:ext cx="2185987" cy="862012"/>
            <a:chOff x="2208213" y="4929188"/>
            <a:chExt cx="2185987" cy="862012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845334"/>
                </p:ext>
              </p:extLst>
            </p:nvPr>
          </p:nvGraphicFramePr>
          <p:xfrm>
            <a:off x="3657600" y="5156200"/>
            <a:ext cx="736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2" name="Equation" r:id="rId23" imgW="368280" imgH="190440" progId="Equation.DSMT4">
                    <p:embed/>
                  </p:oleObj>
                </mc:Choice>
                <mc:Fallback>
                  <p:oleObj name="Equation" r:id="rId23" imgW="368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156200"/>
                          <a:ext cx="7366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8799650"/>
                </p:ext>
              </p:extLst>
            </p:nvPr>
          </p:nvGraphicFramePr>
          <p:xfrm>
            <a:off x="2208213" y="4929188"/>
            <a:ext cx="1409700" cy="86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3" name="Equation" r:id="rId25" imgW="749160" imgH="457200" progId="Equation.DSMT4">
                    <p:embed/>
                  </p:oleObj>
                </mc:Choice>
                <mc:Fallback>
                  <p:oleObj name="Equation" r:id="rId25" imgW="7491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213" y="4929188"/>
                          <a:ext cx="1409700" cy="862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619852"/>
              </p:ext>
            </p:extLst>
          </p:nvPr>
        </p:nvGraphicFramePr>
        <p:xfrm>
          <a:off x="2222500" y="523240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4" name="Equation" r:id="rId27" imgW="863280" imgH="241200" progId="Equation.DSMT4">
                  <p:embed/>
                </p:oleObj>
              </mc:Choice>
              <mc:Fallback>
                <p:oleObj name="Equation" r:id="rId27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232400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089400" y="5181600"/>
            <a:ext cx="1473200" cy="584200"/>
            <a:chOff x="5562600" y="4826000"/>
            <a:chExt cx="1473200" cy="5842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4886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vì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255347"/>
                </p:ext>
              </p:extLst>
            </p:nvPr>
          </p:nvGraphicFramePr>
          <p:xfrm>
            <a:off x="6096000" y="4826000"/>
            <a:ext cx="939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5" name="Equation" r:id="rId29" imgW="469800" imgH="253800" progId="Equation.DSMT4">
                    <p:embed/>
                  </p:oleObj>
                </mc:Choice>
                <mc:Fallback>
                  <p:oleObj name="Equation" r:id="rId29" imgW="469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826000"/>
                          <a:ext cx="939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4728869" y="664082"/>
            <a:ext cx="3807542" cy="2044482"/>
            <a:chOff x="1600200" y="762000"/>
            <a:chExt cx="3807542" cy="2044482"/>
          </a:xfrm>
        </p:grpSpPr>
        <p:sp>
          <p:nvSpPr>
            <p:cNvPr id="47" name="Cloud 46"/>
            <p:cNvSpPr/>
            <p:nvPr/>
          </p:nvSpPr>
          <p:spPr>
            <a:xfrm>
              <a:off x="1600200" y="762000"/>
              <a:ext cx="3807542" cy="19812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71700" y="990600"/>
              <a:ext cx="308364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 Có </a:t>
              </a:r>
              <a:r>
                <a:rPr lang="en-US" sz="2800" smtClean="0"/>
                <a:t>các số </a:t>
              </a:r>
              <a:r>
                <a:rPr lang="en-US" sz="2800"/>
                <a:t>x, y nào để  </a:t>
              </a:r>
              <a:endParaRPr lang="en-US" sz="2800" smtClean="0"/>
            </a:p>
            <a:p>
              <a:r>
                <a:rPr lang="en-US" sz="2800" smtClean="0"/>
                <a:t>hay không ?</a:t>
              </a:r>
              <a:endParaRPr lang="en-US" sz="2800"/>
            </a:p>
            <a:p>
              <a:r>
                <a:rPr lang="en-US" sz="2800" smtClean="0"/>
                <a:t>  </a:t>
              </a:r>
              <a:endParaRPr lang="en-US" sz="2800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493562"/>
                </p:ext>
              </p:extLst>
            </p:nvPr>
          </p:nvGraphicFramePr>
          <p:xfrm>
            <a:off x="2740742" y="1371600"/>
            <a:ext cx="243840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6" name="Equation" r:id="rId31" imgW="1168200" imgH="291960" progId="Equation.DSMT4">
                    <p:embed/>
                  </p:oleObj>
                </mc:Choice>
                <mc:Fallback>
                  <p:oleObj name="Equation" r:id="rId31" imgW="11682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742" y="1371600"/>
                          <a:ext cx="2438400" cy="611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175584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8379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06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600200"/>
            <a:ext cx="7620000" cy="1815882"/>
            <a:chOff x="838200" y="1600200"/>
            <a:chExt cx="7620000" cy="1815882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1600200"/>
              <a:ext cx="7620000" cy="1815882"/>
              <a:chOff x="838200" y="2514600"/>
              <a:chExt cx="7620000" cy="181588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38200" y="2514600"/>
                <a:ext cx="7620000" cy="18158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Cho 2 số dương                . Số      thỏa mãn đẳng thức             là </a:t>
                </a:r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lôgarit cơ số a của b</a:t>
                </a:r>
                <a:r>
                  <a:rPr lang="en-US" sz="2800" smtClean="0">
                    <a:latin typeface="Arial" pitchFamily="34" charset="0"/>
                    <a:cs typeface="Arial" pitchFamily="34" charset="0"/>
                  </a:rPr>
                  <a:t>, kí hiệu là      </a:t>
                </a:r>
              </a:p>
              <a:p>
                <a:r>
                  <a:rPr lang="en-US" sz="280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</a:t>
                </a:r>
                <a:endParaRPr lang="en-US" sz="2800"/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609150"/>
                  </p:ext>
                </p:extLst>
              </p:nvPr>
            </p:nvGraphicFramePr>
            <p:xfrm>
              <a:off x="3543300" y="2560638"/>
              <a:ext cx="1560513" cy="487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355" name="Equation" r:id="rId4" imgW="799920" imgH="228600" progId="Equation.DSMT4">
                      <p:embed/>
                    </p:oleObj>
                  </mc:Choice>
                  <mc:Fallback>
                    <p:oleObj name="Equation" r:id="rId4" imgW="7999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543300" y="2560638"/>
                            <a:ext cx="1560513" cy="487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1384836"/>
                  </p:ext>
                </p:extLst>
              </p:nvPr>
            </p:nvGraphicFramePr>
            <p:xfrm>
              <a:off x="5867400" y="2658685"/>
              <a:ext cx="586249" cy="313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356" name="Equation" r:id="rId6" imgW="164880" imgH="152280" progId="Equation.DSMT4">
                      <p:embed/>
                    </p:oleObj>
                  </mc:Choice>
                  <mc:Fallback>
                    <p:oleObj name="Equation" r:id="rId6" imgW="164880" imgH="152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867400" y="2658685"/>
                            <a:ext cx="586249" cy="31311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6097369"/>
                  </p:ext>
                </p:extLst>
              </p:nvPr>
            </p:nvGraphicFramePr>
            <p:xfrm>
              <a:off x="2514600" y="2819400"/>
              <a:ext cx="1236663" cy="660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357" name="Equation" r:id="rId8" imgW="545760" imgH="291960" progId="Equation.DSMT4">
                      <p:embed/>
                    </p:oleObj>
                  </mc:Choice>
                  <mc:Fallback>
                    <p:oleObj name="Equation" r:id="rId8" imgW="54576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4600" y="2819400"/>
                            <a:ext cx="1236663" cy="660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0596041"/>
                  </p:ext>
                </p:extLst>
              </p:nvPr>
            </p:nvGraphicFramePr>
            <p:xfrm>
              <a:off x="2108200" y="3429000"/>
              <a:ext cx="1033463" cy="503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358" name="Equation" r:id="rId10" imgW="495000" imgH="241200" progId="Equation.DSMT4">
                      <p:embed/>
                    </p:oleObj>
                  </mc:Choice>
                  <mc:Fallback>
                    <p:oleObj name="Equation" r:id="rId10" imgW="49500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108200" y="3429000"/>
                            <a:ext cx="1033463" cy="503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12"/>
            <p:cNvGrpSpPr/>
            <p:nvPr/>
          </p:nvGrpSpPr>
          <p:grpSpPr>
            <a:xfrm>
              <a:off x="3581400" y="2725441"/>
              <a:ext cx="3581400" cy="690641"/>
              <a:chOff x="5410200" y="1049041"/>
              <a:chExt cx="3581400" cy="69064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410200" y="1066800"/>
                <a:ext cx="3581400" cy="672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6068390"/>
                  </p:ext>
                </p:extLst>
              </p:nvPr>
            </p:nvGraphicFramePr>
            <p:xfrm>
              <a:off x="5421101" y="1049041"/>
              <a:ext cx="3570499" cy="6273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359" name="Equation" r:id="rId12" imgW="1498320" imgH="291960" progId="Equation.DSMT4">
                      <p:embed/>
                    </p:oleObj>
                  </mc:Choice>
                  <mc:Fallback>
                    <p:oleObj name="Equation" r:id="rId12" imgW="1498320" imgH="2919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1101" y="1049041"/>
                            <a:ext cx="3570499" cy="6273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9" name="Group 28"/>
          <p:cNvGrpSpPr/>
          <p:nvPr/>
        </p:nvGrpSpPr>
        <p:grpSpPr>
          <a:xfrm>
            <a:off x="76200" y="3581400"/>
            <a:ext cx="8455742" cy="609600"/>
            <a:chOff x="228600" y="3581400"/>
            <a:chExt cx="8303342" cy="609600"/>
          </a:xfrm>
        </p:grpSpPr>
        <p:sp>
          <p:nvSpPr>
            <p:cNvPr id="12" name="Right Arrow 11"/>
            <p:cNvSpPr/>
            <p:nvPr/>
          </p:nvSpPr>
          <p:spPr>
            <a:xfrm>
              <a:off x="228600" y="3810000"/>
              <a:ext cx="533400" cy="19026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0600" y="3581400"/>
              <a:ext cx="7541342" cy="609600"/>
              <a:chOff x="607142" y="5029200"/>
              <a:chExt cx="7772400" cy="609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7142" y="5029200"/>
                <a:ext cx="7772400" cy="609600"/>
                <a:chOff x="607142" y="5231487"/>
                <a:chExt cx="7772400" cy="6096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607142" y="5231487"/>
                  <a:ext cx="7772400" cy="6096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1865553"/>
                    </p:ext>
                  </p:extLst>
                </p:nvPr>
              </p:nvGraphicFramePr>
              <p:xfrm>
                <a:off x="1673942" y="5307687"/>
                <a:ext cx="981075" cy="533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360" name="Equation" r:id="rId14" imgW="469800" imgH="241200" progId="Equation.DSMT4">
                        <p:embed/>
                      </p:oleObj>
                    </mc:Choice>
                    <mc:Fallback>
                      <p:oleObj name="Equation" r:id="rId14" imgW="46980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73942" y="5307687"/>
                              <a:ext cx="981075" cy="533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5000339"/>
                    </p:ext>
                  </p:extLst>
                </p:nvPr>
              </p:nvGraphicFramePr>
              <p:xfrm>
                <a:off x="6629400" y="5231487"/>
                <a:ext cx="1236663" cy="609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361" name="Equation" r:id="rId16" imgW="545760" imgH="291960" progId="Equation.DSMT4">
                        <p:embed/>
                      </p:oleObj>
                    </mc:Choice>
                    <mc:Fallback>
                      <p:oleObj name="Equation" r:id="rId16" imgW="545760" imgH="291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9400" y="5231487"/>
                              <a:ext cx="1236663" cy="609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4459432"/>
                    </p:ext>
                  </p:extLst>
                </p:nvPr>
              </p:nvGraphicFramePr>
              <p:xfrm>
                <a:off x="4645742" y="5460087"/>
                <a:ext cx="586249" cy="2757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7362" name="Equation" r:id="rId17" imgW="164880" imgH="152280" progId="Equation.DSMT4">
                        <p:embed/>
                      </p:oleObj>
                    </mc:Choice>
                    <mc:Fallback>
                      <p:oleObj name="Equation" r:id="rId17" imgW="164880" imgH="1522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45742" y="5460087"/>
                              <a:ext cx="586249" cy="27573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" name="TextBox 26"/>
              <p:cNvSpPr txBox="1"/>
              <p:nvPr/>
            </p:nvSpPr>
            <p:spPr>
              <a:xfrm>
                <a:off x="762000" y="5105400"/>
                <a:ext cx="738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Tính            là đi tìm số      thỏa mãn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62000" y="4243387"/>
            <a:ext cx="6629400" cy="862013"/>
            <a:chOff x="2462755" y="3733800"/>
            <a:chExt cx="3888206" cy="862013"/>
          </a:xfrm>
        </p:grpSpPr>
        <p:sp>
          <p:nvSpPr>
            <p:cNvPr id="32" name="TextBox 31"/>
            <p:cNvSpPr txBox="1"/>
            <p:nvPr/>
          </p:nvSpPr>
          <p:spPr>
            <a:xfrm>
              <a:off x="2462755" y="3886200"/>
              <a:ext cx="1541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Ví dụ 1</a:t>
              </a:r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 Tính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919041"/>
                </p:ext>
              </p:extLst>
            </p:nvPr>
          </p:nvGraphicFramePr>
          <p:xfrm>
            <a:off x="3866609" y="3733800"/>
            <a:ext cx="248435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63" name="Equation" r:id="rId19" imgW="1968480" imgH="457200" progId="Equation.DSMT4">
                    <p:embed/>
                  </p:oleObj>
                </mc:Choice>
                <mc:Fallback>
                  <p:oleObj name="Equation" r:id="rId19" imgW="19684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609" y="3733800"/>
                          <a:ext cx="248435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838200" y="51155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Giải.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943600" y="5029200"/>
            <a:ext cx="2185987" cy="862012"/>
            <a:chOff x="2208213" y="4929188"/>
            <a:chExt cx="2185987" cy="862012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37492"/>
                </p:ext>
              </p:extLst>
            </p:nvPr>
          </p:nvGraphicFramePr>
          <p:xfrm>
            <a:off x="3657600" y="5156200"/>
            <a:ext cx="736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64" name="Equation" r:id="rId21" imgW="368280" imgH="190440" progId="Equation.DSMT4">
                    <p:embed/>
                  </p:oleObj>
                </mc:Choice>
                <mc:Fallback>
                  <p:oleObj name="Equation" r:id="rId21" imgW="368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156200"/>
                          <a:ext cx="7366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4591774"/>
                </p:ext>
              </p:extLst>
            </p:nvPr>
          </p:nvGraphicFramePr>
          <p:xfrm>
            <a:off x="2208213" y="4929188"/>
            <a:ext cx="1409700" cy="862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65" name="Equation" r:id="rId23" imgW="749160" imgH="457200" progId="Equation.DSMT4">
                    <p:embed/>
                  </p:oleObj>
                </mc:Choice>
                <mc:Fallback>
                  <p:oleObj name="Equation" r:id="rId23" imgW="74916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213" y="4929188"/>
                          <a:ext cx="1409700" cy="862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02782"/>
              </p:ext>
            </p:extLst>
          </p:nvPr>
        </p:nvGraphicFramePr>
        <p:xfrm>
          <a:off x="2222500" y="523240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6" name="Equation" r:id="rId25" imgW="863280" imgH="241200" progId="Equation.DSMT4">
                  <p:embed/>
                </p:oleObj>
              </mc:Choice>
              <mc:Fallback>
                <p:oleObj name="Equation" r:id="rId25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232400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089400" y="5181600"/>
            <a:ext cx="1473200" cy="584200"/>
            <a:chOff x="5562600" y="4826000"/>
            <a:chExt cx="1473200" cy="5842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488698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vì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689706"/>
                </p:ext>
              </p:extLst>
            </p:nvPr>
          </p:nvGraphicFramePr>
          <p:xfrm>
            <a:off x="6096000" y="4826000"/>
            <a:ext cx="9398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67" name="Equation" r:id="rId27" imgW="469800" imgH="253800" progId="Equation.DSMT4">
                    <p:embed/>
                  </p:oleObj>
                </mc:Choice>
                <mc:Fallback>
                  <p:oleObj name="Equation" r:id="rId27" imgW="469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826000"/>
                          <a:ext cx="9398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952500" y="5943600"/>
            <a:ext cx="6972299" cy="656303"/>
            <a:chOff x="3009899" y="4313903"/>
            <a:chExt cx="6972299" cy="656303"/>
          </a:xfrm>
        </p:grpSpPr>
        <p:sp>
          <p:nvSpPr>
            <p:cNvPr id="51" name="Rounded Rectangle 50"/>
            <p:cNvSpPr/>
            <p:nvPr/>
          </p:nvSpPr>
          <p:spPr>
            <a:xfrm>
              <a:off x="3047999" y="4313903"/>
              <a:ext cx="6934199" cy="65630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09899" y="4380444"/>
              <a:ext cx="6934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</a:rPr>
                <a:t>Chú ý: Không có lôgarit của số âm và số 0.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076450" y="3736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886200" y="826785"/>
            <a:ext cx="2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Tính chất 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38862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106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67190"/>
            <a:ext cx="3352800" cy="642610"/>
            <a:chOff x="3581400" y="2733020"/>
            <a:chExt cx="3581400" cy="718810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0"/>
              <a:ext cx="3581400" cy="718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392610"/>
                </p:ext>
              </p:extLst>
            </p:nvPr>
          </p:nvGraphicFramePr>
          <p:xfrm>
            <a:off x="3581400" y="2778894"/>
            <a:ext cx="357028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64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778894"/>
                          <a:ext cx="357028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32151"/>
              </p:ext>
            </p:extLst>
          </p:nvPr>
        </p:nvGraphicFramePr>
        <p:xfrm>
          <a:off x="1981200" y="1121241"/>
          <a:ext cx="1905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5" name="Equation" r:id="rId6" imgW="927000" imgH="215640" progId="Equation.DSMT4">
                  <p:embed/>
                </p:oleObj>
              </mc:Choice>
              <mc:Fallback>
                <p:oleObj name="Equation" r:id="rId6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21241"/>
                        <a:ext cx="19050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30782" y="1277871"/>
            <a:ext cx="4267200" cy="523220"/>
            <a:chOff x="3830782" y="1277871"/>
            <a:chExt cx="4267200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3830782" y="1277871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Arial" pitchFamily="34" charset="0"/>
                  <a:cs typeface="Arial" pitchFamily="34" charset="0"/>
                </a:rPr>
                <a:t>Cho                    . Ta có </a:t>
              </a:r>
              <a:endParaRPr lang="en-US" sz="2800"/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598365"/>
                </p:ext>
              </p:extLst>
            </p:nvPr>
          </p:nvGraphicFramePr>
          <p:xfrm>
            <a:off x="4724400" y="1338262"/>
            <a:ext cx="1835614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66" name="Equation" r:id="rId8" imgW="927000" imgH="215640" progId="Equation.DSMT4">
                    <p:embed/>
                  </p:oleObj>
                </mc:Choice>
                <mc:Fallback>
                  <p:oleObj name="Equation" r:id="rId8" imgW="9270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1338262"/>
                          <a:ext cx="1835614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4495800" y="1888495"/>
            <a:ext cx="3429000" cy="1311905"/>
            <a:chOff x="4267200" y="1888495"/>
            <a:chExt cx="3429000" cy="1311905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5"/>
              <a:ext cx="3429000" cy="1311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27195"/>
                </p:ext>
              </p:extLst>
            </p:nvPr>
          </p:nvGraphicFramePr>
          <p:xfrm>
            <a:off x="4357687" y="2011363"/>
            <a:ext cx="3262313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67" name="Equation" r:id="rId10" imgW="1777680" imgH="571320" progId="Equation.DSMT4">
                    <p:embed/>
                  </p:oleObj>
                </mc:Choice>
                <mc:Fallback>
                  <p:oleObj name="Equation" r:id="rId10" imgW="1777680" imgH="571320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7" y="2011363"/>
                          <a:ext cx="3262313" cy="1049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962400" y="3276600"/>
            <a:ext cx="2438400" cy="3352800"/>
            <a:chOff x="3962400" y="3276600"/>
            <a:chExt cx="2438400" cy="3352800"/>
          </a:xfrm>
        </p:grpSpPr>
        <p:sp>
          <p:nvSpPr>
            <p:cNvPr id="68" name="TextBox 67"/>
            <p:cNvSpPr txBox="1"/>
            <p:nvPr/>
          </p:nvSpPr>
          <p:spPr>
            <a:xfrm>
              <a:off x="3962400" y="32766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Ví dụ 2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Tính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2112380"/>
                </p:ext>
              </p:extLst>
            </p:nvPr>
          </p:nvGraphicFramePr>
          <p:xfrm>
            <a:off x="4216400" y="3708400"/>
            <a:ext cx="1625600" cy="292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68" name="Equation" r:id="rId12" imgW="812520" imgH="1460160" progId="Equation.DSMT4">
                    <p:embed/>
                  </p:oleObj>
                </mc:Choice>
                <mc:Fallback>
                  <p:oleObj name="Equation" r:id="rId12" imgW="812520" imgH="146016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400" y="3708400"/>
                          <a:ext cx="1625600" cy="292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63366"/>
              </p:ext>
            </p:extLst>
          </p:nvPr>
        </p:nvGraphicFramePr>
        <p:xfrm>
          <a:off x="5853113" y="3833813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9" name="Equation" r:id="rId14" imgW="266400" imgH="190440" progId="Equation.DSMT4">
                  <p:embed/>
                </p:oleObj>
              </mc:Choice>
              <mc:Fallback>
                <p:oleObj name="Equation" r:id="rId14" imgW="266400" imgH="1904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833813"/>
                        <a:ext cx="5476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61704"/>
              </p:ext>
            </p:extLst>
          </p:nvPr>
        </p:nvGraphicFramePr>
        <p:xfrm>
          <a:off x="5867400" y="4598988"/>
          <a:ext cx="4953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0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98988"/>
                        <a:ext cx="4953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64592"/>
              </p:ext>
            </p:extLst>
          </p:nvPr>
        </p:nvGraphicFramePr>
        <p:xfrm>
          <a:off x="5840413" y="5591175"/>
          <a:ext cx="5492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1" name="Equation" r:id="rId18" imgW="266400" imgH="190440" progId="Equation.DSMT4">
                  <p:embed/>
                </p:oleObj>
              </mc:Choice>
              <mc:Fallback>
                <p:oleObj name="Equation" r:id="rId18" imgW="266400" imgH="19044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5591175"/>
                        <a:ext cx="5492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49567"/>
              </p:ext>
            </p:extLst>
          </p:nvPr>
        </p:nvGraphicFramePr>
        <p:xfrm>
          <a:off x="5880100" y="6276975"/>
          <a:ext cx="5461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2" name="Equation" r:id="rId20" imgW="266400" imgH="190440" progId="Equation.DSMT4">
                  <p:embed/>
                </p:oleObj>
              </mc:Choice>
              <mc:Fallback>
                <p:oleObj name="Equation" r:id="rId20" imgW="266400" imgH="19044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6276975"/>
                        <a:ext cx="5461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69771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5800"/>
            <a:ext cx="40386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106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67190"/>
            <a:ext cx="3352800" cy="642610"/>
            <a:chOff x="3581400" y="2733020"/>
            <a:chExt cx="3581400" cy="718810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0"/>
              <a:ext cx="3581400" cy="718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2985530"/>
                </p:ext>
              </p:extLst>
            </p:nvPr>
          </p:nvGraphicFramePr>
          <p:xfrm>
            <a:off x="3581400" y="2778894"/>
            <a:ext cx="357028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2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778894"/>
                          <a:ext cx="357028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71120"/>
              </p:ext>
            </p:extLst>
          </p:nvPr>
        </p:nvGraphicFramePr>
        <p:xfrm>
          <a:off x="2057400" y="1121241"/>
          <a:ext cx="1905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" name="Equation" r:id="rId6" imgW="927000" imgH="215640" progId="Equation.DSMT4">
                  <p:embed/>
                </p:oleObj>
              </mc:Choice>
              <mc:Fallback>
                <p:oleObj name="Equation" r:id="rId6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21241"/>
                        <a:ext cx="19050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2658747"/>
            <a:ext cx="3124200" cy="1235705"/>
            <a:chOff x="4267200" y="1888495"/>
            <a:chExt cx="3429000" cy="1311905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5"/>
              <a:ext cx="3429000" cy="1311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349130"/>
                </p:ext>
              </p:extLst>
            </p:nvPr>
          </p:nvGraphicFramePr>
          <p:xfrm>
            <a:off x="4355955" y="2011363"/>
            <a:ext cx="3262313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4" name="Equation" r:id="rId8" imgW="1777680" imgH="571320" progId="Equation.DSMT4">
                    <p:embed/>
                  </p:oleObj>
                </mc:Choice>
                <mc:Fallback>
                  <p:oleObj name="Equation" r:id="rId8" imgW="1777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55" y="2011363"/>
                          <a:ext cx="3262313" cy="1049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4114800" y="762000"/>
            <a:ext cx="3873500" cy="1803400"/>
            <a:chOff x="4114800" y="762000"/>
            <a:chExt cx="3873500" cy="1803400"/>
          </a:xfrm>
        </p:grpSpPr>
        <p:sp>
          <p:nvSpPr>
            <p:cNvPr id="68" name="TextBox 67"/>
            <p:cNvSpPr txBox="1"/>
            <p:nvPr/>
          </p:nvSpPr>
          <p:spPr>
            <a:xfrm>
              <a:off x="4114800" y="7620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Ví dụ 3. </a:t>
              </a:r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</a:t>
              </a:r>
              <a:endParaRPr lang="en-US" sz="2800">
                <a:solidFill>
                  <a:srgbClr val="0070C0"/>
                </a:solidFill>
              </a:endParaRP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7930"/>
                </p:ext>
              </p:extLst>
            </p:nvPr>
          </p:nvGraphicFramePr>
          <p:xfrm>
            <a:off x="4254500" y="1600200"/>
            <a:ext cx="37338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85" name="Equation" r:id="rId10" imgW="1866600" imgH="482400" progId="Equation.DSMT4">
                    <p:embed/>
                  </p:oleObj>
                </mc:Choice>
                <mc:Fallback>
                  <p:oleObj name="Equation" r:id="rId10" imgW="18666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4500" y="1600200"/>
                          <a:ext cx="3733800" cy="96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45720" y="2209800"/>
            <a:ext cx="2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chất: 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20222"/>
              </p:ext>
            </p:extLst>
          </p:nvPr>
        </p:nvGraphicFramePr>
        <p:xfrm>
          <a:off x="1905000" y="2286000"/>
          <a:ext cx="1905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" name="Equation" r:id="rId12" imgW="927000" imgH="215640" progId="Equation.DSMT4">
                  <p:embed/>
                </p:oleObj>
              </mc:Choice>
              <mc:Fallback>
                <p:oleObj name="Equation" r:id="rId12" imgW="927000" imgH="215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1905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14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Giải.</a:t>
            </a:r>
            <a:endParaRPr lang="en-US" sz="2800" b="1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04880"/>
              </p:ext>
            </p:extLst>
          </p:nvPr>
        </p:nvGraphicFramePr>
        <p:xfrm>
          <a:off x="4114800" y="3505200"/>
          <a:ext cx="447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7" name="Equation" r:id="rId14" imgW="2234880" imgH="419040" progId="Equation.DSMT4">
                  <p:embed/>
                </p:oleObj>
              </mc:Choice>
              <mc:Fallback>
                <p:oleObj name="Equation" r:id="rId14" imgW="2234880" imgH="41904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0"/>
                        <a:ext cx="4470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207774"/>
              </p:ext>
            </p:extLst>
          </p:nvPr>
        </p:nvGraphicFramePr>
        <p:xfrm>
          <a:off x="4165600" y="4648200"/>
          <a:ext cx="414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8" name="Equation" r:id="rId16" imgW="2070000" imgH="609480" progId="Equation.DSMT4">
                  <p:embed/>
                </p:oleObj>
              </mc:Choice>
              <mc:Fallback>
                <p:oleObj name="Equation" r:id="rId16" imgW="2070000" imgH="6094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648200"/>
                        <a:ext cx="4140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43100" y="2411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5800"/>
            <a:ext cx="4038600" cy="617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685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I.KHÁI NIỆM LÔGARIT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106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Định nghĩa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1567190"/>
            <a:ext cx="3352800" cy="642610"/>
            <a:chOff x="3581400" y="2733020"/>
            <a:chExt cx="3581400" cy="718810"/>
          </a:xfrm>
        </p:grpSpPr>
        <p:sp>
          <p:nvSpPr>
            <p:cNvPr id="45" name="Rectangle 44"/>
            <p:cNvSpPr/>
            <p:nvPr/>
          </p:nvSpPr>
          <p:spPr>
            <a:xfrm>
              <a:off x="3581400" y="2733020"/>
              <a:ext cx="3581400" cy="7188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266529"/>
                </p:ext>
              </p:extLst>
            </p:nvPr>
          </p:nvGraphicFramePr>
          <p:xfrm>
            <a:off x="3581400" y="2778894"/>
            <a:ext cx="3570288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2" name="Equation" r:id="rId4" imgW="1497950" imgH="291973" progId="Equation.DSMT4">
                    <p:embed/>
                  </p:oleObj>
                </mc:Choice>
                <mc:Fallback>
                  <p:oleObj name="Equation" r:id="rId4" imgW="1497950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2778894"/>
                          <a:ext cx="3570288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45735"/>
              </p:ext>
            </p:extLst>
          </p:nvPr>
        </p:nvGraphicFramePr>
        <p:xfrm>
          <a:off x="2057400" y="1121241"/>
          <a:ext cx="1905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3" name="Equation" r:id="rId6" imgW="927000" imgH="215640" progId="Equation.DSMT4">
                  <p:embed/>
                </p:oleObj>
              </mc:Choice>
              <mc:Fallback>
                <p:oleObj name="Equation" r:id="rId6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21241"/>
                        <a:ext cx="19050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2658747"/>
            <a:ext cx="3124200" cy="1235705"/>
            <a:chOff x="4267200" y="1888495"/>
            <a:chExt cx="3429000" cy="1311905"/>
          </a:xfrm>
        </p:grpSpPr>
        <p:sp>
          <p:nvSpPr>
            <p:cNvPr id="20" name="Rectangle 19"/>
            <p:cNvSpPr/>
            <p:nvPr/>
          </p:nvSpPr>
          <p:spPr>
            <a:xfrm>
              <a:off x="4267200" y="1888495"/>
              <a:ext cx="3429000" cy="1311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637763"/>
                </p:ext>
              </p:extLst>
            </p:nvPr>
          </p:nvGraphicFramePr>
          <p:xfrm>
            <a:off x="4355955" y="2011363"/>
            <a:ext cx="3262313" cy="104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4" name="Equation" r:id="rId8" imgW="1777680" imgH="571320" progId="Equation.DSMT4">
                    <p:embed/>
                  </p:oleObj>
                </mc:Choice>
                <mc:Fallback>
                  <p:oleObj name="Equation" r:id="rId8" imgW="1777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955" y="2011363"/>
                          <a:ext cx="3262313" cy="1049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45720" y="2209800"/>
            <a:ext cx="239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chất: </a:t>
            </a:r>
            <a:endParaRPr lang="en-US" sz="240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88729"/>
              </p:ext>
            </p:extLst>
          </p:nvPr>
        </p:nvGraphicFramePr>
        <p:xfrm>
          <a:off x="1905000" y="2286000"/>
          <a:ext cx="19050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" name="Equation" r:id="rId10" imgW="927000" imgH="215640" progId="Equation.DSMT4">
                  <p:embed/>
                </p:oleObj>
              </mc:Choice>
              <mc:Fallback>
                <p:oleObj name="Equation" r:id="rId10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19050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038600" y="8483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QUY TẮC TÍNH LÔGARIT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8600" y="1371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Lôgarit của một tích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2411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26-27. </a:t>
            </a:r>
            <a:r>
              <a:rPr lang="en-US" sz="3200" kern="10" dirty="0" smtClean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01000"/>
                    </a:gs>
                    <a:gs pos="50000">
                      <a:srgbClr val="FFFF00"/>
                    </a:gs>
                    <a:gs pos="100000">
                      <a:srgbClr val="101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§3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LÔGARIT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2015</TotalTime>
  <Words>816</Words>
  <Application>Microsoft Office PowerPoint</Application>
  <PresentationFormat>On-screen Show (4:3)</PresentationFormat>
  <Paragraphs>180</Paragraphs>
  <Slides>29</Slides>
  <Notes>15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NHANH HƠN</vt:lpstr>
      <vt:lpstr>PowerPoint Presentation</vt:lpstr>
      <vt:lpstr>CÂU SỐ 1</vt:lpstr>
      <vt:lpstr>PowerPoint Presentation</vt:lpstr>
      <vt:lpstr>CÂU SỐ 2</vt:lpstr>
      <vt:lpstr>PowerPoint Presentation</vt:lpstr>
      <vt:lpstr>CÂU SỐ 3</vt:lpstr>
      <vt:lpstr>PowerPoint Presentation</vt:lpstr>
      <vt:lpstr>CÂU SỐ 4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867</cp:revision>
  <dcterms:created xsi:type="dcterms:W3CDTF">2019-10-24T09:00:04Z</dcterms:created>
  <dcterms:modified xsi:type="dcterms:W3CDTF">2020-11-11T03:09:02Z</dcterms:modified>
</cp:coreProperties>
</file>