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62" r:id="rId4"/>
    <p:sldId id="263" r:id="rId5"/>
    <p:sldId id="265" r:id="rId6"/>
    <p:sldId id="287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88" r:id="rId16"/>
    <p:sldId id="289" r:id="rId17"/>
    <p:sldId id="277" r:id="rId18"/>
    <p:sldId id="278" r:id="rId19"/>
    <p:sldId id="283" r:id="rId20"/>
    <p:sldId id="279" r:id="rId21"/>
    <p:sldId id="280" r:id="rId22"/>
    <p:sldId id="284" r:id="rId23"/>
    <p:sldId id="281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94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59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9707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4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4106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24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41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59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07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80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2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63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6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34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10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A2FF-310A-4789-890E-4454D641C2C7}" type="datetimeFigureOut">
              <a:rPr lang="en-US" smtClean="0"/>
              <a:pPr/>
              <a:t>18/9/2020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4557A5-FA6D-413B-B873-817D7FA13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79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406400" y="228601"/>
            <a:ext cx="10972800" cy="2398713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 I. ỨNG DỤNG ĐẠO HÀM ĐỂ KHẢO SÁT 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VẼ ĐỒ THỊ HÀM SỐ.</a:t>
            </a:r>
          </a:p>
          <a:p>
            <a:pPr algn="ctr" eaLnBrk="1" hangingPunct="1">
              <a:defRPr/>
            </a:pPr>
            <a:endParaRPr lang="en-US" altLang="en-US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625600" y="2743200"/>
            <a:ext cx="8534400" cy="17526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25400">
            <a:pattFill prst="pct80">
              <a:fgClr>
                <a:srgbClr val="80008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5-6: §2 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 TRỊ CỦA HÀM SỐ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89652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6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7373" y="2833352"/>
            <a:ext cx="10108913" cy="1786579"/>
          </a:xfrm>
          <a:prstGeom prst="rect">
            <a:avLst/>
          </a:prstGeom>
          <a:blipFill rotWithShape="0">
            <a:blip r:embed="rId2"/>
            <a:stretch>
              <a:fillRect l="-784" t="-341" b="-4096"/>
            </a:stretch>
          </a:blipFill>
        </p:spPr>
        <p:txBody>
          <a:bodyPr/>
          <a:lstStyle/>
          <a:p>
            <a:endParaRPr lang="en-US" dirty="0" smtClean="0">
              <a:noFill/>
            </a:endParaRPr>
          </a:p>
          <a:p>
            <a:endParaRPr lang="en-US" dirty="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1248" y="1358536"/>
            <a:ext cx="7475553" cy="92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 smtClean="0"/>
              <a:t>III. </a:t>
            </a:r>
            <a:r>
              <a:rPr lang="en-US" sz="2200" b="1" dirty="0" err="1" smtClean="0"/>
              <a:t>Quy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tắc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trị</a:t>
            </a:r>
            <a:endParaRPr lang="en-US" sz="2200" b="1" dirty="0" smtClean="0"/>
          </a:p>
          <a:p>
            <a:pPr>
              <a:lnSpc>
                <a:spcPct val="130000"/>
              </a:lnSpc>
            </a:pPr>
            <a:r>
              <a:rPr lang="en-US" sz="2200" dirty="0" smtClean="0"/>
              <a:t>*)</a:t>
            </a:r>
            <a:r>
              <a:rPr lang="en-US" sz="2200" b="1" dirty="0" smtClean="0"/>
              <a:t> </a:t>
            </a:r>
            <a:r>
              <a:rPr lang="en-US" sz="2200" b="1" i="1" dirty="0" err="1" smtClean="0"/>
              <a:t>Quy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tắc</a:t>
            </a:r>
            <a:r>
              <a:rPr lang="en-US" sz="2200" b="1" i="1" dirty="0" smtClean="0"/>
              <a:t> 1</a:t>
            </a:r>
            <a:endParaRPr lang="en-US" sz="2200" b="1" i="1" dirty="0"/>
          </a:p>
        </p:txBody>
      </p:sp>
      <p:sp>
        <p:nvSpPr>
          <p:cNvPr id="11" name="Flowchart: Process 10"/>
          <p:cNvSpPr/>
          <p:nvPr/>
        </p:nvSpPr>
        <p:spPr>
          <a:xfrm>
            <a:off x="1172058" y="2862017"/>
            <a:ext cx="7658433" cy="1892862"/>
          </a:xfrm>
          <a:prstGeom prst="flowChartProcess">
            <a:avLst/>
          </a:prstGeom>
          <a:noFill/>
          <a:ln w="508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140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89652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6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51776" y="1853636"/>
                <a:ext cx="7841312" cy="178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dirty="0" smtClean="0"/>
                  <a:t>1. </a:t>
                </a:r>
                <a:r>
                  <a:rPr lang="en-US" sz="2200" dirty="0" err="1" smtClean="0"/>
                  <a:t>Tìm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tập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xác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định</a:t>
                </a:r>
                <a:r>
                  <a:rPr lang="en-US" sz="2200" dirty="0" smtClean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/>
                  <a:t>2. </a:t>
                </a:r>
                <a:r>
                  <a:rPr lang="en-US" sz="2200" dirty="0" err="1" smtClean="0"/>
                  <a:t>Tín</a:t>
                </a:r>
                <a:r>
                  <a:rPr lang="en-US" sz="2200" dirty="0" err="1" smtClean="0">
                    <a:latin typeface="+mj-lt"/>
                  </a:rPr>
                  <a:t>h</a:t>
                </a:r>
                <a:r>
                  <a:rPr lang="en-US" sz="2200" dirty="0">
                    <a:latin typeface="+mj-lt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 err="1" smtClean="0">
                    <a:latin typeface="+mj-lt"/>
                  </a:rPr>
                  <a:t>Tìm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các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tại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đó</a:t>
                </a:r>
                <a:r>
                  <a:rPr lang="en-US" sz="2200" dirty="0" smtClean="0">
                    <a:latin typeface="+mj-lt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 smtClean="0">
                    <a:latin typeface="+mj-lt"/>
                  </a:rPr>
                  <a:t> = 0 </a:t>
                </a:r>
                <a:r>
                  <a:rPr lang="en-US" sz="2200" dirty="0" err="1" smtClean="0">
                    <a:latin typeface="+mj-lt"/>
                  </a:rPr>
                  <a:t>hoặc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không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xác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định</a:t>
                </a:r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3. </a:t>
                </a:r>
                <a:r>
                  <a:rPr lang="en-US" sz="2200" dirty="0" err="1" smtClean="0">
                    <a:latin typeface="+mj-lt"/>
                  </a:rPr>
                  <a:t>Lập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bảng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biến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thiên</a:t>
                </a:r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4. </a:t>
                </a:r>
                <a:r>
                  <a:rPr lang="en-US" sz="2200" dirty="0" err="1" smtClean="0">
                    <a:latin typeface="+mj-lt"/>
                  </a:rPr>
                  <a:t>Từ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bảng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biến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thiên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suy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ra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các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>. </a:t>
                </a: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76" y="1853636"/>
                <a:ext cx="7841312" cy="1786579"/>
              </a:xfrm>
              <a:prstGeom prst="rect">
                <a:avLst/>
              </a:prstGeom>
              <a:blipFill rotWithShape="0">
                <a:blip r:embed="rId2"/>
                <a:stretch>
                  <a:fillRect l="-1011" t="-341" b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98184" y="862145"/>
            <a:ext cx="747555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 smtClean="0"/>
              <a:t>III. </a:t>
            </a:r>
            <a:r>
              <a:rPr lang="en-US" sz="2200" b="1" dirty="0" err="1" smtClean="0"/>
              <a:t>Quy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tắc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trị</a:t>
            </a:r>
            <a:endParaRPr lang="en-US" sz="2200" b="1" dirty="0" smtClean="0"/>
          </a:p>
          <a:p>
            <a:pPr>
              <a:lnSpc>
                <a:spcPct val="130000"/>
              </a:lnSpc>
            </a:pPr>
            <a:r>
              <a:rPr lang="en-US" sz="2200" dirty="0" smtClean="0"/>
              <a:t>	*)</a:t>
            </a:r>
            <a:r>
              <a:rPr lang="en-US" sz="2200" b="1" dirty="0" smtClean="0"/>
              <a:t> </a:t>
            </a:r>
            <a:r>
              <a:rPr lang="en-US" sz="2200" b="1" i="1" dirty="0" err="1" smtClean="0"/>
              <a:t>Quy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tắc</a:t>
            </a:r>
            <a:r>
              <a:rPr lang="en-US" sz="2200" b="1" i="1" dirty="0" smtClean="0"/>
              <a:t> 1</a:t>
            </a:r>
            <a:endParaRPr lang="en-US" sz="2200" b="1" i="1" dirty="0"/>
          </a:p>
        </p:txBody>
      </p:sp>
      <p:sp>
        <p:nvSpPr>
          <p:cNvPr id="11" name="Flowchart: Process 10"/>
          <p:cNvSpPr/>
          <p:nvPr/>
        </p:nvSpPr>
        <p:spPr>
          <a:xfrm>
            <a:off x="2112586" y="1830050"/>
            <a:ext cx="7658433" cy="1892862"/>
          </a:xfrm>
          <a:prstGeom prst="flowChartProcess">
            <a:avLst/>
          </a:prstGeom>
          <a:noFill/>
          <a:ln w="508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86461" y="3866604"/>
                <a:ext cx="7449425" cy="190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dirty="0" smtClean="0"/>
                  <a:t>* </a:t>
                </a:r>
                <a:r>
                  <a:rPr lang="en-US" sz="2200" i="1" dirty="0" err="1" smtClean="0"/>
                  <a:t>Ví</a:t>
                </a:r>
                <a:r>
                  <a:rPr lang="en-US" sz="2200" i="1" dirty="0" smtClean="0"/>
                  <a:t/>
                </a:r>
                <a:r>
                  <a:rPr lang="en-US" sz="2200" i="1" dirty="0" err="1" smtClean="0"/>
                  <a:t>dụ</a:t>
                </a:r>
                <a:r>
                  <a:rPr lang="en-US" sz="2200" i="1" dirty="0" smtClean="0"/>
                  <a:t> 2. </a:t>
                </a:r>
                <a:r>
                  <a:rPr lang="en-US" sz="2200" dirty="0" err="1" smtClean="0"/>
                  <a:t>Tìm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trị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các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sau</a:t>
                </a:r>
                <a:r>
                  <a:rPr lang="en-US" sz="2200" dirty="0" smtClean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smtClean="0"/>
                  <a:t>   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 smtClean="0"/>
                  <a:t>     (</a:t>
                </a:r>
                <a:r>
                  <a:rPr lang="en-US" sz="2200" dirty="0" err="1" smtClean="0"/>
                  <a:t>Nhóm</a:t>
                </a:r>
                <a:r>
                  <a:rPr lang="en-US" sz="2200" dirty="0" smtClean="0"/>
                  <a:t> I)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/>
                </a:r>
                <a:r>
                  <a:rPr lang="en-US" sz="2200" dirty="0" smtClean="0"/>
                  <a:t>  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     (</a:t>
                </a:r>
                <a:r>
                  <a:rPr lang="en-US" sz="2200" dirty="0" err="1"/>
                  <a:t>Nhóm</a:t>
                </a:r>
                <a:r>
                  <a:rPr lang="en-US" sz="2200" dirty="0"/>
                  <a:t/>
                </a:r>
                <a:r>
                  <a:rPr lang="en-US" sz="2200" dirty="0" smtClean="0"/>
                  <a:t>II)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/>
                </a:r>
                <a:r>
                  <a:rPr lang="en-US" sz="2200" dirty="0" smtClean="0"/>
                  <a:t>  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200" dirty="0" smtClean="0"/>
                  <a:t>       (</a:t>
                </a:r>
                <a:r>
                  <a:rPr lang="en-US" sz="2200" dirty="0" err="1" smtClean="0"/>
                  <a:t>Nhóm</a:t>
                </a:r>
                <a:r>
                  <a:rPr lang="en-US" sz="2200" dirty="0" smtClean="0"/>
                  <a:t> III)</a:t>
                </a:r>
                <a:endParaRPr lang="en-US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61" y="3866604"/>
                <a:ext cx="7449425" cy="1906740"/>
              </a:xfrm>
              <a:prstGeom prst="rect">
                <a:avLst/>
              </a:prstGeom>
              <a:blipFill rotWithShape="0">
                <a:blip r:embed="rId3"/>
                <a:stretch>
                  <a:fillRect l="-1064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7828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8354" y="195943"/>
                <a:ext cx="10162903" cy="287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a)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/>
                  <a:t/>
                </a:r>
                <a:endParaRPr lang="en-US" sz="2200" dirty="0" smtClean="0"/>
              </a:p>
              <a:p>
                <a:r>
                  <a:rPr lang="en-US" sz="2200" dirty="0" smtClean="0"/>
                  <a:t>+) TXĐ: </a:t>
                </a:r>
                <a:r>
                  <a:rPr lang="en-US" sz="2200" i="1" dirty="0" smtClean="0"/>
                  <a:t>D = R.</a:t>
                </a:r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:r>
                  <a:rPr lang="en-US" sz="2200" dirty="0" err="1" smtClean="0"/>
                  <a:t>Bảng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biến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thiên</a:t>
                </a:r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/>
                </a:r>
                <a:endParaRPr lang="en-US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54" y="195943"/>
                <a:ext cx="10162903" cy="2877070"/>
              </a:xfrm>
              <a:prstGeom prst="rect">
                <a:avLst/>
              </a:prstGeom>
              <a:blipFill rotWithShape="0">
                <a:blip r:embed="rId2"/>
                <a:stretch>
                  <a:fillRect l="-780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1602560294"/>
              </p:ext>
            </p:extLst>
          </p:nvPr>
        </p:nvGraphicFramePr>
        <p:xfrm>
          <a:off x="1643731" y="2468878"/>
          <a:ext cx="6314698" cy="218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087"/>
                <a:gridCol w="5605611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2704" t="-8571" r="-217" b="-417143"/>
                      </a:stretch>
                    </a:blip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862" t="-107042" r="-795690" b="-3112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               0                    0         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535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 </a:t>
                      </a:r>
                      <a:r>
                        <a:rPr lang="en-US" sz="2200" i="0" dirty="0" smtClean="0"/>
                        <a:t>(</a:t>
                      </a:r>
                      <a:r>
                        <a:rPr lang="en-US" sz="2200" i="1" dirty="0" smtClean="0"/>
                        <a:t>x</a:t>
                      </a:r>
                      <a:r>
                        <a:rPr lang="en-US" sz="2200" i="0" dirty="0" smtClean="0"/>
                        <a:t>)</a:t>
                      </a:r>
                      <a:endParaRPr lang="en-US" sz="22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                       0</a:t>
                      </a:r>
                      <a:endParaRPr lang="en-US" sz="2400" dirty="0" smtClean="0"/>
                    </a:p>
                    <a:p>
                      <a:endParaRPr/>
                    </a:p>
                    <a:p>
                      <a:r>
                        <a:rPr lang="en-US" sz="2200" dirty="0" smtClean="0"/>
                        <a:t>                                              -4              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502518" y="3521052"/>
            <a:ext cx="1378634" cy="883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16061" y="3521052"/>
            <a:ext cx="1225079" cy="7774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17134" y="3416547"/>
            <a:ext cx="1378634" cy="883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5792" y="4303416"/>
            <a:ext cx="65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∞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56579" y="3285902"/>
            <a:ext cx="8219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∞</a:t>
            </a:r>
            <a:endParaRPr lang="en-US" sz="20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63128" y="2924625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36443" y="2916570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⎻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9758" y="2885792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632857" y="4872446"/>
                <a:ext cx="739357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/>
                  <a:t>Vậy</a:t>
                </a:r>
                <a:r>
                  <a:rPr lang="en-US" sz="2200" dirty="0" smtClean="0"/>
                  <a:t>, </a:t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đạt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đại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/>
                </a:r>
                <a:r>
                  <a:rPr lang="en-US" sz="2200" i="1" dirty="0" smtClean="0"/>
                  <a:t>x =</a:t>
                </a:r>
                <a:r>
                  <a:rPr lang="en-US" sz="2200" dirty="0" smtClean="0"/>
                  <a:t> -2 </a:t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b="0" dirty="0" smtClean="0"/>
                  <a:t>;</a:t>
                </a:r>
              </a:p>
              <a:p>
                <a:r>
                  <a:rPr lang="en-US" sz="2200" dirty="0" err="1"/>
                  <a:t>h</a:t>
                </a:r>
                <a:r>
                  <a:rPr lang="en-US" sz="2200" dirty="0" err="1" smtClean="0"/>
                  <a:t>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đạt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tiểu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200" dirty="0" smtClean="0"/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4872446"/>
                <a:ext cx="7393577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072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37785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1"/>
      <p:bldP spid="10" grpId="1"/>
      <p:bldP spid="11" grpId="1"/>
      <p:bldP spid="12" grpId="1"/>
      <p:bldP spid="13" grpId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8355" y="195943"/>
                <a:ext cx="6450190" cy="287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200" dirty="0"/>
                  <a:t/>
                </a:r>
                <a:endParaRPr lang="en-US" sz="2200" dirty="0" smtClean="0"/>
              </a:p>
              <a:p>
                <a:r>
                  <a:rPr lang="en-US" sz="2200" dirty="0" smtClean="0"/>
                  <a:t>+) TXĐ: </a:t>
                </a:r>
                <a:r>
                  <a:rPr lang="en-US" sz="2200" i="1" dirty="0" smtClean="0"/>
                  <a:t>D = R.</a:t>
                </a:r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⟺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:r>
                  <a:rPr lang="en-US" sz="2200" dirty="0" err="1" smtClean="0"/>
                  <a:t>Bảng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biến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thiên</a:t>
                </a:r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/>
                </a:r>
                <a:endParaRPr lang="en-US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55" y="195943"/>
                <a:ext cx="6450190" cy="2877070"/>
              </a:xfrm>
              <a:prstGeom prst="rect">
                <a:avLst/>
              </a:prstGeom>
              <a:blipFill rotWithShape="0">
                <a:blip r:embed="rId2"/>
                <a:stretch>
                  <a:fillRect l="-1229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981473452"/>
              </p:ext>
            </p:extLst>
          </p:nvPr>
        </p:nvGraphicFramePr>
        <p:xfrm>
          <a:off x="1643731" y="2468878"/>
          <a:ext cx="6314698" cy="218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087"/>
                <a:gridCol w="5605611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2704" t="-8571" r="-217" b="-417143"/>
                      </a:stretch>
                    </a:blip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862" t="-107042" r="-795690" b="-3112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            0                0               0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535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 </a:t>
                      </a:r>
                      <a:r>
                        <a:rPr lang="en-US" sz="2200" i="0" dirty="0" smtClean="0"/>
                        <a:t>(</a:t>
                      </a:r>
                      <a:r>
                        <a:rPr lang="en-US" sz="2200" i="1" dirty="0" smtClean="0"/>
                        <a:t>x</a:t>
                      </a:r>
                      <a:r>
                        <a:rPr lang="en-US" sz="2200" i="0" dirty="0" smtClean="0"/>
                        <a:t>)</a:t>
                      </a:r>
                      <a:endParaRPr lang="en-US" sz="22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                                    -3                           </a:t>
                      </a:r>
                    </a:p>
                    <a:p>
                      <a:endParaRPr/>
                    </a:p>
                    <a:p>
                      <a:r>
                        <a:rPr lang="en-US" sz="2200" dirty="0" smtClean="0"/>
                        <a:t>                    -4                               -4              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632630" y="3644993"/>
            <a:ext cx="1109995" cy="5956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87749" y="3668695"/>
            <a:ext cx="836948" cy="5719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570617" y="3668695"/>
            <a:ext cx="996944" cy="571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4566" y="3268585"/>
            <a:ext cx="65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39461" y="3285902"/>
            <a:ext cx="8219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∞</a:t>
            </a:r>
            <a:endParaRPr lang="en-US" sz="20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63128" y="2924625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⎻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35994" y="2916570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2266" y="2896922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632857" y="4872446"/>
                <a:ext cx="739357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Vậy, </a:t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đạt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đại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/>
                </a:r>
                <a:r>
                  <a:rPr lang="en-US" sz="2200" i="1" dirty="0" smtClean="0"/>
                  <a:t>x =</a:t>
                </a:r>
                <a:r>
                  <a:rPr lang="en-US" sz="2200" dirty="0" smtClean="0"/>
                  <a:t> 0 </a:t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2200" b="0" dirty="0" smtClean="0"/>
                  <a:t>;</a:t>
                </a:r>
              </a:p>
              <a:p>
                <a:r>
                  <a:rPr lang="en-US" sz="2200" dirty="0" err="1"/>
                  <a:t>h</a:t>
                </a:r>
                <a:r>
                  <a:rPr lang="en-US" sz="2200" dirty="0" err="1" smtClean="0"/>
                  <a:t>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đạt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tiểu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2200" dirty="0" smtClean="0"/>
                  <a:t>và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2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4872446"/>
                <a:ext cx="7393577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072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04130" y="2944927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⎻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29645" y="3704781"/>
            <a:ext cx="820132" cy="445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9595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8355" y="195943"/>
                <a:ext cx="6450190" cy="288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c)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+) TXĐ: </a:t>
                </a:r>
                <a:r>
                  <a:rPr lang="en-US" sz="2200" i="1" dirty="0" smtClean="0"/>
                  <a:t>D = R.</a:t>
                </a:r>
                <a:endParaRPr lang="en-US" sz="2200" dirty="0" smtClean="0"/>
              </a:p>
              <a:p>
                <a:r>
                  <a:rPr lang="en-US" sz="2200" dirty="0" smtClean="0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2200" dirty="0" smtClean="0">
                  <a:latin typeface="+mj-lt"/>
                </a:endParaRPr>
              </a:p>
              <a:p>
                <a:r>
                  <a:rPr lang="en-US" sz="2200" dirty="0" smtClean="0"/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</a:t>
                </a:r>
                <a:r>
                  <a:rPr lang="en-US" sz="2200" dirty="0"/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 ⟺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 smtClean="0">
                  <a:latin typeface="+mj-lt"/>
                </a:endParaRPr>
              </a:p>
              <a:p>
                <a:r>
                  <a:rPr lang="en-US" sz="2200" dirty="0" smtClean="0"/>
                  <a:t>+) </a:t>
                </a:r>
                <a:r>
                  <a:rPr lang="en-US" sz="2200" dirty="0" err="1" smtClean="0"/>
                  <a:t>Bảng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biến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thiên</a:t>
                </a:r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/>
                </a:r>
                <a:endParaRPr lang="en-US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55" y="195943"/>
                <a:ext cx="6450190" cy="2883418"/>
              </a:xfrm>
              <a:prstGeom prst="rect">
                <a:avLst/>
              </a:prstGeom>
              <a:blipFill rotWithShape="0">
                <a:blip r:embed="rId2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405746"/>
                  </p:ext>
                </p:extLst>
              </p:nvPr>
            </p:nvGraphicFramePr>
            <p:xfrm>
              <a:off x="1643731" y="2468878"/>
              <a:ext cx="6314698" cy="2324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9087"/>
                    <a:gridCol w="560561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2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2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2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>              +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/>
                          </a:r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/>
                          </a:r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/>
                          </a:r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/>
                          </a:r>
                          <a:r>
                            <a:rPr lang="en-US" sz="2200" dirty="0" smtClean="0"/>
                            <a:t>0              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32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i="1" dirty="0" smtClean="0"/>
                            <a:t>f </a:t>
                          </a:r>
                          <a:r>
                            <a:rPr lang="en-US" sz="2200" i="0" dirty="0" smtClean="0"/>
                            <a:t>(</a:t>
                          </a:r>
                          <a:r>
                            <a:rPr lang="en-US" sz="2200" i="1" dirty="0" smtClean="0"/>
                            <a:t>x</a:t>
                          </a:r>
                          <a:r>
                            <a:rPr lang="en-US" sz="2200" i="0" dirty="0" smtClean="0"/>
                            <a:t>)</a:t>
                          </a:r>
                          <a:endParaRPr lang="en-US" sz="22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/>
                          </a:r>
                          <a:endParaRPr lang="en-US" sz="2200" dirty="0" smtClean="0"/>
                        </a:p>
                        <a:p>
                          <a:r>
                            <a:rPr lang="en-US" sz="2200" dirty="0" smtClean="0"/>
                            <a:t/>
                          </a:r>
                        </a:p>
                        <a:p>
                          <a:r>
                            <a:rPr lang="en-US" sz="2200" baseline="0" dirty="0" smtClean="0"/>
                            <a:t/>
                          </a:r>
                          <a:r>
                            <a:rPr lang="en-US" sz="2200" dirty="0" smtClean="0"/>
                            <a:t/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2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dirty="0" smtClean="0"/>
                            <a:t/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129405746"/>
                  </p:ext>
                </p:extLst>
              </p:nvPr>
            </p:nvGraphicFramePr>
            <p:xfrm>
              <a:off x="1643731" y="2468878"/>
              <a:ext cx="6314698" cy="2324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9087"/>
                    <a:gridCol w="5605611"/>
                  </a:tblGrid>
                  <a:tr h="5648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704" t="-1075" r="-217" b="-313978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862" t="-134286" r="-795690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0              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332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i="1" dirty="0" smtClean="0"/>
                            <a:t>f </a:t>
                          </a:r>
                          <a:r>
                            <a:rPr lang="en-US" sz="2200" i="0" dirty="0" smtClean="0"/>
                            <a:t>(</a:t>
                          </a:r>
                          <a:r>
                            <a:rPr lang="en-US" sz="2200" i="1" dirty="0" smtClean="0"/>
                            <a:t>x</a:t>
                          </a:r>
                          <a:r>
                            <a:rPr lang="en-US" sz="2200" i="0" dirty="0" smtClean="0"/>
                            <a:t>)</a:t>
                          </a:r>
                          <a:endParaRPr lang="en-US" sz="22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704" t="-74545" r="-217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880276" y="3668695"/>
            <a:ext cx="1992170" cy="8320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25816" y="3668696"/>
            <a:ext cx="1965062" cy="8320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4566" y="3386152"/>
            <a:ext cx="65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39461" y="3377343"/>
            <a:ext cx="8219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∞</a:t>
            </a:r>
            <a:endParaRPr lang="en-US" sz="2000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0468" y="3062494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⎻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1778" y="3050946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632857" y="4872446"/>
                <a:ext cx="7393577" cy="64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Vậy, </a:t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đạt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tiểu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/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4872446"/>
                <a:ext cx="7393577" cy="641073"/>
              </a:xfrm>
              <a:prstGeom prst="rect">
                <a:avLst/>
              </a:prstGeom>
              <a:blipFill rotWithShape="0">
                <a:blip r:embed="rId4"/>
                <a:stretch>
                  <a:fillRect l="-1072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6245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89652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6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184" y="862145"/>
            <a:ext cx="7475553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 smtClean="0"/>
              <a:t>III. </a:t>
            </a:r>
            <a:r>
              <a:rPr lang="en-US" sz="2200" b="1" dirty="0" err="1" smtClean="0"/>
              <a:t>Quy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tắc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trị</a:t>
            </a:r>
            <a:endParaRPr lang="en-US" sz="2200" b="1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*)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Định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lí</a:t>
            </a:r>
            <a:r>
              <a:rPr lang="en-US" sz="2400" b="1" i="1" dirty="0" smtClean="0"/>
              <a:t> 2</a:t>
            </a:r>
            <a:endParaRPr lang="en-US" sz="2400" b="1" i="1" dirty="0"/>
          </a:p>
        </p:txBody>
      </p:sp>
      <p:sp>
        <p:nvSpPr>
          <p:cNvPr id="11" name="Flowchart: Process 10"/>
          <p:cNvSpPr/>
          <p:nvPr/>
        </p:nvSpPr>
        <p:spPr>
          <a:xfrm>
            <a:off x="1188721" y="4338118"/>
            <a:ext cx="10332720" cy="2088807"/>
          </a:xfrm>
          <a:prstGeom prst="flowChartProcess">
            <a:avLst/>
          </a:prstGeom>
          <a:noFill/>
          <a:ln w="508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0606" y="4428307"/>
            <a:ext cx="9353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Tính</a:t>
            </a:r>
            <a:r>
              <a:rPr lang="en-US" sz="2400" dirty="0" smtClean="0"/>
              <a:t> f’(x).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f’(x)=0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kí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xi (</a:t>
            </a:r>
            <a:r>
              <a:rPr lang="en-US" sz="2400" dirty="0" err="1" smtClean="0"/>
              <a:t>i</a:t>
            </a:r>
            <a:r>
              <a:rPr lang="en-US" sz="2400" dirty="0" smtClean="0"/>
              <a:t>=1,2,…)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nó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Tính</a:t>
            </a:r>
            <a:r>
              <a:rPr lang="en-US" sz="2400" dirty="0" smtClean="0"/>
              <a:t> f’’(x) </a:t>
            </a:r>
            <a:r>
              <a:rPr lang="en-US" sz="2400" dirty="0" err="1" smtClean="0"/>
              <a:t>và</a:t>
            </a:r>
            <a:r>
              <a:rPr lang="en-US" sz="2400" dirty="0" smtClean="0"/>
              <a:t> f’’(xi) 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f’’(xi) </a:t>
            </a:r>
            <a:r>
              <a:rPr lang="en-US" sz="2400" dirty="0" err="1" smtClean="0"/>
              <a:t>suy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cực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xi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62197" y="3454576"/>
            <a:ext cx="1731564" cy="524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*)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Quy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tắc</a:t>
            </a:r>
            <a:r>
              <a:rPr lang="en-US" sz="2400" b="1" i="1" dirty="0" smtClean="0"/>
              <a:t> 2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1987825"/>
            <a:ext cx="8719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/>
              <a:t>Giả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y = f(x)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đạo</a:t>
            </a:r>
            <a:r>
              <a:rPr lang="en-US" sz="2400" dirty="0" smtClean="0"/>
              <a:t> </a:t>
            </a:r>
            <a:r>
              <a:rPr lang="en-US" sz="2400" dirty="0" err="1" smtClean="0"/>
              <a:t>hàm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2 </a:t>
            </a:r>
            <a:r>
              <a:rPr lang="en-US" sz="2400" dirty="0" err="1" smtClean="0"/>
              <a:t>trong</a:t>
            </a: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</a:t>
            </a:r>
            <a:r>
              <a:rPr lang="en-US" sz="2400" dirty="0" smtClean="0"/>
              <a:t> (h &gt; 0). </a:t>
            </a:r>
          </a:p>
          <a:p>
            <a:r>
              <a:rPr lang="en-US" sz="2400" dirty="0" smtClean="0"/>
              <a:t>a)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f</a:t>
            </a:r>
            <a:r>
              <a:rPr lang="en-US" sz="2400" dirty="0" smtClean="0">
                <a:sym typeface="Symbol"/>
              </a:rPr>
              <a:t>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= 0, f</a:t>
            </a:r>
            <a:r>
              <a:rPr lang="en-US" sz="2400" dirty="0" smtClean="0">
                <a:sym typeface="Symbol"/>
              </a:rPr>
              <a:t>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&gt; 0 </a:t>
            </a:r>
            <a:r>
              <a:rPr lang="en-US" sz="2400" dirty="0" err="1" smtClean="0"/>
              <a:t>thì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cực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f</a:t>
            </a:r>
            <a:r>
              <a:rPr lang="en-US" sz="2400" dirty="0" smtClean="0">
                <a:sym typeface="Symbol"/>
              </a:rPr>
              <a:t>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= 0, f</a:t>
            </a:r>
            <a:r>
              <a:rPr lang="en-US" sz="2400" dirty="0" smtClean="0">
                <a:sym typeface="Symbol"/>
              </a:rPr>
              <a:t>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&lt; 0  </a:t>
            </a:r>
            <a:r>
              <a:rPr lang="en-US" sz="2400" dirty="0" err="1" smtClean="0"/>
              <a:t>thì</a:t>
            </a:r>
            <a:r>
              <a:rPr lang="en-US" sz="2400" dirty="0" smtClean="0"/>
              <a:t>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cực</a:t>
            </a:r>
            <a:r>
              <a:rPr lang="en-US" sz="2400" dirty="0" smtClean="0"/>
              <a:t> </a:t>
            </a:r>
            <a:r>
              <a:rPr lang="en-US" sz="2400" dirty="0" err="1" smtClean="0"/>
              <a:t>đại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652313" y="2040835"/>
          <a:ext cx="1633785" cy="414199"/>
        </p:xfrm>
        <a:graphic>
          <a:graphicData uri="http://schemas.openxmlformats.org/presentationml/2006/ole">
            <p:oleObj spid="_x0000_s1028" name="Equation" r:id="rId3" imgW="901440" imgH="228600" progId="Equation.DSMT4">
              <p:embed/>
            </p:oleObj>
          </a:graphicData>
        </a:graphic>
      </p:graphicFrame>
      <p:sp>
        <p:nvSpPr>
          <p:cNvPr id="14" name="Flowchart: Process 13"/>
          <p:cNvSpPr/>
          <p:nvPr/>
        </p:nvSpPr>
        <p:spPr>
          <a:xfrm>
            <a:off x="1378227" y="1919596"/>
            <a:ext cx="10096832" cy="1419951"/>
          </a:xfrm>
          <a:prstGeom prst="flowChartProcess">
            <a:avLst/>
          </a:prstGeom>
          <a:noFill/>
          <a:ln w="508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28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8" grpId="0"/>
      <p:bldP spid="9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89652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6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184" y="862145"/>
            <a:ext cx="7475553" cy="10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 smtClean="0"/>
              <a:t>III. </a:t>
            </a:r>
            <a:r>
              <a:rPr lang="en-US" sz="2200" b="1" dirty="0" err="1" smtClean="0"/>
              <a:t>Quy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tắc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trị</a:t>
            </a:r>
            <a:endParaRPr lang="en-US" sz="2200" b="1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*)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Ví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dụ</a:t>
            </a:r>
            <a:r>
              <a:rPr lang="en-US" sz="2400" b="1" i="1" dirty="0" smtClean="0"/>
              <a:t> 1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91097" y="1386933"/>
            <a:ext cx="871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cực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hàm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endParaRPr lang="en-US" sz="2400" dirty="0" smtClean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98574" y="1268957"/>
          <a:ext cx="2211388" cy="758825"/>
        </p:xfrm>
        <a:graphic>
          <a:graphicData uri="http://schemas.openxmlformats.org/presentationml/2006/ole">
            <p:oleObj spid="_x0000_s33794" name="Equation" r:id="rId3" imgW="121896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206" y="2871745"/>
            <a:ext cx="97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i="1" dirty="0" err="1" smtClean="0"/>
              <a:t>Ví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dụ</a:t>
            </a:r>
            <a:r>
              <a:rPr lang="en-US" sz="2400" b="1" i="1" dirty="0" smtClean="0"/>
              <a:t> 2: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hàm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đạt</a:t>
            </a:r>
            <a:r>
              <a:rPr lang="en-US" sz="2400" dirty="0" smtClean="0"/>
              <a:t> CĐ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2.</a:t>
            </a:r>
          </a:p>
          <a:p>
            <a:endParaRPr lang="en-US" sz="2400" dirty="0" smtClean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834596" y="2625634"/>
          <a:ext cx="2150034" cy="946015"/>
        </p:xfrm>
        <a:graphic>
          <a:graphicData uri="http://schemas.openxmlformats.org/presentationml/2006/ole">
            <p:oleObj spid="_x0000_s33795" name="Equation" r:id="rId4" imgW="95220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7828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906" y="146862"/>
            <a:ext cx="5448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Câu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hỏi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trắc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nghiệm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1973" y="1236372"/>
                <a:ext cx="6855452" cy="342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Câu 1</a:t>
                </a:r>
                <a:r>
                  <a:rPr lang="en-US" sz="2000" dirty="0" smtClean="0"/>
                  <a:t>. Cho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/>
                </a:r>
                <a:r>
                  <a:rPr lang="en-US" sz="2000" i="1" dirty="0" smtClean="0"/>
                  <a:t>y = f</a:t>
                </a:r>
                <a:r>
                  <a:rPr lang="en-US" sz="2000" dirty="0" smtClean="0"/>
                  <a:t> (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đồ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thị</a:t>
                </a:r>
                <a:r>
                  <a:rPr lang="en-US" sz="2000" dirty="0" smtClean="0"/>
                  <a:t> (C) </a:t>
                </a:r>
                <a:r>
                  <a:rPr lang="en-US" sz="2000" dirty="0" err="1" smtClean="0"/>
                  <a:t>như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bên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Khẳng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nào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đây</a:t>
                </a:r>
                <a:r>
                  <a:rPr lang="en-US" sz="2000" dirty="0" smtClean="0"/>
                  <a:t/>
                </a:r>
                <a:r>
                  <a:rPr lang="en-US" sz="2000" b="1" dirty="0" err="1" smtClean="0"/>
                  <a:t>sai</a:t>
                </a:r>
                <a:r>
                  <a:rPr lang="en-US" sz="2000" dirty="0" smtClean="0"/>
                  <a:t>?</a:t>
                </a:r>
              </a:p>
              <a:p>
                <a:r>
                  <a:rPr lang="en-US" sz="2000" b="1" dirty="0" smtClean="0"/>
                  <a:t>       A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en-US" sz="2000" b="1" dirty="0" smtClean="0"/>
                  <a:t/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2000" dirty="0" smtClean="0"/>
                  <a:t/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cực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đại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đồ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thị</a:t>
                </a:r>
                <a:r>
                  <a:rPr lang="en-US" sz="2000" dirty="0" smtClean="0"/>
                  <a:t> (C).</a:t>
                </a:r>
              </a:p>
              <a:p>
                <a:r>
                  <a:rPr lang="en-US" sz="2000" b="1" dirty="0" smtClean="0"/>
                  <a:t>       B.</a:t>
                </a:r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−2;3</m:t>
                        </m:r>
                      </m:e>
                    </m:d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2000" dirty="0" smtClean="0"/>
                  <a:t/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cực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/>
                </a:r>
              </a:p>
              <a:p>
                <a:r>
                  <a:rPr lang="en-US" sz="2000" dirty="0"/>
                  <a:t/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đồ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thị</a:t>
                </a:r>
                <a:r>
                  <a:rPr lang="en-US" sz="2000" dirty="0" smtClean="0"/>
                  <a:t> (C).</a:t>
                </a:r>
              </a:p>
              <a:p>
                <a:r>
                  <a:rPr lang="en-US" sz="2000" b="1" dirty="0" smtClean="0"/>
                  <a:t>       C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000" b="1" dirty="0" smtClean="0"/>
                  <a:t/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/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cực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đại</a:t>
                </a:r>
                <a:r>
                  <a:rPr lang="en-US" sz="2000" dirty="0"/>
                  <a:t>;</a:t>
                </a: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/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cực</a:t>
                </a:r>
                <a:r>
                  <a:rPr lang="en-US" sz="2000" dirty="0" smtClean="0"/>
                  <a:t/>
                </a:r>
              </a:p>
              <a:p>
                <a:r>
                  <a:rPr lang="en-US" sz="2000" dirty="0"/>
                  <a:t/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tiểu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của</a:t>
                </a:r>
                <a:r>
                  <a:rPr lang="en-US" sz="2000" dirty="0"/>
                  <a:t/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/>
                </a:r>
                <a:r>
                  <a:rPr lang="en-US" sz="2000" i="1" dirty="0" smtClean="0"/>
                  <a:t>f</a:t>
                </a:r>
                <a:r>
                  <a:rPr lang="en-US" sz="2000" dirty="0" smtClean="0"/>
                  <a:t> (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).</a:t>
                </a:r>
              </a:p>
              <a:p>
                <a:r>
                  <a:rPr lang="en-US" sz="2000" dirty="0"/>
                  <a:t/>
                </a:r>
                <a:r>
                  <a:rPr lang="en-US" sz="2000" dirty="0" smtClean="0"/>
                  <a:t/>
                </a:r>
                <a:r>
                  <a:rPr lang="en-US" sz="2000" b="1" dirty="0"/>
                  <a:t>D</a:t>
                </a:r>
                <a:r>
                  <a:rPr lang="en-US" sz="2000" dirty="0" smtClean="0"/>
                  <a:t>. </a:t>
                </a:r>
                <a:r>
                  <a:rPr lang="en-US" sz="2000" i="1" dirty="0" smtClean="0"/>
                  <a:t>f</a:t>
                </a:r>
                <a:r>
                  <a:rPr lang="en-US" sz="2000" dirty="0" smtClean="0"/>
                  <a:t> (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đạt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cực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đại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/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đạt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cực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tiểu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/>
                </a:r>
              </a:p>
              <a:p>
                <a:r>
                  <a:rPr lang="en-US" sz="2000" dirty="0"/>
                  <a:t/>
                </a:r>
                <a:r>
                  <a:rPr lang="en-US" sz="2000" dirty="0" smtClean="0"/>
                  <a:t/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/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73" y="1236372"/>
                <a:ext cx="6855452" cy="3422732"/>
              </a:xfrm>
              <a:prstGeom prst="rect">
                <a:avLst/>
              </a:prstGeom>
              <a:blipFill rotWithShape="0">
                <a:blip r:embed="rId3"/>
                <a:stretch>
                  <a:fillRect l="-979" t="-1070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616" y="728424"/>
            <a:ext cx="4972050" cy="4067175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695460" y="3799268"/>
            <a:ext cx="425002" cy="3992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4" name="Flowchart: Connector 9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8" name="Flowchart: Connector 9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02" name="Flowchart: Connector 10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06" name="Flowchart: Connector 10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10" name="Flowchart: Connector 10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14" name="Flowchart: Connector 11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18" name="Flowchart: Connector 11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22" name="Flowchart: Connector 12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26" name="Flowchart: Connector 12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0" name="Flowchart: Connector 12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3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4" name="Flowchart: Connector 13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3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8" name="Flowchart: Connector 13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42" name="Flowchart: Connector 14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14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46" name="Flowchart: Connector 14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14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50" name="Flowchart: Connector 14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54" name="Flowchart: Connector 15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lowchart: Connector 15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15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58" name="Flowchart: Connector 15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lowchart: Connector 15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62" name="Flowchart: Connector 16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66" name="Flowchart: Connector 16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lowchart: Connector 16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16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0" name="Flowchart: Connector 16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4" name="Flowchart: Connector 17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7" name="Rounded Rectangle 176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09587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906" y="146862"/>
            <a:ext cx="5448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Câu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hỏi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trắc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nghiệm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58443" y="793193"/>
                <a:ext cx="9370666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Câu 2</a:t>
                </a:r>
                <a:r>
                  <a:rPr lang="en-US" sz="2200" dirty="0" smtClean="0">
                    <a:latin typeface="+mj-lt"/>
                  </a:rPr>
                  <a:t>. Cho </a:t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y = f</a:t>
                </a:r>
                <a:r>
                  <a:rPr lang="en-US" sz="2200" dirty="0" smtClean="0">
                    <a:latin typeface="+mj-lt"/>
                  </a:rPr>
                  <a:t> (</a:t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dirty="0" smtClean="0">
                    <a:latin typeface="+mj-lt"/>
                  </a:rPr>
                  <a:t>) </a:t>
                </a:r>
                <a:r>
                  <a:rPr lang="en-US" sz="2200" dirty="0" err="1" smtClean="0">
                    <a:latin typeface="+mj-lt"/>
                  </a:rPr>
                  <a:t>có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đạo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tại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baseline="-25000" dirty="0" smtClean="0">
                    <a:latin typeface="+mj-lt"/>
                  </a:rPr>
                  <a:t>0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Khẳng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định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nào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sau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đây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sai</a:t>
                </a:r>
                <a:r>
                  <a:rPr lang="en-US" sz="2200" dirty="0" smtClean="0">
                    <a:latin typeface="+mj-lt"/>
                  </a:rPr>
                  <a:t>?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A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Nếu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f </a:t>
                </a:r>
                <a:r>
                  <a:rPr lang="en-US" sz="2200" dirty="0" smtClean="0">
                    <a:latin typeface="+mj-lt"/>
                  </a:rPr>
                  <a:t>(</a:t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dirty="0" smtClean="0">
                    <a:latin typeface="+mj-lt"/>
                  </a:rPr>
                  <a:t>) </a:t>
                </a:r>
                <a:r>
                  <a:rPr lang="en-US" sz="2200" dirty="0" err="1" smtClean="0">
                    <a:latin typeface="+mj-lt"/>
                  </a:rPr>
                  <a:t>đạt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tại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baseline="-25000" dirty="0" smtClean="0">
                    <a:latin typeface="+mj-lt"/>
                  </a:rPr>
                  <a:t>0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thì</a:t>
                </a:r>
                <a:r>
                  <a:rPr lang="en-US" sz="2200" dirty="0" smtClean="0">
                    <a:latin typeface="+mj-lt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B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Nếu</a:t>
                </a:r>
                <a:r>
                  <a:rPr lang="en-US" sz="2200" dirty="0" smtClean="0">
                    <a:latin typeface="+mj-lt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thì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baseline="-25000" dirty="0" smtClean="0">
                    <a:latin typeface="+mj-lt"/>
                  </a:rPr>
                  <a:t>0 </a:t>
                </a:r>
                <a:r>
                  <a:rPr lang="en-US" sz="2200" dirty="0" err="1" smtClean="0">
                    <a:latin typeface="+mj-lt"/>
                  </a:rPr>
                  <a:t>không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là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của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f</a:t>
                </a:r>
                <a:r>
                  <a:rPr lang="en-US" sz="2200" dirty="0" smtClean="0">
                    <a:latin typeface="+mj-lt"/>
                  </a:rPr>
                  <a:t> (</a:t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dirty="0" smtClean="0">
                    <a:latin typeface="+mj-lt"/>
                  </a:rPr>
                  <a:t>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C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Nếu</a:t>
                </a:r>
                <a:r>
                  <a:rPr lang="en-US" sz="2200" dirty="0" smtClean="0">
                    <a:latin typeface="+mj-lt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thì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>
                    <a:latin typeface="+mj-lt"/>
                  </a:rPr>
                  <a:t>x</a:t>
                </a:r>
                <a:r>
                  <a:rPr lang="en-US" sz="2200" baseline="-25000" dirty="0">
                    <a:latin typeface="+mj-lt"/>
                  </a:rPr>
                  <a:t>0 </a:t>
                </a:r>
                <a:r>
                  <a:rPr lang="en-US" sz="2200" dirty="0" err="1" smtClean="0">
                    <a:latin typeface="+mj-lt"/>
                  </a:rPr>
                  <a:t>là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điểm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cực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trị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của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i="1" dirty="0">
                    <a:latin typeface="+mj-lt"/>
                  </a:rPr>
                  <a:t>f</a:t>
                </a:r>
                <a:r>
                  <a:rPr lang="en-US" sz="2200" dirty="0">
                    <a:latin typeface="+mj-lt"/>
                  </a:rPr>
                  <a:t> (</a:t>
                </a:r>
                <a:r>
                  <a:rPr lang="en-US" sz="2200" i="1" dirty="0">
                    <a:latin typeface="+mj-lt"/>
                  </a:rPr>
                  <a:t>x</a:t>
                </a:r>
                <a:r>
                  <a:rPr lang="en-US" sz="2200" dirty="0" smtClean="0">
                    <a:latin typeface="+mj-lt"/>
                  </a:rPr>
                  <a:t>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b="1" dirty="0">
                    <a:latin typeface="+mj-lt"/>
                  </a:rPr>
                  <a:t>D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Nếu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/>
                  <a:t>f </a:t>
                </a:r>
                <a:r>
                  <a:rPr lang="en-US" sz="2200" dirty="0"/>
                  <a:t>(</a:t>
                </a:r>
                <a:r>
                  <a:rPr lang="en-US" sz="2200" i="1" dirty="0"/>
                  <a:t>x</a:t>
                </a:r>
                <a:r>
                  <a:rPr lang="en-US" sz="2200" dirty="0"/>
                  <a:t>) </a:t>
                </a:r>
                <a:r>
                  <a:rPr lang="en-US" sz="2200" dirty="0" err="1"/>
                  <a:t>đạt</a:t>
                </a:r>
                <a:r>
                  <a:rPr lang="en-US" sz="2200" dirty="0"/>
                  <a:t/>
                </a:r>
                <a:r>
                  <a:rPr lang="en-US" sz="2200" dirty="0" err="1"/>
                  <a:t>cực</a:t>
                </a:r>
                <a:r>
                  <a:rPr lang="en-US" sz="2200" dirty="0"/>
                  <a:t/>
                </a:r>
                <a:r>
                  <a:rPr lang="en-US" sz="2200" dirty="0" err="1"/>
                  <a:t>trị</a:t>
                </a:r>
                <a:r>
                  <a:rPr lang="en-US" sz="2200" dirty="0"/>
                  <a:t/>
                </a:r>
                <a:r>
                  <a:rPr lang="en-US" sz="2200" dirty="0" err="1"/>
                  <a:t>tại</a:t>
                </a:r>
                <a:r>
                  <a:rPr lang="en-US" sz="2200" dirty="0"/>
                  <a:t/>
                </a:r>
                <a:r>
                  <a:rPr lang="en-US" sz="2200" i="1" dirty="0"/>
                  <a:t>x</a:t>
                </a:r>
                <a:r>
                  <a:rPr lang="en-US" sz="2200" baseline="-25000" dirty="0"/>
                  <a:t>0</a:t>
                </a:r>
                <a:r>
                  <a:rPr lang="en-US" sz="2200" dirty="0"/>
                  <a:t/>
                </a:r>
                <a:r>
                  <a:rPr lang="en-US" sz="2200" dirty="0" err="1" smtClean="0"/>
                  <a:t>thì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tiếp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tuyến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đồ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thị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i="1" dirty="0"/>
                  <a:t>y = f</a:t>
                </a:r>
                <a:r>
                  <a:rPr lang="en-US" sz="2200" dirty="0"/>
                  <a:t> (</a:t>
                </a:r>
                <a:r>
                  <a:rPr lang="en-US" sz="2200" i="1" dirty="0"/>
                  <a:t>x</a:t>
                </a:r>
                <a:r>
                  <a:rPr lang="en-US" sz="2200" dirty="0"/>
                  <a:t>) </a:t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/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/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điểm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</a:rPr>
                  <a:t>)) song </a:t>
                </a:r>
                <a:r>
                  <a:rPr lang="en-US" sz="2200" dirty="0" err="1" smtClean="0">
                    <a:latin typeface="+mj-lt"/>
                  </a:rPr>
                  <a:t>song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với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trục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hoành</a:t>
                </a:r>
                <a:r>
                  <a:rPr lang="en-US" sz="2200" dirty="0" smtClean="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43" y="793193"/>
                <a:ext cx="9370666" cy="2914067"/>
              </a:xfrm>
              <a:prstGeom prst="rect">
                <a:avLst/>
              </a:prstGeom>
              <a:blipFill rotWithShape="0">
                <a:blip r:embed="rId3"/>
                <a:stretch>
                  <a:fillRect l="-846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Connector 6"/>
          <p:cNvSpPr/>
          <p:nvPr/>
        </p:nvSpPr>
        <p:spPr>
          <a:xfrm>
            <a:off x="1936431" y="2401540"/>
            <a:ext cx="425002" cy="3992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2" name="Flowchart: Connector 1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6" name="Flowchart: Connector 1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0" name="Flowchart: Connector 1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4" name="Flowchart: Connector 2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8" name="Flowchart: Connector 2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2" name="Flowchart: Connector 3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6" name="Flowchart: Connector 3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0" name="Flowchart: Connector 3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4" name="Flowchart: Connector 4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8" name="Flowchart: Connector 4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2" name="Flowchart: Connector 5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6" name="Flowchart: Connector 5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0" name="Flowchart: Connector 5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4" name="Flowchart: Connector 6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8" name="Flowchart: Connector 6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2" name="Flowchart: Connector 7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6" name="Flowchart: Connector 7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0" name="Flowchart: Connector 7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4" name="Flowchart: Connector 8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8" name="Flowchart: Connector 8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2" name="Flowchart: Connector 9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38027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" name="Flowchart: Connector 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" name="Flowchart: Connector 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" name="Flowchart: Connector 1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" name="Flowchart: Connector 1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1" name="Flowchart: Connector 2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5" name="Flowchart: Connector 2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9" name="Flowchart: Connector 2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3" name="Flowchart: Connector 3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7" name="Flowchart: Connector 3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1" name="Flowchart: Connector 4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5" name="Flowchart: Connector 4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9" name="Flowchart: Connector 4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3" name="Flowchart: Connector 5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7" name="Flowchart: Connector 5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1" name="Flowchart: Connector 6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5" name="Flowchart: Connector 6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9" name="Flowchart: Connector 6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3" name="Flowchart: Connector 7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7" name="Flowchart: Connector 7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1" name="Flowchart: Connector 8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5" name="Flowchart: Connector 8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1693574" y="428483"/>
                <a:ext cx="9370666" cy="115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Câu 3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>
                    <a:latin typeface="+mj-lt"/>
                  </a:rPr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có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bao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nhiêu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>?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A</a:t>
                </a:r>
                <a:r>
                  <a:rPr lang="en-US" sz="2200" dirty="0" smtClean="0">
                    <a:latin typeface="+mj-lt"/>
                  </a:rPr>
                  <a:t>. 0		</a:t>
                </a:r>
                <a:r>
                  <a:rPr lang="en-US" sz="2200" b="1" dirty="0" smtClean="0">
                    <a:latin typeface="+mj-lt"/>
                  </a:rPr>
                  <a:t>B</a:t>
                </a:r>
                <a:r>
                  <a:rPr lang="en-US" sz="2200" dirty="0" smtClean="0">
                    <a:latin typeface="+mj-lt"/>
                  </a:rPr>
                  <a:t>. 1</a:t>
                </a:r>
                <a:r>
                  <a:rPr lang="en-US" sz="2200" b="1" dirty="0" smtClean="0">
                    <a:latin typeface="+mj-lt"/>
                  </a:rPr>
                  <a:t>       		C</a:t>
                </a:r>
                <a:r>
                  <a:rPr lang="en-US" sz="2200" dirty="0" smtClean="0">
                    <a:latin typeface="+mj-lt"/>
                  </a:rPr>
                  <a:t>. 2			</a:t>
                </a:r>
                <a:r>
                  <a:rPr lang="en-US" sz="2200" b="1" dirty="0" smtClean="0">
                    <a:latin typeface="+mj-lt"/>
                  </a:rPr>
                  <a:t>D</a:t>
                </a:r>
                <a:r>
                  <a:rPr lang="en-US" sz="2200" dirty="0" smtClean="0">
                    <a:latin typeface="+mj-lt"/>
                  </a:rPr>
                  <a:t>. 3</a:t>
                </a: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74" y="428483"/>
                <a:ext cx="9370666" cy="1157305"/>
              </a:xfrm>
              <a:prstGeom prst="rect">
                <a:avLst/>
              </a:prstGeom>
              <a:blipFill rotWithShape="0">
                <a:blip r:embed="rId3"/>
                <a:stretch>
                  <a:fillRect l="-846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lowchart: Connector 89"/>
          <p:cNvSpPr/>
          <p:nvPr/>
        </p:nvSpPr>
        <p:spPr>
          <a:xfrm>
            <a:off x="2171562" y="1135335"/>
            <a:ext cx="425002" cy="3992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39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842366"/>
            <a:ext cx="4369776" cy="4369776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47446" y="351692"/>
                <a:ext cx="45556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 smtClean="0"/>
                  <a:t/>
                </a:r>
                <a:r>
                  <a:rPr lang="en-US" sz="2200" dirty="0" err="1" smtClean="0"/>
                  <a:t>có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đồ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thị</a:t>
                </a:r>
                <a:r>
                  <a:rPr lang="en-US" sz="2200" dirty="0" smtClean="0"/>
                  <a:t> (C) </a:t>
                </a:r>
                <a:endParaRPr lang="en-US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6" y="351692"/>
                <a:ext cx="4555660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740" t="-10000" r="-18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Callout 8"/>
          <p:cNvSpPr/>
          <p:nvPr/>
        </p:nvSpPr>
        <p:spPr>
          <a:xfrm>
            <a:off x="6609854" y="3731987"/>
            <a:ext cx="4495895" cy="2170005"/>
          </a:xfrm>
          <a:prstGeom prst="cloudCallout">
            <a:avLst>
              <a:gd name="adj1" fmla="val 78292"/>
              <a:gd name="adj2" fmla="val 88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Quan</a:t>
            </a:r>
            <a:r>
              <a:rPr lang="en-US" sz="2200" dirty="0" smtClean="0"/>
              <a:t> </a:t>
            </a:r>
            <a:r>
              <a:rPr lang="en-US" sz="2200" dirty="0" err="1" smtClean="0"/>
              <a:t>sát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điểm</a:t>
            </a:r>
            <a:r>
              <a:rPr lang="en-US" sz="2200" dirty="0" smtClean="0"/>
              <a:t> </a:t>
            </a:r>
            <a:r>
              <a:rPr lang="en-US" sz="2200" dirty="0" err="1" smtClean="0"/>
              <a:t>cao</a:t>
            </a:r>
            <a:r>
              <a:rPr lang="en-US" sz="2200" dirty="0" smtClean="0"/>
              <a:t> </a:t>
            </a:r>
            <a:r>
              <a:rPr lang="en-US" sz="2200" dirty="0" err="1" smtClean="0"/>
              <a:t>nhất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đồ</a:t>
            </a:r>
            <a:r>
              <a:rPr lang="en-US" sz="2200" dirty="0" smtClean="0"/>
              <a:t> </a:t>
            </a:r>
            <a:r>
              <a:rPr lang="en-US" sz="2200" dirty="0" err="1" smtClean="0"/>
              <a:t>thị</a:t>
            </a:r>
            <a:r>
              <a:rPr lang="en-US" sz="2200" dirty="0" smtClean="0"/>
              <a:t> (C)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000" dirty="0" smtClean="0"/>
              <a:t> </a:t>
            </a:r>
            <a:r>
              <a:rPr lang="en-US" sz="2200" dirty="0" err="1" smtClean="0"/>
              <a:t>khoảng</a:t>
            </a:r>
            <a:r>
              <a:rPr lang="en-US" sz="2200" dirty="0" smtClean="0"/>
              <a:t> (-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∞;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∞)?</a:t>
            </a:r>
            <a:endParaRPr lang="en-US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03106" y="1450271"/>
                <a:ext cx="4754880" cy="430887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∈(−∞;+∞)\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06" y="1450271"/>
                <a:ext cx="4754880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5068"/>
                </a:stretch>
              </a:blipFill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03106" y="567135"/>
            <a:ext cx="608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Điểm</a:t>
            </a:r>
            <a:r>
              <a:rPr lang="en-US" sz="2200" dirty="0" smtClean="0"/>
              <a:t> A(0;2)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điểm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cao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nhất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đồ</a:t>
            </a:r>
            <a:r>
              <a:rPr lang="en-US" sz="2200" dirty="0" smtClean="0"/>
              <a:t> </a:t>
            </a:r>
            <a:r>
              <a:rPr lang="en-US" sz="2200" dirty="0" err="1" smtClean="0"/>
              <a:t>thị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trên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khoảng</a:t>
            </a:r>
            <a:r>
              <a:rPr lang="en-US" sz="2200" dirty="0" smtClean="0">
                <a:solidFill>
                  <a:srgbClr val="FF0000"/>
                </a:solidFill>
              </a:rPr>
              <a:t> (-</a:t>
            </a:r>
            <a:r>
              <a:rPr lang="en-US" sz="2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∞;</a:t>
            </a:r>
            <a:r>
              <a:rPr lang="en-US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∞) </a:t>
            </a:r>
            <a:r>
              <a:rPr lang="en-US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Do </a:t>
            </a:r>
            <a:r>
              <a:rPr lang="en-US" sz="2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endParaRPr lang="en-US" sz="2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934294" y="2212909"/>
                <a:ext cx="5951519" cy="76944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>Khi </a:t>
                </a:r>
                <a:r>
                  <a:rPr lang="en-US" sz="22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đó</a:t>
                </a:r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> ta </a:t>
                </a:r>
                <a:r>
                  <a:rPr lang="en-US" sz="22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nói</a:t>
                </a:r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hàm</a:t>
                </a:r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số</a:t>
                </a:r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>
                        <a:lumMod val="95000"/>
                      </a:schemeClr>
                    </a:solidFill>
                  </a:rPr>
                  <a:t>đạt</a:t>
                </a:r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điểm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= 0.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94" y="2212909"/>
                <a:ext cx="5951519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226" t="-4688" b="-148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745764" y="1907662"/>
            <a:ext cx="8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750" y="4691270"/>
            <a:ext cx="54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(C)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987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/>
      <p:bldP spid="12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906" y="146862"/>
            <a:ext cx="5448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Câu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hỏi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trắc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nghiệm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443" y="793193"/>
            <a:ext cx="9370666" cy="508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 err="1" smtClean="0">
                <a:latin typeface="+mj-lt"/>
              </a:rPr>
              <a:t>Câu</a:t>
            </a:r>
            <a:r>
              <a:rPr lang="en-US" sz="2200" b="1" dirty="0" smtClean="0">
                <a:latin typeface="+mj-lt"/>
              </a:rPr>
              <a:t> 4</a:t>
            </a:r>
            <a:r>
              <a:rPr lang="en-US" sz="2200" dirty="0" smtClean="0">
                <a:latin typeface="+mj-lt"/>
              </a:rPr>
              <a:t>. Cho </a:t>
            </a:r>
            <a:r>
              <a:rPr lang="en-US" sz="2200" dirty="0" err="1" smtClean="0">
                <a:latin typeface="+mj-lt"/>
              </a:rPr>
              <a:t>hàm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số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y = f</a:t>
            </a:r>
            <a:r>
              <a:rPr lang="en-US" sz="2200" dirty="0" smtClean="0">
                <a:latin typeface="+mj-lt"/>
              </a:rPr>
              <a:t> (</a:t>
            </a:r>
            <a:r>
              <a:rPr lang="en-US" sz="2200" i="1" dirty="0" smtClean="0">
                <a:latin typeface="+mj-lt"/>
              </a:rPr>
              <a:t>x</a:t>
            </a:r>
            <a:r>
              <a:rPr lang="en-US" sz="2200" dirty="0" smtClean="0">
                <a:latin typeface="+mj-lt"/>
              </a:rPr>
              <a:t>) </a:t>
            </a:r>
            <a:r>
              <a:rPr lang="en-US" sz="2200" dirty="0" err="1" smtClean="0">
                <a:latin typeface="+mj-lt"/>
              </a:rPr>
              <a:t>liên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tục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trên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và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có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bảng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biến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thiên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như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sau</a:t>
            </a:r>
            <a:endParaRPr lang="en-US" sz="2200" dirty="0" smtClean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sz="2200" b="1" dirty="0" smtClean="0">
                <a:latin typeface="+mj-lt"/>
              </a:rPr>
              <a:t>       </a:t>
            </a:r>
          </a:p>
          <a:p>
            <a:pPr>
              <a:lnSpc>
                <a:spcPct val="130000"/>
              </a:lnSpc>
            </a:pPr>
            <a:endParaRPr lang="en-US" sz="2200" b="1" dirty="0">
              <a:latin typeface="+mj-lt"/>
            </a:endParaRPr>
          </a:p>
          <a:p>
            <a:pPr>
              <a:lnSpc>
                <a:spcPct val="130000"/>
              </a:lnSpc>
            </a:pPr>
            <a:endParaRPr lang="en-US" sz="2200" b="1" dirty="0" smtClean="0">
              <a:latin typeface="+mj-lt"/>
            </a:endParaRPr>
          </a:p>
          <a:p>
            <a:pPr>
              <a:lnSpc>
                <a:spcPct val="130000"/>
              </a:lnSpc>
            </a:pPr>
            <a:endParaRPr lang="en-US" sz="2200" b="1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sz="2200" b="1" dirty="0" smtClean="0">
                <a:latin typeface="+mj-lt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en-US" sz="2200" dirty="0" err="1" smtClean="0">
                <a:latin typeface="+mj-lt"/>
              </a:rPr>
              <a:t>Khẳng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định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nào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đây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đúng</a:t>
            </a:r>
            <a:r>
              <a:rPr lang="en-US" sz="2200" dirty="0" smtClean="0">
                <a:latin typeface="+mj-lt"/>
              </a:rPr>
              <a:t>?</a:t>
            </a:r>
            <a:endParaRPr lang="en-US" sz="22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sz="2200" b="1" dirty="0" smtClean="0">
                <a:latin typeface="+mj-lt"/>
              </a:rPr>
              <a:t>       A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một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trị</a:t>
            </a:r>
            <a:r>
              <a:rPr lang="en-US" sz="2200" dirty="0">
                <a:latin typeface="+mj-lt"/>
              </a:rPr>
              <a:t>. </a:t>
            </a:r>
            <a:endParaRPr lang="en-US" sz="2200" dirty="0" smtClean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US" sz="2200" b="1" dirty="0" smtClean="0">
                <a:latin typeface="+mj-lt"/>
              </a:rPr>
              <a:t>       B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/>
              <a:t>Hàm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cực</a:t>
            </a:r>
            <a:r>
              <a:rPr lang="en-US" sz="2200" dirty="0"/>
              <a:t> </a:t>
            </a:r>
            <a:r>
              <a:rPr lang="en-US" sz="2200" dirty="0" err="1"/>
              <a:t>tiểu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1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dirty="0" smtClean="0">
                <a:latin typeface="+mj-lt"/>
              </a:rPr>
              <a:t>       C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/>
              <a:t>Hàm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lớn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-1</a:t>
            </a:r>
            <a:r>
              <a:rPr lang="en-US" sz="22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sz="2200" dirty="0" smtClean="0">
                <a:latin typeface="+mj-lt"/>
              </a:rPr>
              <a:t>       </a:t>
            </a:r>
            <a:r>
              <a:rPr lang="en-US" sz="2200" b="1" dirty="0">
                <a:latin typeface="+mj-lt"/>
              </a:rPr>
              <a:t>D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/>
              <a:t>Hàm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đạt</a:t>
            </a:r>
            <a:r>
              <a:rPr lang="en-US" sz="2200" dirty="0" smtClean="0"/>
              <a:t> </a:t>
            </a:r>
            <a:r>
              <a:rPr lang="en-US" sz="2200" dirty="0" err="1"/>
              <a:t>cực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tại</a:t>
            </a:r>
            <a:r>
              <a:rPr lang="en-US" sz="2200" dirty="0"/>
              <a:t> </a:t>
            </a:r>
            <a:r>
              <a:rPr lang="en-US" sz="2200" i="1" dirty="0"/>
              <a:t>x </a:t>
            </a:r>
            <a:r>
              <a:rPr lang="en-US" sz="2200" dirty="0"/>
              <a:t>= 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đạt</a:t>
            </a:r>
            <a:r>
              <a:rPr lang="en-US" sz="2200" dirty="0"/>
              <a:t> </a:t>
            </a:r>
            <a:r>
              <a:rPr lang="en-US" sz="2200" dirty="0" err="1"/>
              <a:t>cực</a:t>
            </a:r>
            <a:r>
              <a:rPr lang="en-US" sz="2200" dirty="0"/>
              <a:t> </a:t>
            </a:r>
            <a:r>
              <a:rPr lang="en-US" sz="2200" dirty="0" err="1"/>
              <a:t>tiểu</a:t>
            </a:r>
            <a:r>
              <a:rPr lang="en-US" sz="2200" dirty="0"/>
              <a:t> </a:t>
            </a:r>
            <a:r>
              <a:rPr lang="en-US" sz="2200" dirty="0" err="1"/>
              <a:t>tại</a:t>
            </a:r>
            <a:r>
              <a:rPr lang="en-US" sz="2200" dirty="0"/>
              <a:t> </a:t>
            </a:r>
            <a:r>
              <a:rPr lang="en-US" sz="2200" i="1" dirty="0"/>
              <a:t>x </a:t>
            </a:r>
            <a:r>
              <a:rPr lang="en-US" sz="2200" dirty="0"/>
              <a:t>= 1.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1897243" y="5224009"/>
            <a:ext cx="425002" cy="3992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0529" y="1324397"/>
            <a:ext cx="5328339" cy="2189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4" name="Flowchart: Connector 1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8" name="Flowchart: Connector 1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2" name="Flowchart: Connector 2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6" name="Flowchart: Connector 2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0" name="Flowchart: Connector 2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4" name="Flowchart: Connector 3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8" name="Flowchart: Connector 3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2" name="Flowchart: Connector 4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6" name="Flowchart: Connector 4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0" name="Flowchart: Connector 4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4" name="Flowchart: Connector 5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8" name="Flowchart: Connector 5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2" name="Flowchart: Connector 6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6" name="Flowchart: Connector 6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0" name="Flowchart: Connector 6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4" name="Flowchart: Connector 7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8" name="Flowchart: Connector 7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2" name="Flowchart: Connector 81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6" name="Flowchart: Connector 85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0" name="Flowchart: Connector 89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4" name="Flowchart: Connector 93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21325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02135" y="454609"/>
                <a:ext cx="10232814" cy="972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b="1" dirty="0" err="1" smtClean="0">
                    <a:latin typeface="+mj-lt"/>
                  </a:rPr>
                  <a:t>Câu</a:t>
                </a:r>
                <a:r>
                  <a:rPr lang="en-US" sz="2200" b="1" dirty="0" smtClean="0">
                    <a:latin typeface="+mj-lt"/>
                  </a:rPr>
                  <a:t> 5</a:t>
                </a:r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Đồ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thị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hàm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 smtClean="0">
                    <a:latin typeface="+mj-lt"/>
                  </a:rPr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điểm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cực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đại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là</a:t>
                </a:r>
                <a:r>
                  <a:rPr lang="en-US" sz="2200" dirty="0">
                    <a:latin typeface="+mj-lt"/>
                  </a:rPr>
                  <a:t/>
                </a:r>
                <a:endParaRPr lang="en-US" sz="2200" dirty="0" smtClean="0">
                  <a:latin typeface="+mj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A</a:t>
                </a:r>
                <a:r>
                  <a:rPr lang="en-US" sz="2200" dirty="0" smtClean="0">
                    <a:latin typeface="+mj-lt"/>
                  </a:rPr>
                  <a:t>. (1;-1).		</a:t>
                </a:r>
                <a:r>
                  <a:rPr lang="en-US" sz="2200" b="1" dirty="0" smtClean="0">
                    <a:latin typeface="+mj-lt"/>
                  </a:rPr>
                  <a:t>B</a:t>
                </a:r>
                <a:r>
                  <a:rPr lang="en-US" sz="2200" dirty="0" smtClean="0">
                    <a:latin typeface="+mj-lt"/>
                  </a:rPr>
                  <a:t>. (-1;-1)</a:t>
                </a:r>
                <a:r>
                  <a:rPr lang="en-US" sz="2200" b="1" dirty="0" smtClean="0">
                    <a:latin typeface="+mj-lt"/>
                  </a:rPr>
                  <a:t>       		C</a:t>
                </a:r>
                <a:r>
                  <a:rPr lang="en-US" sz="2200" dirty="0" smtClean="0">
                    <a:latin typeface="+mj-lt"/>
                  </a:rPr>
                  <a:t>. (-1;3)		</a:t>
                </a:r>
                <a:r>
                  <a:rPr lang="en-US" sz="2200" b="1" dirty="0" smtClean="0">
                    <a:latin typeface="+mj-lt"/>
                  </a:rPr>
                  <a:t>D</a:t>
                </a:r>
                <a:r>
                  <a:rPr lang="en-US" sz="2200" dirty="0" smtClean="0">
                    <a:latin typeface="+mj-lt"/>
                  </a:rPr>
                  <a:t>. (1;3)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35" y="454609"/>
                <a:ext cx="10232814" cy="972574"/>
              </a:xfrm>
              <a:prstGeom prst="rect">
                <a:avLst/>
              </a:prstGeom>
              <a:blipFill rotWithShape="0">
                <a:blip r:embed="rId3"/>
                <a:stretch>
                  <a:fillRect l="-775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7083197" y="940896"/>
            <a:ext cx="425002" cy="3992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" name="Flowchart: Connector 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" name="Flowchart: Connector 1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" name="Flowchart: Connector 1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1" name="Flowchart: Connector 2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5" name="Flowchart: Connector 2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9" name="Flowchart: Connector 2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3" name="Flowchart: Connector 3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7" name="Flowchart: Connector 3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1" name="Flowchart: Connector 4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5" name="Flowchart: Connector 4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9" name="Flowchart: Connector 4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3" name="Flowchart: Connector 5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7" name="Flowchart: Connector 5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1" name="Flowchart: Connector 6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5" name="Flowchart: Connector 6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9" name="Flowchart: Connector 6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3" name="Flowchart: Connector 7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7" name="Flowchart: Connector 7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1" name="Flowchart: Connector 8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5" name="Flowchart: Connector 8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9" name="Flowchart: Connector 8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2" name="Rounded Rectangle 91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66955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" name="Flowchart: Connector 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" name="Flowchart: Connector 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" name="Flowchart: Connector 1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" name="Flowchart: Connector 1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1" name="Flowchart: Connector 2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5" name="Flowchart: Connector 2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29" name="Flowchart: Connector 2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3" name="Flowchart: Connector 3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37" name="Flowchart: Connector 3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1" name="Flowchart: Connector 4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5" name="Flowchart: Connector 4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49" name="Flowchart: Connector 4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3" name="Flowchart: Connector 5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57" name="Flowchart: Connector 5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1" name="Flowchart: Connector 6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5" name="Flowchart: Connector 6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69" name="Flowchart: Connector 6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3" name="Flowchart: Connector 7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77" name="Flowchart: Connector 7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1" name="Flowchart: Connector 8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85" name="Flowchart: Connector 8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1731631" y="310909"/>
                <a:ext cx="10232814" cy="15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Câu 6</a:t>
                </a:r>
                <a:r>
                  <a:rPr lang="en-US" sz="2200" dirty="0">
                    <a:latin typeface="+mj-lt"/>
                  </a:rPr>
                  <a:t>. </a:t>
                </a:r>
                <a:r>
                  <a:rPr lang="en-US" sz="2200" dirty="0" err="1">
                    <a:latin typeface="+mj-lt"/>
                  </a:rPr>
                  <a:t>Hàm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số</a:t>
                </a:r>
                <a:r>
                  <a:rPr lang="en-US" sz="2200" dirty="0">
                    <a:latin typeface="+mj-lt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giá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trị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cực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tiểu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và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giá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trị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cực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>
                    <a:latin typeface="+mj-lt"/>
                  </a:rPr>
                  <a:t>đại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là</a:t>
                </a:r>
                <a:endParaRPr lang="en-US" sz="2200" dirty="0" smtClean="0">
                  <a:latin typeface="+mj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A</a:t>
                </a:r>
                <a:r>
                  <a:rPr lang="en-US" sz="22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b="1" dirty="0" smtClean="0">
                    <a:latin typeface="+mj-lt"/>
                  </a:rPr>
                  <a:t>B</a:t>
                </a:r>
                <a:r>
                  <a:rPr lang="en-US" sz="22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b="1" dirty="0" smtClean="0">
                    <a:latin typeface="+mj-lt"/>
                  </a:rPr>
                  <a:t/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b="1" dirty="0" smtClean="0">
                    <a:latin typeface="+mj-lt"/>
                  </a:rPr>
                  <a:t>       C</a:t>
                </a:r>
                <a:r>
                  <a:rPr lang="en-US" sz="22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b="1" dirty="0" smtClean="0">
                    <a:latin typeface="+mj-lt"/>
                  </a:rPr>
                  <a:t>D</a:t>
                </a:r>
                <a:r>
                  <a:rPr lang="en-US" sz="2200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31" y="310909"/>
                <a:ext cx="10232814" cy="1594091"/>
              </a:xfrm>
              <a:prstGeom prst="rect">
                <a:avLst/>
              </a:prstGeom>
              <a:blipFill rotWithShape="0">
                <a:blip r:embed="rId3"/>
                <a:stretch>
                  <a:fillRect l="-774" b="-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lowchart: Connector 89"/>
          <p:cNvSpPr/>
          <p:nvPr/>
        </p:nvSpPr>
        <p:spPr>
          <a:xfrm>
            <a:off x="7212693" y="986709"/>
            <a:ext cx="425002" cy="399245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0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98" name="Flowchart: Connector 97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03" name="Flowchart: Connector 10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07" name="Flowchart: Connector 10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11" name="Flowchart: Connector 11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15" name="Flowchart: Connector 11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19" name="Flowchart: Connector 11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23" name="Flowchart: Connector 12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27" name="Flowchart: Connector 12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1" name="Flowchart: Connector 13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3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5" name="Flowchart: Connector 13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39" name="Flowchart: Connector 13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4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43" name="Flowchart: Connector 14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lowchart: Connector 14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lowchart: Connector 14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47" name="Flowchart: Connector 14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51" name="Flowchart: Connector 15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15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55" name="Flowchart: Connector 15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lowchart: Connector 15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59" name="Flowchart: Connector 15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63" name="Flowchart: Connector 162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164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67" name="Flowchart: Connector 166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lowchart: Connector 167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1" name="Flowchart: Connector 170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lowchart: Connector 172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5" name="Flowchart: Connector 174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lowchart: Connector 175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lowchart: Connector 176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0215158" y="4932831"/>
            <a:ext cx="1749287" cy="1749287"/>
            <a:chOff x="4982817" y="2981739"/>
            <a:chExt cx="1749287" cy="1749287"/>
          </a:xfrm>
        </p:grpSpPr>
        <p:sp>
          <p:nvSpPr>
            <p:cNvPr id="179" name="Flowchart: Connector 178"/>
            <p:cNvSpPr/>
            <p:nvPr/>
          </p:nvSpPr>
          <p:spPr>
            <a:xfrm>
              <a:off x="4982817" y="2981739"/>
              <a:ext cx="1749287" cy="17492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lowchart: Connector 179"/>
            <p:cNvSpPr/>
            <p:nvPr/>
          </p:nvSpPr>
          <p:spPr>
            <a:xfrm>
              <a:off x="5075582" y="3074504"/>
              <a:ext cx="1563756" cy="1563756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5133698" y="3147391"/>
              <a:ext cx="1447524" cy="141798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HẾT GIỜ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2" name="Rounded Rectangle 181"/>
          <p:cNvSpPr/>
          <p:nvPr/>
        </p:nvSpPr>
        <p:spPr>
          <a:xfrm>
            <a:off x="5415025" y="5913489"/>
            <a:ext cx="1444489" cy="602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giờ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8112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5" name="Picture 41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184" y="3623733"/>
            <a:ext cx="2512483" cy="25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4" name="Picture 40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65700"/>
            <a:ext cx="3185584" cy="6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39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" y="4468285"/>
            <a:ext cx="3321049" cy="63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Picture 38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4784" y="3602567"/>
            <a:ext cx="1380067" cy="183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Picture 37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0418" y="3657600"/>
            <a:ext cx="2125133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36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4067" y="3494618"/>
            <a:ext cx="2146300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35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4067" y="3168651"/>
            <a:ext cx="2209800" cy="6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Picture 34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48367" y="3048001"/>
            <a:ext cx="2110317" cy="72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33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68185" y="3596218"/>
            <a:ext cx="848783" cy="26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32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8301" y="2514600"/>
            <a:ext cx="1936751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067" y="2220385"/>
            <a:ext cx="2091267" cy="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56367" y="2345267"/>
            <a:ext cx="1674284" cy="5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31167" y="2448985"/>
            <a:ext cx="683684" cy="127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83784" y="1375834"/>
            <a:ext cx="2175933" cy="82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66851" y="1204385"/>
            <a:ext cx="2211916" cy="61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62618" y="806451"/>
            <a:ext cx="2321983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85384" y="685801"/>
            <a:ext cx="2216149" cy="80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8917" y="1240367"/>
            <a:ext cx="1039283" cy="24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464051" y="3486151"/>
            <a:ext cx="1259416" cy="4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978900" y="4853517"/>
            <a:ext cx="3208867" cy="78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845551" y="4318000"/>
            <a:ext cx="3342216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930218" y="4747684"/>
            <a:ext cx="3261783" cy="4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904568" y="4654551"/>
            <a:ext cx="2123017" cy="73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619751" y="3627968"/>
            <a:ext cx="1407583" cy="16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197851" y="3532718"/>
            <a:ext cx="3699933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070851" y="3291418"/>
            <a:ext cx="3816349" cy="52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815667" y="2624667"/>
            <a:ext cx="1428751" cy="12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632701" y="1877484"/>
            <a:ext cx="4085167" cy="13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9948334" y="2228851"/>
            <a:ext cx="2148417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9821334" y="2040467"/>
            <a:ext cx="2281767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620001" y="1864785"/>
            <a:ext cx="2377017" cy="9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859434" y="1471084"/>
            <a:ext cx="2241551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9810751" y="1272118"/>
            <a:ext cx="227753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579785" y="1253067"/>
            <a:ext cx="2406649" cy="89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586134" y="846667"/>
            <a:ext cx="3350684" cy="133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913033" y="1843617"/>
            <a:ext cx="857251" cy="9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486400" y="2580218"/>
            <a:ext cx="1475317" cy="115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219701" y="3414184"/>
            <a:ext cx="901700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667251" y="603251"/>
            <a:ext cx="2106083" cy="18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81070" y="232763"/>
                <a:ext cx="5937161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200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có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đồ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thị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 (C) </a:t>
                </a:r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70" y="232763"/>
                <a:ext cx="5937161" cy="572144"/>
              </a:xfrm>
              <a:prstGeom prst="rect">
                <a:avLst/>
              </a:prstGeom>
              <a:blipFill rotWithShape="0">
                <a:blip r:embed="rId2"/>
                <a:stretch>
                  <a:fillRect l="-133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7424670" y="197954"/>
            <a:ext cx="4670936" cy="1824030"/>
          </a:xfrm>
          <a:prstGeom prst="wedgeRoundRectCallout">
            <a:avLst>
              <a:gd name="adj1" fmla="val 48374"/>
              <a:gd name="adj2" fmla="val 914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dirty="0" err="1">
                <a:solidFill>
                  <a:prstClr val="white"/>
                </a:solidFill>
              </a:rPr>
              <a:t>Quan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sát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và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chỉ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ra</a:t>
            </a:r>
            <a:r>
              <a:rPr lang="en-US" sz="2200" dirty="0">
                <a:solidFill>
                  <a:prstClr val="white"/>
                </a:solidFill>
              </a:rPr>
              <a:t>:</a:t>
            </a:r>
          </a:p>
          <a:p>
            <a:pPr lvl="0"/>
            <a:r>
              <a:rPr lang="en-US" sz="2200" dirty="0">
                <a:solidFill>
                  <a:prstClr val="white"/>
                </a:solidFill>
              </a:rPr>
              <a:t>+) </a:t>
            </a:r>
            <a:r>
              <a:rPr lang="en-US" sz="2200" dirty="0" err="1">
                <a:solidFill>
                  <a:prstClr val="white"/>
                </a:solidFill>
              </a:rPr>
              <a:t>điểm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cao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nhất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của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đồ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thị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smtClean="0">
                <a:solidFill>
                  <a:prstClr val="white"/>
                </a:solidFill>
              </a:rPr>
              <a:t>(C) </a:t>
            </a:r>
            <a:r>
              <a:rPr lang="en-US" sz="2200" dirty="0" err="1" smtClean="0">
                <a:solidFill>
                  <a:prstClr val="white"/>
                </a:solidFill>
              </a:rPr>
              <a:t>trên</a:t>
            </a:r>
            <a:r>
              <a:rPr lang="en-US" sz="22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khoảng</a:t>
            </a:r>
            <a:r>
              <a:rPr lang="en-US" sz="2200" dirty="0">
                <a:solidFill>
                  <a:prstClr val="white"/>
                </a:solidFill>
              </a:rPr>
              <a:t> (0; 2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</a:p>
          <a:p>
            <a:pPr lvl="0"/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+)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thấp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nhất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đồ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thị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(C)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khoảng</a:t>
            </a:r>
            <a:r>
              <a:rPr lang="en-US" sz="2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(2; 4).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25" y="1013949"/>
            <a:ext cx="5457825" cy="3571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89" y="1026062"/>
            <a:ext cx="5924550" cy="3514725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31482" y="775470"/>
                <a:ext cx="4834095" cy="93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/>
                  <a:t>Điểm</a:t>
                </a:r>
                <a:r>
                  <a:rPr lang="en-US" sz="2200" dirty="0" smtClean="0"/>
                  <a:t>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/>
                </a:r>
                <a:r>
                  <a:rPr lang="en-US" sz="2200" dirty="0" err="1" smtClean="0"/>
                  <a:t>là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điểm</a:t>
                </a:r>
                <a:r>
                  <a:rPr lang="en-US" sz="2200" dirty="0" smtClean="0"/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cao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nhất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đồ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thị</a:t>
                </a:r>
                <a:r>
                  <a:rPr lang="en-US" sz="2200" dirty="0" smtClean="0"/>
                  <a:t> (C)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trên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khoảng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(0; 2). </a:t>
                </a:r>
                <a:r>
                  <a:rPr lang="en-US" sz="2200" dirty="0" smtClean="0"/>
                  <a:t>Do </a:t>
                </a:r>
                <a:r>
                  <a:rPr lang="en-US" sz="2200" dirty="0" err="1" smtClean="0"/>
                  <a:t>đó</a:t>
                </a:r>
                <a:r>
                  <a:rPr lang="en-US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482" y="775470"/>
                <a:ext cx="4834095" cy="937564"/>
              </a:xfrm>
              <a:prstGeom prst="rect">
                <a:avLst/>
              </a:prstGeom>
              <a:blipFill rotWithShape="0">
                <a:blip r:embed="rId5"/>
                <a:stretch>
                  <a:fillRect l="-1639" r="-504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49886" y="1904417"/>
                <a:ext cx="4715691" cy="43088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∈(0;2)\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86" y="1904417"/>
                <a:ext cx="4715691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5068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70316" y="4763225"/>
                <a:ext cx="86926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Điểm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r>
                  <a:rPr lang="en-US" sz="2200" dirty="0" err="1" smtClean="0"/>
                  <a:t>là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điểm</a:t>
                </a:r>
                <a:r>
                  <a:rPr lang="en-US" sz="2200" dirty="0" smtClean="0"/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thấp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nhất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đồ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thị</a:t>
                </a:r>
                <a:r>
                  <a:rPr lang="en-US" sz="2200" dirty="0" smtClean="0"/>
                  <a:t> (C)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trên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khoảng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(2; </a:t>
                </a:r>
                <a:r>
                  <a:rPr lang="en-US" sz="2200" dirty="0">
                    <a:solidFill>
                      <a:srgbClr val="FF0000"/>
                    </a:solidFill>
                  </a:rPr>
                  <a:t>4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200" dirty="0" smtClean="0"/>
                  <a:t>, Do </a:t>
                </a:r>
                <a:r>
                  <a:rPr lang="en-US" sz="2200" dirty="0" err="1" smtClean="0"/>
                  <a:t>đó</a:t>
                </a:r>
                <a:r>
                  <a:rPr lang="en-US" dirty="0" smtClean="0"/>
                  <a:t/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6" y="4763225"/>
                <a:ext cx="8692662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91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058801" y="5301533"/>
                <a:ext cx="4715691" cy="43088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∈(2;4)\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801" y="5301533"/>
                <a:ext cx="4715691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249886" y="2475914"/>
                <a:ext cx="4845720" cy="124925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Khi </a:t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đó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, ta </a:t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nói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hàm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endParaRPr lang="en-US" sz="22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đạt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= 1. 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86" y="2475914"/>
                <a:ext cx="4845720" cy="1249253"/>
              </a:xfrm>
              <a:prstGeom prst="rect">
                <a:avLst/>
              </a:prstGeom>
              <a:blipFill rotWithShape="0">
                <a:blip r:embed="rId9"/>
                <a:stretch>
                  <a:fillRect l="-1635" t="-3415" b="-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70316" y="5946098"/>
                <a:ext cx="9665379" cy="57214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</a:rPr>
                  <a:t>Khi </a:t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đó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, ta </a:t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nói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hàm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đạt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tiểu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= 3. 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6" y="5946098"/>
                <a:ext cx="9665379" cy="572144"/>
              </a:xfrm>
              <a:prstGeom prst="rect">
                <a:avLst/>
              </a:prstGeom>
              <a:blipFill rotWithShape="0">
                <a:blip r:embed="rId10"/>
                <a:stretch>
                  <a:fillRect l="-82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462" y="1016538"/>
            <a:ext cx="5981700" cy="3533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153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3" grpId="0" animBg="1"/>
      <p:bldP spid="4" grpId="0" animBg="1"/>
      <p:bldP spid="13" grpId="0" animBg="1"/>
      <p:bldP spid="14" grpId="0" animBg="1"/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89652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5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374" y="1014631"/>
            <a:ext cx="512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I. </a:t>
            </a:r>
            <a:r>
              <a:rPr lang="en-US" sz="2200" b="1" dirty="0" err="1" smtClean="0"/>
              <a:t>Khái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niệm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đại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tiểu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5122" y="1446847"/>
            <a:ext cx="10345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+mj-lt"/>
              </a:rPr>
              <a:t>1. </a:t>
            </a:r>
            <a:r>
              <a:rPr lang="en-US" sz="2200" b="1" i="1" dirty="0" err="1" smtClean="0">
                <a:latin typeface="+mj-lt"/>
              </a:rPr>
              <a:t>Định</a:t>
            </a:r>
            <a:r>
              <a:rPr lang="en-US" sz="2200" b="1" i="1" dirty="0" smtClean="0">
                <a:latin typeface="+mj-lt"/>
              </a:rPr>
              <a:t> </a:t>
            </a:r>
            <a:r>
              <a:rPr lang="en-US" sz="2200" b="1" i="1" dirty="0" err="1" smtClean="0">
                <a:latin typeface="+mj-lt"/>
              </a:rPr>
              <a:t>nghĩa</a:t>
            </a:r>
            <a:endParaRPr lang="en-US" sz="2200" b="1" i="1" dirty="0"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01199" y="1856205"/>
                <a:ext cx="9960713" cy="4967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dirty="0" smtClean="0"/>
                  <a:t>Cho </a:t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i="1" dirty="0" smtClean="0"/>
                  <a:t>y = f</a:t>
                </a:r>
                <a:r>
                  <a:rPr lang="en-US" sz="2200" dirty="0" smtClean="0"/>
                  <a:t> (</a:t>
                </a:r>
                <a:r>
                  <a:rPr lang="en-US" sz="2200" i="1" dirty="0" smtClean="0"/>
                  <a:t>x</a:t>
                </a:r>
                <a:r>
                  <a:rPr lang="en-US" sz="2200" dirty="0" smtClean="0"/>
                  <a:t>) </a:t>
                </a:r>
                <a:r>
                  <a:rPr lang="en-US" sz="2200" dirty="0" err="1" smtClean="0"/>
                  <a:t>xác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định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liên</a:t>
                </a:r>
                <a:r>
                  <a:rPr lang="en-US" sz="2200" dirty="0" smtClean="0"/>
                  <a:t/>
                </a:r>
                <a:r>
                  <a:rPr lang="en-US" sz="2200" dirty="0" err="1" smtClean="0">
                    <a:latin typeface="+mj-lt"/>
                  </a:rPr>
                  <a:t>tục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trên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miền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D</a:t>
                </a:r>
                <a:r>
                  <a:rPr lang="en-US" sz="2200" dirty="0" smtClean="0">
                    <a:latin typeface="+mj-lt"/>
                  </a:rPr>
                  <a:t> (</a:t>
                </a:r>
                <a:r>
                  <a:rPr lang="en-US" sz="2200" i="1" dirty="0" smtClean="0">
                    <a:latin typeface="+mj-lt"/>
                  </a:rPr>
                  <a:t>D </a:t>
                </a:r>
                <a:r>
                  <a:rPr lang="en-US" sz="2200" dirty="0" smtClean="0">
                    <a:latin typeface="+mj-lt"/>
                    <a:ea typeface="Cambria Math" panose="02040503050406030204" pitchFamily="18" charset="0"/>
                  </a:rPr>
                  <a:t>⊂</a:t>
                </a:r>
                <a:r>
                  <a:rPr lang="en-US" sz="2200" i="1" dirty="0" smtClean="0">
                    <a:latin typeface="+mj-lt"/>
                    <a:ea typeface="Cambria Math" panose="02040503050406030204" pitchFamily="18" charset="0"/>
                  </a:rPr>
                  <a:t> R</a:t>
                </a:r>
                <a:r>
                  <a:rPr lang="en-US" sz="2200" dirty="0" smtClean="0">
                    <a:latin typeface="+mj-lt"/>
                    <a:ea typeface="Cambria Math" panose="02040503050406030204" pitchFamily="18" charset="0"/>
                  </a:rPr>
                  <a:t>) </a:t>
                </a:r>
                <a:r>
                  <a:rPr lang="en-US" sz="2200" dirty="0" err="1" smtClean="0">
                    <a:latin typeface="+mj-lt"/>
                    <a:ea typeface="Cambria Math" panose="02040503050406030204" pitchFamily="18" charset="0"/>
                  </a:rPr>
                  <a:t>và</a:t>
                </a:r>
                <a:r>
                  <a:rPr lang="en-US" sz="2200" dirty="0" smtClean="0">
                    <a:latin typeface="+mj-lt"/>
                    <a:ea typeface="Cambria Math" panose="02040503050406030204" pitchFamily="18" charset="0"/>
                  </a:rPr>
                  <a:t/>
                </a:r>
                <a:r>
                  <a:rPr lang="en-US" sz="2200" i="1" dirty="0" smtClean="0">
                    <a:latin typeface="+mj-lt"/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 smtClean="0">
                    <a:latin typeface="+mj-lt"/>
                    <a:ea typeface="Cambria Math" panose="02040503050406030204" pitchFamily="18" charset="0"/>
                  </a:rPr>
                  <a:t>0</a:t>
                </a:r>
                <a:r>
                  <a:rPr lang="en-US" sz="2200" dirty="0" smtClean="0">
                    <a:latin typeface="+mj-lt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D.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a) </a:t>
                </a:r>
                <a:r>
                  <a:rPr lang="en-US" sz="2200" dirty="0" err="1" smtClean="0">
                    <a:latin typeface="+mj-lt"/>
                  </a:rPr>
                  <a:t>Nếu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tồn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một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khoảng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> (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</a:rPr>
                  <a:t>a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>; 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</a:rPr>
                  <a:t>b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>) </a:t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chứa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điểm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  </a:t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sao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cho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/>
                  <a:t>(</a:t>
                </a:r>
                <a:r>
                  <a:rPr lang="en-US" sz="2200" i="1" dirty="0"/>
                  <a:t>a</a:t>
                </a:r>
                <a:r>
                  <a:rPr lang="en-US" sz="2200" dirty="0"/>
                  <a:t>; </a:t>
                </a:r>
                <a:r>
                  <a:rPr lang="en-US" sz="2200" i="1" dirty="0"/>
                  <a:t>b</a:t>
                </a:r>
                <a:r>
                  <a:rPr lang="en-US" sz="2200" dirty="0"/>
                  <a:t>) 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⊂ </a:t>
                </a:r>
                <a:r>
                  <a:rPr lang="en-US" sz="2200" i="1" dirty="0" smtClean="0">
                    <a:ea typeface="Cambria Math" panose="02040503050406030204" pitchFamily="18" charset="0"/>
                  </a:rPr>
                  <a:t>D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và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0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i="1" dirty="0" smtClean="0">
                    <a:ln>
                      <a:noFill/>
                    </a:ln>
                    <a:solidFill>
                      <a:schemeClr val="accent2"/>
                    </a:solidFill>
                    <a:latin typeface="+mj-lt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200" i="1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20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n>
                          <a:noFill/>
                        </a:ln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n>
                                  <a:noFill/>
                                </a:ln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i="1" dirty="0" smtClean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dirty="0" err="1">
                    <a:latin typeface="+mj-lt"/>
                  </a:rPr>
                  <a:t>t</a:t>
                </a:r>
                <a:r>
                  <a:rPr lang="en-US" sz="2200" dirty="0" err="1" smtClean="0">
                    <a:latin typeface="+mj-lt"/>
                  </a:rPr>
                  <a:t>hì</a:t>
                </a:r>
                <a:r>
                  <a:rPr lang="en-US" sz="2200" dirty="0" smtClean="0">
                    <a:latin typeface="+mj-lt"/>
                  </a:rPr>
                  <a:t> ta </a:t>
                </a:r>
                <a:r>
                  <a:rPr lang="en-US" sz="2200" dirty="0" err="1" smtClean="0">
                    <a:latin typeface="+mj-lt"/>
                  </a:rPr>
                  <a:t>nói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/>
                  <a:t>f</a:t>
                </a:r>
                <a:r>
                  <a:rPr lang="en-US" sz="2200" dirty="0"/>
                  <a:t> (</a:t>
                </a:r>
                <a:r>
                  <a:rPr lang="en-US" sz="2200" i="1" dirty="0"/>
                  <a:t>x</a:t>
                </a:r>
                <a:r>
                  <a:rPr lang="en-US" sz="2200" dirty="0" smtClean="0"/>
                  <a:t>)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đạt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err="1" smtClean="0">
                    <a:ea typeface="Cambria Math" panose="02040503050406030204" pitchFamily="18" charset="0"/>
                  </a:rPr>
                  <a:t>Khi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đó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 </a:t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được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gọi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là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điểm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đại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được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gọi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là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giá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trị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đại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của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hàm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số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i="1" dirty="0"/>
                  <a:t>f</a:t>
                </a:r>
                <a:r>
                  <a:rPr lang="en-US" sz="2200" dirty="0"/>
                  <a:t> (</a:t>
                </a:r>
                <a:r>
                  <a:rPr lang="en-US" sz="2200" i="1" dirty="0"/>
                  <a:t>x</a:t>
                </a:r>
                <a:r>
                  <a:rPr lang="en-US" sz="2200" dirty="0" smtClean="0"/>
                  <a:t>).</a:t>
                </a:r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  <a:ea typeface="Cambria Math" panose="02040503050406030204" pitchFamily="18" charset="0"/>
                  </a:rPr>
                  <a:t>b) </a:t>
                </a:r>
                <a:r>
                  <a:rPr lang="en-US" sz="2200" dirty="0"/>
                  <a:t>Nếu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tồn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khoảng</a:t>
                </a:r>
                <a:r>
                  <a:rPr lang="en-US" sz="2200" dirty="0">
                    <a:solidFill>
                      <a:srgbClr val="FF0000"/>
                    </a:solidFill>
                  </a:rPr>
                  <a:t> (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</a:rPr>
                  <a:t>; 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b</a:t>
                </a:r>
                <a:r>
                  <a:rPr lang="en-US" sz="2200" dirty="0">
                    <a:solidFill>
                      <a:srgbClr val="FF0000"/>
                    </a:solidFill>
                  </a:rPr>
                  <a:t>)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chứa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 </a:t>
                </a:r>
                <a:r>
                  <a:rPr lang="en-US" sz="2200" dirty="0" err="1">
                    <a:ea typeface="Cambria Math" panose="02040503050406030204" pitchFamily="18" charset="0"/>
                  </a:rPr>
                  <a:t>sao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cho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/>
                  <a:t>(</a:t>
                </a:r>
                <a:r>
                  <a:rPr lang="en-US" sz="2200" i="1" dirty="0"/>
                  <a:t>a</a:t>
                </a:r>
                <a:r>
                  <a:rPr lang="en-US" sz="2200" dirty="0"/>
                  <a:t>; </a:t>
                </a:r>
                <a:r>
                  <a:rPr lang="en-US" sz="2200" i="1" dirty="0"/>
                  <a:t>b</a:t>
                </a:r>
                <a:r>
                  <a:rPr lang="en-US" sz="2200" dirty="0"/>
                  <a:t>) </a:t>
                </a:r>
                <a:r>
                  <a:rPr lang="en-US" sz="2200" dirty="0">
                    <a:ea typeface="Cambria Math" panose="02040503050406030204" pitchFamily="18" charset="0"/>
                  </a:rPr>
                  <a:t>⊂ </a:t>
                </a:r>
                <a:r>
                  <a:rPr lang="en-US" sz="2200" i="1" dirty="0">
                    <a:ea typeface="Cambria Math" panose="02040503050406030204" pitchFamily="18" charset="0"/>
                  </a:rPr>
                  <a:t>D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và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ớ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i="1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i="1" dirty="0"/>
              </a:p>
              <a:p>
                <a:pPr>
                  <a:lnSpc>
                    <a:spcPct val="120000"/>
                  </a:lnSpc>
                </a:pPr>
                <a:r>
                  <a:rPr lang="en-US" sz="2200" dirty="0" err="1"/>
                  <a:t>thì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nói</a:t>
                </a:r>
                <a:r>
                  <a:rPr lang="en-US" sz="2200" dirty="0"/>
                  <a:t/>
                </a:r>
                <a:r>
                  <a:rPr lang="en-US" sz="2200" dirty="0" err="1"/>
                  <a:t>hàm</a:t>
                </a:r>
                <a:r>
                  <a:rPr lang="en-US" sz="2200" dirty="0"/>
                  <a:t/>
                </a:r>
                <a:r>
                  <a:rPr lang="en-US" sz="2200" dirty="0" err="1"/>
                  <a:t>số</a:t>
                </a:r>
                <a:r>
                  <a:rPr lang="en-US" sz="2200" dirty="0"/>
                  <a:t/>
                </a:r>
                <a:r>
                  <a:rPr lang="en-US" sz="2200" i="1" dirty="0"/>
                  <a:t>f</a:t>
                </a:r>
                <a:r>
                  <a:rPr lang="en-US" sz="2200" dirty="0"/>
                  <a:t> (</a:t>
                </a:r>
                <a:r>
                  <a:rPr lang="en-US" sz="2200" i="1" dirty="0"/>
                  <a:t>x</a:t>
                </a:r>
                <a:r>
                  <a:rPr lang="en-US" sz="2200" dirty="0"/>
                  <a:t>)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đạt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tiểu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2200" dirty="0"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err="1" smtClean="0">
                    <a:latin typeface="+mj-lt"/>
                  </a:rPr>
                  <a:t>Khi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đó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>
                    <a:ea typeface="Cambria Math" panose="02040503050406030204" pitchFamily="18" charset="0"/>
                  </a:rPr>
                  <a:t>0 </a:t>
                </a:r>
                <a:r>
                  <a:rPr lang="en-US" sz="2200" dirty="0" err="1">
                    <a:ea typeface="Cambria Math" panose="02040503050406030204" pitchFamily="18" charset="0"/>
                  </a:rPr>
                  <a:t>được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gọi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là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điểm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cực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tiểu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được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gọi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là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giá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trị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cực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ea typeface="Cambria Math" panose="02040503050406030204" pitchFamily="18" charset="0"/>
                  </a:rPr>
                  <a:t>tiểu</a:t>
                </a:r>
                <a:r>
                  <a:rPr lang="en-US" sz="2200" dirty="0" smtClean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của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hàm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ea typeface="Cambria Math" panose="02040503050406030204" pitchFamily="18" charset="0"/>
                  </a:rPr>
                  <a:t>số</a:t>
                </a:r>
                <a:r>
                  <a:rPr lang="en-US" sz="2200" dirty="0">
                    <a:ea typeface="Cambria Math" panose="02040503050406030204" pitchFamily="18" charset="0"/>
                  </a:rPr>
                  <a:t/>
                </a:r>
                <a:r>
                  <a:rPr lang="en-US" sz="2200" i="1" dirty="0"/>
                  <a:t>f</a:t>
                </a:r>
                <a:r>
                  <a:rPr lang="en-US" sz="2200" dirty="0"/>
                  <a:t> (</a:t>
                </a:r>
                <a:r>
                  <a:rPr lang="en-US" sz="2200" i="1" dirty="0"/>
                  <a:t>x</a:t>
                </a:r>
                <a:r>
                  <a:rPr lang="en-US" sz="2200" dirty="0"/>
                  <a:t>).</a:t>
                </a:r>
                <a:endParaRPr lang="en-US" sz="22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- </a:t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đại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và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tiểu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được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gọi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chung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là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của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- </a:t>
                </a:r>
                <a:r>
                  <a:rPr lang="en-US" sz="2200" dirty="0" err="1" smtClean="0">
                    <a:latin typeface="+mj-lt"/>
                  </a:rPr>
                  <a:t>Giá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đại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và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giá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tiểu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được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gọi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chung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là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trị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/>
                  <a:t>của</a:t>
                </a:r>
                <a:r>
                  <a:rPr lang="en-US" sz="2200" dirty="0"/>
                  <a:t/>
                </a:r>
                <a:r>
                  <a:rPr lang="en-US" sz="2200" dirty="0" err="1"/>
                  <a:t>hàm</a:t>
                </a:r>
                <a:r>
                  <a:rPr lang="en-US" sz="2200" dirty="0"/>
                  <a:t/>
                </a:r>
                <a:r>
                  <a:rPr lang="en-US" sz="2200" dirty="0" err="1"/>
                  <a:t>số</a:t>
                </a:r>
                <a:r>
                  <a:rPr lang="en-US" sz="2200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latin typeface="+mj-lt"/>
                  </a:rPr>
                  <a:t>- </a:t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được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gọi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là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đại</a:t>
                </a:r>
                <a:r>
                  <a:rPr lang="en-US" sz="2200" dirty="0" smtClean="0">
                    <a:latin typeface="+mj-lt"/>
                  </a:rPr>
                  <a:t> (</a:t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cực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tiểu</a:t>
                </a:r>
                <a:r>
                  <a:rPr lang="en-US" sz="2200" dirty="0" smtClean="0">
                    <a:latin typeface="+mj-lt"/>
                  </a:rPr>
                  <a:t>) </a:t>
                </a:r>
                <a:r>
                  <a:rPr lang="en-US" sz="2200" dirty="0" err="1" smtClean="0">
                    <a:latin typeface="+mj-lt"/>
                  </a:rPr>
                  <a:t>của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đồ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thị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99" y="1856205"/>
                <a:ext cx="9960713" cy="4967514"/>
              </a:xfrm>
              <a:prstGeom prst="rect">
                <a:avLst/>
              </a:prstGeom>
              <a:blipFill rotWithShape="0">
                <a:blip r:embed="rId2"/>
                <a:stretch>
                  <a:fillRect l="-796" t="-123" b="-9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37991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179805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5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373" y="1127988"/>
            <a:ext cx="512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I. </a:t>
            </a:r>
            <a:r>
              <a:rPr lang="en-US" sz="2200" b="1" dirty="0" err="1" smtClean="0"/>
              <a:t>Khái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niệm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đại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tiểu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5121" y="1586281"/>
            <a:ext cx="10345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latin typeface="+mj-lt"/>
              </a:rPr>
              <a:t>2</a:t>
            </a:r>
            <a:r>
              <a:rPr lang="en-US" sz="2200" b="1" i="1" dirty="0" smtClean="0">
                <a:latin typeface="+mj-lt"/>
              </a:rPr>
              <a:t>. </a:t>
            </a:r>
            <a:r>
              <a:rPr lang="en-US" sz="2200" b="1" i="1" dirty="0" err="1" smtClean="0">
                <a:latin typeface="+mj-lt"/>
              </a:rPr>
              <a:t>Chú</a:t>
            </a:r>
            <a:r>
              <a:rPr lang="en-US" sz="2200" b="1" i="1" dirty="0" smtClean="0">
                <a:latin typeface="+mj-lt"/>
              </a:rPr>
              <a:t> ý</a:t>
            </a:r>
            <a:endParaRPr lang="en-US" sz="2200" b="1" i="1" dirty="0"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39836" y="2037375"/>
                <a:ext cx="9960713" cy="2088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1.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Giá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trị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cực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đại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cực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tiểu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hàm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số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nói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chung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không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phải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giá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trị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lớn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nhất</a:t>
                </a:r>
                <a:r>
                  <a:rPr lang="en-US" sz="2200" dirty="0">
                    <a:solidFill>
                      <a:schemeClr val="tx1"/>
                    </a:solidFill>
                  </a:rPr>
                  <a:t/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nhỏ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nhất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trên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chỉ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giá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trị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lớn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nhất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nhỏ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nhất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hàm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số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dirty="0">
                    <a:solidFill>
                      <a:schemeClr val="tx1"/>
                    </a:solidFill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trên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khoảng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2200" i="1" dirty="0" smtClean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; </a:t>
                </a:r>
                <a:r>
                  <a:rPr lang="en-US" sz="2200" i="1" dirty="0" smtClean="0">
                    <a:solidFill>
                      <a:schemeClr val="tx1"/>
                    </a:solidFill>
                    <a:latin typeface="+mj-lt"/>
                  </a:rPr>
                  <a:t>b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nào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đó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chứa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điểm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r>
                  <a:rPr lang="en-US" sz="2200" i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x</a:t>
                </a:r>
                <a:r>
                  <a:rPr lang="en-US" sz="2200" baseline="-25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0</a:t>
                </a:r>
                <a:r>
                  <a:rPr lang="en-US" sz="22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/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2.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có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thể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đạt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cực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đại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hoặc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cực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tiểu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tại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nhiều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trên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3.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Nếu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/>
                </a:r>
                <a:r>
                  <a:rPr lang="en-US" sz="22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đạt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trị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và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có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đạo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hàm</a:t>
                </a:r>
                <a:r>
                  <a:rPr lang="en-US" sz="2200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thì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2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36" y="2037375"/>
                <a:ext cx="9960713" cy="2088264"/>
              </a:xfrm>
              <a:prstGeom prst="rect">
                <a:avLst/>
              </a:prstGeom>
              <a:blipFill rotWithShape="0">
                <a:blip r:embed="rId2"/>
                <a:stretch>
                  <a:fillRect l="-796" t="-292" b="-52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1693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179805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5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373" y="1127988"/>
            <a:ext cx="512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I. </a:t>
            </a:r>
            <a:r>
              <a:rPr lang="en-US" sz="2200" b="1" dirty="0" err="1" smtClean="0"/>
              <a:t>Khái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niệm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đại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cực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tiểu</a:t>
            </a:r>
            <a:endParaRPr lang="en-US" sz="2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24" y="1997254"/>
            <a:ext cx="5972175" cy="4638675"/>
          </a:xfrm>
          <a:prstGeom prst="rect">
            <a:avLst/>
          </a:prstGeom>
        </p:spPr>
      </p:pic>
      <p:sp>
        <p:nvSpPr>
          <p:cNvPr id="13" name="Khuung Chú Thích Chữ Nhật Góc Tròn 151"/>
          <p:cNvSpPr/>
          <p:nvPr/>
        </p:nvSpPr>
        <p:spPr>
          <a:xfrm>
            <a:off x="3797693" y="2044603"/>
            <a:ext cx="1981200" cy="609600"/>
          </a:xfrm>
          <a:prstGeom prst="wedgeRoundRectCallout">
            <a:avLst>
              <a:gd name="adj1" fmla="val -8662"/>
              <a:gd name="adj2" fmla="val 15575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Khuung Chú Thích Chữ Nhật Góc Tròn 151"/>
          <p:cNvSpPr/>
          <p:nvPr/>
        </p:nvSpPr>
        <p:spPr>
          <a:xfrm>
            <a:off x="6098446" y="1431179"/>
            <a:ext cx="1981200" cy="609600"/>
          </a:xfrm>
          <a:prstGeom prst="wedgeRoundRectCallout">
            <a:avLst>
              <a:gd name="adj1" fmla="val 29465"/>
              <a:gd name="adj2" fmla="val 14705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Khuung Chú Thích Chữ Nhật Góc Tròn 154"/>
          <p:cNvSpPr/>
          <p:nvPr/>
        </p:nvSpPr>
        <p:spPr>
          <a:xfrm>
            <a:off x="7792278" y="5615608"/>
            <a:ext cx="1981200" cy="685800"/>
          </a:xfrm>
          <a:prstGeom prst="wedgeRoundRectCallout">
            <a:avLst>
              <a:gd name="adj1" fmla="val -108971"/>
              <a:gd name="adj2" fmla="val 45963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Khuung Chú Thích Chữ Nhật Góc Tròn 154"/>
          <p:cNvSpPr/>
          <p:nvPr/>
        </p:nvSpPr>
        <p:spPr>
          <a:xfrm>
            <a:off x="1494280" y="3197086"/>
            <a:ext cx="1981200" cy="685800"/>
          </a:xfrm>
          <a:prstGeom prst="wedgeRoundRectCallout">
            <a:avLst>
              <a:gd name="adj1" fmla="val 74307"/>
              <a:gd name="adj2" fmla="val 94272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693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842366"/>
            <a:ext cx="4369776" cy="4369776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47446" y="351692"/>
                <a:ext cx="686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6" y="351692"/>
                <a:ext cx="6867684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155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Callout 8"/>
          <p:cNvSpPr/>
          <p:nvPr/>
        </p:nvSpPr>
        <p:spPr>
          <a:xfrm>
            <a:off x="6662105" y="596901"/>
            <a:ext cx="4495895" cy="2170005"/>
          </a:xfrm>
          <a:prstGeom prst="cloudCallout">
            <a:avLst>
              <a:gd name="adj1" fmla="val 78292"/>
              <a:gd name="adj2" fmla="val 88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Quan</a:t>
            </a:r>
            <a:r>
              <a:rPr lang="en-US" sz="2200" dirty="0" smtClean="0"/>
              <a:t> </a:t>
            </a:r>
            <a:r>
              <a:rPr lang="en-US" sz="2200" dirty="0" err="1" smtClean="0"/>
              <a:t>sát</a:t>
            </a:r>
            <a:r>
              <a:rPr lang="en-US" sz="2200" dirty="0" smtClean="0"/>
              <a:t> </a:t>
            </a:r>
            <a:r>
              <a:rPr lang="en-US" sz="2200" dirty="0" err="1" smtClean="0"/>
              <a:t>đồ</a:t>
            </a:r>
            <a:r>
              <a:rPr lang="en-US" sz="2200" dirty="0" smtClean="0"/>
              <a:t> </a:t>
            </a:r>
            <a:r>
              <a:rPr lang="en-US" sz="2200" dirty="0" err="1" smtClean="0"/>
              <a:t>thị</a:t>
            </a:r>
            <a:r>
              <a:rPr lang="en-US" sz="2200" dirty="0" smtClean="0"/>
              <a:t> (C)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thiện</a:t>
            </a:r>
            <a:r>
              <a:rPr lang="en-US" sz="2200" dirty="0" smtClean="0"/>
              <a:t> </a:t>
            </a:r>
            <a:r>
              <a:rPr lang="en-US" sz="2200" dirty="0" err="1" smtClean="0"/>
              <a:t>bảng</a:t>
            </a:r>
            <a:r>
              <a:rPr lang="en-US" sz="2200" dirty="0" smtClean="0"/>
              <a:t> </a:t>
            </a:r>
            <a:r>
              <a:rPr lang="en-US" sz="2200" dirty="0" err="1" smtClean="0"/>
              <a:t>biến</a:t>
            </a:r>
            <a:r>
              <a:rPr lang="en-US" sz="2200" dirty="0" smtClean="0"/>
              <a:t> </a:t>
            </a:r>
            <a:r>
              <a:rPr lang="en-US" sz="2200" dirty="0" err="1" smtClean="0"/>
              <a:t>thiên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hàm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745764" y="1907662"/>
            <a:ext cx="86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750" y="4691270"/>
            <a:ext cx="543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(C)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1470814108"/>
              </p:ext>
            </p:extLst>
          </p:nvPr>
        </p:nvGraphicFramePr>
        <p:xfrm>
          <a:off x="6050396" y="3450545"/>
          <a:ext cx="5906736" cy="176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276"/>
                <a:gridCol w="5243460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2776" t="-10000" r="-232" b="-317143"/>
                      </a:stretch>
                    </a:blip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917" t="-110000" r="-791743" b="-2171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                            0           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157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 </a:t>
                      </a:r>
                      <a:r>
                        <a:rPr lang="en-US" sz="2200" i="0" dirty="0" smtClean="0"/>
                        <a:t>(</a:t>
                      </a:r>
                      <a:r>
                        <a:rPr lang="en-US" sz="2200" i="1" dirty="0" smtClean="0"/>
                        <a:t>x</a:t>
                      </a:r>
                      <a:r>
                        <a:rPr lang="en-US" sz="2200" i="0" dirty="0" smtClean="0"/>
                        <a:t>)</a:t>
                      </a:r>
                      <a:endParaRPr lang="en-US" sz="22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</a:t>
                      </a:r>
                      <a:r>
                        <a:rPr lang="en-US" sz="2200" baseline="0" dirty="0" smtClean="0"/>
                        <a:t>                                 </a:t>
                      </a:r>
                      <a:r>
                        <a:rPr lang="en-US" sz="22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7248939" y="4426226"/>
            <a:ext cx="1921565" cy="437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21078" y="4412974"/>
            <a:ext cx="1536922" cy="437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18783" y="3882888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89539" y="3867092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8365" y="4850296"/>
            <a:ext cx="65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∞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58000" y="4837044"/>
            <a:ext cx="6261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∞</a:t>
            </a:r>
            <a:endParaRPr lang="en-US" sz="2000" dirty="0"/>
          </a:p>
          <a:p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31235" y="5514152"/>
                <a:ext cx="9726765" cy="76944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>𝑓′(𝑥)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đổi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dấu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từ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> “+” sang “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⎻ ”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khi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 qua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điểm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 (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theo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chiều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tăng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  <a:ea typeface="Cambria Math" panose="02040503050406030204" pitchFamily="18" charset="0"/>
                  </a:rPr>
                  <a:t>) 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là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điểm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cực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đại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của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hàm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+mj-lt"/>
                  </a:rPr>
                  <a:t>số</a:t>
                </a:r>
                <a:r>
                  <a:rPr lang="en-US" sz="2200" dirty="0" smtClean="0">
                    <a:solidFill>
                      <a:schemeClr val="bg1"/>
                    </a:solidFill>
                    <a:latin typeface="+mj-lt"/>
                  </a:rPr>
                  <a:t/>
                </a:r>
                <a:r>
                  <a:rPr lang="en-US" sz="2200" i="1" dirty="0">
                    <a:solidFill>
                      <a:schemeClr val="bg1"/>
                    </a:solidFill>
                    <a:latin typeface="+mj-lt"/>
                  </a:rPr>
                  <a:t>f 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(</a:t>
                </a:r>
                <a:r>
                  <a:rPr lang="en-US" sz="22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en-US" sz="2200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35" y="5514152"/>
                <a:ext cx="9726765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815" t="-6349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75576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3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7696105" y="140271"/>
            <a:ext cx="4495895" cy="2170005"/>
          </a:xfrm>
          <a:prstGeom prst="cloudCallout">
            <a:avLst>
              <a:gd name="adj1" fmla="val 36731"/>
              <a:gd name="adj2" fmla="val 97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Quan</a:t>
            </a:r>
            <a:r>
              <a:rPr lang="en-US" sz="2200" dirty="0" smtClean="0"/>
              <a:t> </a:t>
            </a:r>
            <a:r>
              <a:rPr lang="en-US" sz="2200" dirty="0" err="1" smtClean="0"/>
              <a:t>sát</a:t>
            </a:r>
            <a:r>
              <a:rPr lang="en-US" sz="2200" dirty="0" smtClean="0"/>
              <a:t> </a:t>
            </a:r>
            <a:r>
              <a:rPr lang="en-US" sz="2200" dirty="0" err="1" smtClean="0"/>
              <a:t>đồ</a:t>
            </a:r>
            <a:r>
              <a:rPr lang="en-US" sz="2200" dirty="0" smtClean="0"/>
              <a:t> </a:t>
            </a:r>
            <a:r>
              <a:rPr lang="en-US" sz="2200" dirty="0" err="1" smtClean="0"/>
              <a:t>thị</a:t>
            </a:r>
            <a:r>
              <a:rPr lang="en-US" sz="2200" dirty="0" smtClean="0"/>
              <a:t> (C)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thiện</a:t>
            </a:r>
            <a:r>
              <a:rPr lang="en-US" sz="2200" dirty="0" smtClean="0"/>
              <a:t> </a:t>
            </a:r>
            <a:r>
              <a:rPr lang="en-US" sz="2200" dirty="0" err="1" smtClean="0"/>
              <a:t>bảng</a:t>
            </a:r>
            <a:r>
              <a:rPr lang="en-US" sz="2200" dirty="0" smtClean="0"/>
              <a:t> </a:t>
            </a:r>
            <a:r>
              <a:rPr lang="en-US" sz="2200" dirty="0" err="1" smtClean="0"/>
              <a:t>biến</a:t>
            </a:r>
            <a:r>
              <a:rPr lang="en-US" sz="2200" dirty="0" smtClean="0"/>
              <a:t> </a:t>
            </a:r>
            <a:r>
              <a:rPr lang="en-US" sz="2200" dirty="0" err="1" smtClean="0"/>
              <a:t>thiên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hàm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927476" y="721649"/>
                <a:ext cx="4961456" cy="110799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𝑓′(𝑥)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đổi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dấu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200" dirty="0">
                    <a:solidFill>
                      <a:schemeClr val="bg1"/>
                    </a:solidFill>
                  </a:rPr>
                  <a:t> “+” sang “ 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⎻ ” </a:t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khi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qua </a:t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điểm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chiều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) 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cực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đại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hàm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i="1" dirty="0">
                    <a:solidFill>
                      <a:schemeClr val="bg1"/>
                    </a:solidFill>
                  </a:rPr>
                  <a:t>f </a:t>
                </a:r>
                <a:r>
                  <a:rPr lang="en-US" sz="2200" dirty="0">
                    <a:solidFill>
                      <a:schemeClr val="bg1"/>
                    </a:solidFill>
                  </a:rPr>
                  <a:t>(</a:t>
                </a:r>
                <a:r>
                  <a:rPr lang="en-US" sz="2200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22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476" y="721649"/>
                <a:ext cx="4961456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1597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47446" y="140271"/>
                <a:ext cx="6867684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200" dirty="0" smtClean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+mj-lt"/>
                  </a:rPr>
                  <a:t/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6" y="140271"/>
                <a:ext cx="6867684" cy="581378"/>
              </a:xfrm>
              <a:prstGeom prst="rect">
                <a:avLst/>
              </a:prstGeom>
              <a:blipFill rotWithShape="0">
                <a:blip r:embed="rId3"/>
                <a:stretch>
                  <a:fillRect l="-115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40" y="742636"/>
            <a:ext cx="5981700" cy="3533775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976396728"/>
              </p:ext>
            </p:extLst>
          </p:nvPr>
        </p:nvGraphicFramePr>
        <p:xfrm>
          <a:off x="2793262" y="4467495"/>
          <a:ext cx="6314698" cy="219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087"/>
                <a:gridCol w="5605611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5"/>
                      <a:stretch>
                        <a:fillRect l="-12704" t="-8571" r="-217" b="-442857"/>
                      </a:stretch>
                    </a:blip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5"/>
                      <a:stretch>
                        <a:fillRect l="-862" t="-108571" r="-795690" b="-34285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               0                    0         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0549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 </a:t>
                      </a:r>
                      <a:r>
                        <a:rPr lang="en-US" sz="2200" i="0" dirty="0" smtClean="0"/>
                        <a:t>(</a:t>
                      </a:r>
                      <a:r>
                        <a:rPr lang="en-US" sz="2200" i="1" dirty="0" smtClean="0"/>
                        <a:t>x</a:t>
                      </a:r>
                      <a:r>
                        <a:rPr lang="en-US" sz="2200" i="0" dirty="0" smtClean="0"/>
                        <a:t>)</a:t>
                      </a:r>
                      <a:endParaRPr lang="en-US" sz="22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5"/>
                      <a:stretch>
                        <a:fillRect l="-12704" t="-66063" r="-217" b="-8597"/>
                      </a:stretch>
                    </a:blip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3652049" y="5519669"/>
            <a:ext cx="1378634" cy="883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65592" y="5519669"/>
            <a:ext cx="1225079" cy="7774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476" y="5519668"/>
            <a:ext cx="1378634" cy="883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15323" y="6302033"/>
            <a:ext cx="65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∞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06110" y="5284519"/>
            <a:ext cx="8219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∞</a:t>
            </a:r>
            <a:endParaRPr lang="en-US" sz="2000" dirty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12659" y="4923242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85974" y="4915187"/>
            <a:ext cx="38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⎻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59289" y="4884409"/>
            <a:ext cx="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927476" y="2122213"/>
                <a:ext cx="4961456" cy="110799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𝑓′(𝑥)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đổi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dấu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“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⎻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” </a:t>
                </a:r>
                <a:r>
                  <a:rPr lang="en-US" sz="2200" dirty="0">
                    <a:solidFill>
                      <a:schemeClr val="bg1"/>
                    </a:solidFill>
                  </a:rPr>
                  <a:t>sang “ 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en-US" sz="22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” </a:t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khi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qua </a:t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điểm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chiều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) 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cực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 smtClean="0">
                    <a:solidFill>
                      <a:schemeClr val="bg1"/>
                    </a:solidFill>
                  </a:rPr>
                  <a:t>tiểu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hàm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/>
                </a:r>
                <a:r>
                  <a:rPr lang="en-US" sz="2200" i="1" dirty="0">
                    <a:solidFill>
                      <a:schemeClr val="bg1"/>
                    </a:solidFill>
                  </a:rPr>
                  <a:t>f </a:t>
                </a:r>
                <a:r>
                  <a:rPr lang="en-US" sz="2200" dirty="0">
                    <a:solidFill>
                      <a:schemeClr val="bg1"/>
                    </a:solidFill>
                  </a:rPr>
                  <a:t>(</a:t>
                </a:r>
                <a:r>
                  <a:rPr lang="en-US" sz="2200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22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476" y="2122213"/>
                <a:ext cx="4961456" cy="1107996"/>
              </a:xfrm>
              <a:prstGeom prst="rect">
                <a:avLst/>
              </a:prstGeom>
              <a:blipFill rotWithShape="0">
                <a:blip r:embed="rId6"/>
                <a:stretch>
                  <a:fillRect l="-1597" t="-439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62374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5" grpId="0" animBg="1"/>
      <p:bldP spid="25" grpId="0"/>
      <p:bldP spid="26" grpId="0"/>
      <p:bldP spid="28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62" y="89652"/>
            <a:ext cx="72227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Tiết</a:t>
            </a:r>
            <a:r>
              <a:rPr lang="en-US" sz="4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5   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§2.Cực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trị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của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hàm</a:t>
            </a: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endParaRPr lang="en-U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5122" y="1446847"/>
                <a:ext cx="102710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+mj-lt"/>
                  </a:rPr>
                  <a:t>II. </a:t>
                </a:r>
                <a:r>
                  <a:rPr lang="en-US" sz="2200" b="1" dirty="0" err="1" smtClean="0">
                    <a:latin typeface="+mj-lt"/>
                  </a:rPr>
                  <a:t>Điều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kiện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đủ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để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hàm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số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có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cực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b="1" dirty="0" err="1" smtClean="0">
                    <a:latin typeface="+mj-lt"/>
                  </a:rPr>
                  <a:t>trị</a:t>
                </a:r>
                <a:endParaRPr lang="en-US" sz="2200" b="1" dirty="0" smtClean="0">
                  <a:latin typeface="+mj-lt"/>
                </a:endParaRPr>
              </a:p>
              <a:p>
                <a:r>
                  <a:rPr lang="en-US" sz="2200" b="1" i="1" dirty="0" smtClean="0">
                    <a:latin typeface="+mj-lt"/>
                  </a:rPr>
                  <a:t>1. </a:t>
                </a:r>
                <a:r>
                  <a:rPr lang="en-US" sz="2200" b="1" i="1" dirty="0" err="1" smtClean="0">
                    <a:latin typeface="+mj-lt"/>
                  </a:rPr>
                  <a:t>Định</a:t>
                </a:r>
                <a:r>
                  <a:rPr lang="en-US" sz="2200" b="1" i="1" dirty="0" smtClean="0">
                    <a:latin typeface="+mj-lt"/>
                  </a:rPr>
                  <a:t/>
                </a:r>
                <a:r>
                  <a:rPr lang="en-US" sz="2200" b="1" i="1" dirty="0" err="1" smtClean="0">
                    <a:latin typeface="+mj-lt"/>
                  </a:rPr>
                  <a:t>lý</a:t>
                </a:r>
                <a:r>
                  <a:rPr lang="en-US" sz="2200" b="1" i="1" dirty="0" smtClean="0">
                    <a:latin typeface="+mj-lt"/>
                  </a:rPr>
                  <a:t> 1</a:t>
                </a:r>
                <a:r>
                  <a:rPr lang="en-US" sz="2200" b="1" dirty="0" smtClean="0">
                    <a:latin typeface="+mj-lt"/>
                  </a:rPr>
                  <a:t/>
                </a:r>
                <a:r>
                  <a:rPr lang="en-US" sz="2200" dirty="0" smtClean="0">
                    <a:latin typeface="+mj-lt"/>
                  </a:rPr>
                  <a:t>(SGK/14)</a:t>
                </a:r>
              </a:p>
              <a:p>
                <a:r>
                  <a:rPr lang="en-US" sz="2200" dirty="0" err="1" smtClean="0">
                    <a:latin typeface="+mj-lt"/>
                  </a:rPr>
                  <a:t>Giả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sử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số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y = f</a:t>
                </a:r>
                <a:r>
                  <a:rPr lang="en-US" sz="2200" dirty="0" smtClean="0">
                    <a:latin typeface="+mj-lt"/>
                  </a:rPr>
                  <a:t> (</a:t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dirty="0" smtClean="0">
                    <a:latin typeface="+mj-lt"/>
                  </a:rPr>
                  <a:t>) </a:t>
                </a:r>
                <a:r>
                  <a:rPr lang="en-US" sz="2200" dirty="0" err="1" smtClean="0">
                    <a:latin typeface="+mj-lt"/>
                  </a:rPr>
                  <a:t>liên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tục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trên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khoảng</a:t>
                </a:r>
                <a:r>
                  <a:rPr lang="en-US" sz="2200" dirty="0" smtClean="0">
                    <a:latin typeface="+mj-lt"/>
                  </a:rPr>
                  <a:t> (</a:t>
                </a:r>
                <a:r>
                  <a:rPr lang="en-US" sz="2200" i="1" dirty="0" smtClean="0">
                    <a:latin typeface="+mj-lt"/>
                  </a:rPr>
                  <a:t>a</a:t>
                </a:r>
                <a:r>
                  <a:rPr lang="en-US" sz="2200" dirty="0" smtClean="0">
                    <a:latin typeface="+mj-lt"/>
                  </a:rPr>
                  <a:t>; </a:t>
                </a:r>
                <a:r>
                  <a:rPr lang="en-US" sz="2200" i="1" dirty="0" smtClean="0">
                    <a:latin typeface="+mj-lt"/>
                  </a:rPr>
                  <a:t>b</a:t>
                </a:r>
                <a:r>
                  <a:rPr lang="en-US" sz="2200" dirty="0" smtClean="0">
                    <a:latin typeface="+mj-lt"/>
                  </a:rPr>
                  <a:t>) </a:t>
                </a:r>
                <a:r>
                  <a:rPr lang="en-US" sz="2200" dirty="0" err="1" smtClean="0">
                    <a:latin typeface="+mj-lt"/>
                  </a:rPr>
                  <a:t>chứa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điểm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i="1" dirty="0" smtClean="0">
                    <a:latin typeface="+mj-lt"/>
                  </a:rPr>
                  <a:t>x</a:t>
                </a:r>
                <a:r>
                  <a:rPr lang="en-US" sz="2200" baseline="-25000" dirty="0" smtClean="0">
                    <a:latin typeface="+mj-lt"/>
                  </a:rPr>
                  <a:t>0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và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có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đạo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hàm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trên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khoảng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/>
                  <a:t>(</a:t>
                </a:r>
                <a:r>
                  <a:rPr lang="en-US" sz="2200" i="1" dirty="0"/>
                  <a:t>a</a:t>
                </a:r>
                <a:r>
                  <a:rPr lang="en-US" sz="2200" dirty="0"/>
                  <a:t>; </a:t>
                </a:r>
                <a:r>
                  <a:rPr lang="en-US" sz="2200" i="1" dirty="0"/>
                  <a:t>b</a:t>
                </a:r>
                <a:r>
                  <a:rPr lang="en-US" sz="2200" dirty="0" smtClean="0"/>
                  <a:t>) </a:t>
                </a:r>
                <a:r>
                  <a:rPr lang="en-US" sz="2200" dirty="0" err="1" smtClean="0"/>
                  <a:t>hoặc</a:t>
                </a:r>
                <a:r>
                  <a:rPr lang="en-US" sz="2200" dirty="0" smtClean="0"/>
                  <a:t/>
                </a:r>
                <a:r>
                  <a:rPr lang="en-US" sz="2200" dirty="0"/>
                  <a:t>(</a:t>
                </a:r>
                <a:r>
                  <a:rPr lang="en-US" sz="2200" i="1" dirty="0"/>
                  <a:t>a</a:t>
                </a:r>
                <a:r>
                  <a:rPr lang="en-US" sz="2200" dirty="0"/>
                  <a:t>; </a:t>
                </a:r>
                <a:r>
                  <a:rPr lang="en-US" sz="2200" i="1" dirty="0"/>
                  <a:t>b</a:t>
                </a:r>
                <a:r>
                  <a:rPr lang="en-US" sz="2200" dirty="0" smtClean="0"/>
                  <a:t>)\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latin typeface="+mj-lt"/>
                  </a:rPr>
                  <a:t>. </a:t>
                </a:r>
                <a:r>
                  <a:rPr lang="en-US" sz="2200" dirty="0" err="1" smtClean="0">
                    <a:latin typeface="+mj-lt"/>
                  </a:rPr>
                  <a:t>Khi</a:t>
                </a:r>
                <a:r>
                  <a:rPr lang="en-US" sz="2200" dirty="0" smtClean="0">
                    <a:latin typeface="+mj-lt"/>
                  </a:rPr>
                  <a:t/>
                </a:r>
                <a:r>
                  <a:rPr lang="en-US" sz="2200" dirty="0" err="1" smtClean="0">
                    <a:latin typeface="+mj-lt"/>
                  </a:rPr>
                  <a:t>đó</a:t>
                </a:r>
                <a:endParaRPr lang="en-US" sz="22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22" y="1446847"/>
                <a:ext cx="10271004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772" t="-2521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2720445345"/>
              </p:ext>
            </p:extLst>
          </p:nvPr>
        </p:nvGraphicFramePr>
        <p:xfrm>
          <a:off x="1014569" y="3036987"/>
          <a:ext cx="4286301" cy="1912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276"/>
                <a:gridCol w="3623025"/>
              </a:tblGrid>
              <a:tr h="577474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8487" t="-1053" r="-336" b="-232632"/>
                      </a:stretch>
                    </a:blip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917" t="-137143" r="-547706" b="-2157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  +</a:t>
                      </a:r>
                      <a:r>
                        <a:rPr lang="en-US" sz="2200" dirty="0" smtClean="0"/>
                        <a:t>                      -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157"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/>
                        <a:t>f </a:t>
                      </a:r>
                      <a:r>
                        <a:rPr lang="en-US" sz="2200" i="0" dirty="0" smtClean="0"/>
                        <a:t>(</a:t>
                      </a:r>
                      <a:r>
                        <a:rPr lang="en-US" sz="2200" i="1" dirty="0" smtClean="0"/>
                        <a:t>x</a:t>
                      </a:r>
                      <a:r>
                        <a:rPr lang="en-US" sz="2200" i="0" dirty="0" smtClean="0"/>
                        <a:t>)</a:t>
                      </a:r>
                      <a:endParaRPr lang="en-US" sz="22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i="1" dirty="0" smtClean="0"/>
                        <a:t>                        </a:t>
                      </a:r>
                      <a:r>
                        <a:rPr lang="en-US" sz="2200" i="1" dirty="0" err="1" smtClean="0"/>
                        <a:t>f</a:t>
                      </a:r>
                      <a:r>
                        <a:rPr lang="en-US" sz="2200" i="0" baseline="-25000" dirty="0" err="1" smtClean="0"/>
                        <a:t>CĐ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58039" y="4205724"/>
            <a:ext cx="1428500" cy="580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97694" y="4205724"/>
            <a:ext cx="1344149" cy="580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543984"/>
                  </p:ext>
                </p:extLst>
              </p:nvPr>
            </p:nvGraphicFramePr>
            <p:xfrm>
              <a:off x="6358014" y="3063493"/>
              <a:ext cx="4286301" cy="191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276"/>
                    <a:gridCol w="3623025"/>
                  </a:tblGrid>
                  <a:tr h="577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1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r>
                            <a:rPr lang="en-US" sz="2200" b="0" baseline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0" dirty="0" smtClean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r>
                            <a:rPr lang="en-US" sz="2200" b="0" i="1" dirty="0" smtClean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en-US" sz="2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>  -</a:t>
                          </a:r>
                          <a:r>
                            <a:rPr lang="en-US" sz="2200" dirty="0" smtClean="0"/>
                            <a:t>                      +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08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i="1" dirty="0" smtClean="0"/>
                            <a:t>f </a:t>
                          </a:r>
                          <a:r>
                            <a:rPr lang="en-US" sz="2200" i="0" dirty="0" smtClean="0"/>
                            <a:t>(</a:t>
                          </a:r>
                          <a:r>
                            <a:rPr lang="en-US" sz="2200" i="1" dirty="0" smtClean="0"/>
                            <a:t>x</a:t>
                          </a:r>
                          <a:r>
                            <a:rPr lang="en-US" sz="2200" i="0" dirty="0" smtClean="0"/>
                            <a:t>)</a:t>
                          </a:r>
                          <a:endParaRPr lang="en-US" sz="22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/>
                          </a:r>
                          <a:r>
                            <a:rPr lang="en-US" sz="2200" baseline="0" dirty="0" smtClean="0"/>
                            <a:t/>
                          </a:r>
                          <a:r>
                            <a:rPr lang="en-US" sz="2200" dirty="0" smtClean="0"/>
                            <a:t/>
                          </a:r>
                        </a:p>
                        <a:p>
                          <a:pPr algn="ctr"/>
                          <a:r>
                            <a:rPr lang="en-US" sz="2200" i="1" dirty="0" err="1" smtClean="0"/>
                            <a:t>f</a:t>
                          </a:r>
                          <a:r>
                            <a:rPr lang="en-US" sz="2200" i="0" baseline="-25000" dirty="0" err="1" smtClean="0"/>
                            <a:t>CT</a:t>
                          </a:r>
                          <a:endParaRPr lang="en-US" sz="2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374543984"/>
                  </p:ext>
                </p:extLst>
              </p:nvPr>
            </p:nvGraphicFramePr>
            <p:xfrm>
              <a:off x="6358014" y="3063493"/>
              <a:ext cx="4286301" cy="19123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276"/>
                    <a:gridCol w="3623025"/>
                  </a:tblGrid>
                  <a:tr h="577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0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8456" t="-1053" r="-336" b="-233684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17" t="-137143" r="-548624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aseline="0" dirty="0" smtClean="0"/>
                            <a:t>  -</a:t>
                          </a:r>
                          <a:r>
                            <a:rPr lang="en-US" sz="2200" dirty="0" smtClean="0"/>
                            <a:t>                      +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08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i="1" dirty="0" smtClean="0"/>
                            <a:t>f </a:t>
                          </a:r>
                          <a:r>
                            <a:rPr lang="en-US" sz="2200" i="0" dirty="0" smtClean="0"/>
                            <a:t>(</a:t>
                          </a:r>
                          <a:r>
                            <a:rPr lang="en-US" sz="2200" i="1" dirty="0" smtClean="0"/>
                            <a:t>x</a:t>
                          </a:r>
                          <a:r>
                            <a:rPr lang="en-US" sz="2200" i="0" dirty="0" smtClean="0"/>
                            <a:t>)</a:t>
                          </a:r>
                          <a:endParaRPr lang="en-US" sz="22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/>
                        </a:p>
                        <a:p>
                          <a:pPr algn="ctr"/>
                          <a:r>
                            <a:rPr lang="en-US" sz="2200" i="1" dirty="0" err="1" smtClean="0"/>
                            <a:t>f</a:t>
                          </a:r>
                          <a:r>
                            <a:rPr lang="en-US" sz="2200" i="0" baseline="-25000" dirty="0" err="1" smtClean="0"/>
                            <a:t>CT</a:t>
                          </a:r>
                          <a:endParaRPr lang="en-US" sz="22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7089913" y="4205724"/>
            <a:ext cx="1338470" cy="461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130748" y="4205724"/>
            <a:ext cx="1245704" cy="474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404730" y="5042916"/>
                <a:ext cx="40021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r>
                  <a:rPr lang="en-US" sz="2200" dirty="0" err="1" smtClean="0"/>
                  <a:t>là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điểm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đại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endParaRPr lang="en-US" sz="22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30" y="5042916"/>
                <a:ext cx="4002157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685721" y="5068674"/>
                <a:ext cx="40021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r>
                  <a:rPr lang="en-US" sz="2200" dirty="0" err="1" smtClean="0"/>
                  <a:t>là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điểm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cực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tiểu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endParaRPr lang="en-US" sz="22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721" y="5068674"/>
                <a:ext cx="4002157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290382" y="5958194"/>
                <a:ext cx="104642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</a:rPr>
                  <a:t>* </a:t>
                </a:r>
                <a:r>
                  <a:rPr lang="en-US" sz="2200" i="1" dirty="0" err="1" smtClean="0">
                    <a:solidFill>
                      <a:prstClr val="black"/>
                    </a:solidFill>
                  </a:rPr>
                  <a:t>Chú</a:t>
                </a:r>
                <a:r>
                  <a:rPr lang="en-US" sz="2200" i="1" dirty="0" smtClean="0">
                    <a:solidFill>
                      <a:prstClr val="black"/>
                    </a:solidFill>
                  </a:rPr>
                  <a:t> ý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:</a:t>
                </a:r>
                <a:r>
                  <a:rPr lang="en-US" sz="2200" i="1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Tại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:r>
                  <a:rPr lang="en-US" sz="2200" dirty="0" err="1" smtClean="0">
                    <a:solidFill>
                      <a:prstClr val="black"/>
                    </a:solidFill>
                  </a:rPr>
                  <a:t>điểm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/>
                </a:r>
                <a:r>
                  <a:rPr lang="en-US" sz="2200" dirty="0" err="1" smtClean="0"/>
                  <a:t>đạo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của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số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có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thể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bằng</a:t>
                </a:r>
                <a:r>
                  <a:rPr lang="en-US" sz="2200" dirty="0" smtClean="0"/>
                  <a:t> 0 </a:t>
                </a:r>
                <a:r>
                  <a:rPr lang="en-US" sz="2200" dirty="0" err="1" smtClean="0"/>
                  <a:t>hoặc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không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xác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định</a:t>
                </a:r>
                <a:r>
                  <a:rPr lang="en-US" sz="2200" dirty="0" smtClean="0"/>
                  <a:t> (</a:t>
                </a:r>
                <a:r>
                  <a:rPr lang="en-US" sz="2200" i="1" dirty="0" smtClean="0"/>
                  <a:t>f</a:t>
                </a:r>
                <a:r>
                  <a:rPr lang="en-US" sz="2200" dirty="0" smtClean="0"/>
                  <a:t> (</a:t>
                </a:r>
                <a:r>
                  <a:rPr lang="en-US" sz="2200" i="1" dirty="0" smtClean="0"/>
                  <a:t>x</a:t>
                </a:r>
                <a:r>
                  <a:rPr lang="en-US" sz="2200" dirty="0" smtClean="0"/>
                  <a:t>) </a:t>
                </a:r>
                <a:r>
                  <a:rPr lang="en-US" sz="2200" dirty="0" err="1" smtClean="0"/>
                  <a:t>không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có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đạo</a:t>
                </a:r>
                <a:r>
                  <a:rPr lang="en-US" sz="2200" dirty="0" smtClean="0"/>
                  <a:t/>
                </a:r>
                <a:r>
                  <a:rPr lang="en-US" sz="2200" dirty="0" err="1" smtClean="0"/>
                  <a:t>hàm</a:t>
                </a:r>
                <a:r>
                  <a:rPr lang="en-US" sz="2200" dirty="0" smtClean="0"/>
                  <a:t>).</a:t>
                </a:r>
                <a:endParaRPr lang="en-US" sz="22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82" y="5958194"/>
                <a:ext cx="1046429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758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90382" y="5473803"/>
                <a:ext cx="106225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Vậy</a:t>
                </a:r>
                <a:r>
                  <a:rPr lang="en-US" sz="2200" dirty="0"/>
                  <a:t/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điều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kiện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đủ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để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hàm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f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đạt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cực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trị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tại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đổi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dấu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khi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/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</a:rPr>
                  <a:t>x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</a:rPr>
                  <a:t> qua </a:t>
                </a:r>
                <a:r>
                  <a:rPr lang="en-US" sz="2200" dirty="0" err="1" smtClean="0">
                    <a:solidFill>
                      <a:srgbClr val="FF0000"/>
                    </a:solidFill>
                    <a:latin typeface="+mj-lt"/>
                  </a:rPr>
                  <a:t>điểm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i="1" dirty="0" smtClean="0"/>
                  <a:t>.</a:t>
                </a:r>
                <a:endParaRPr lang="en-US" sz="2000" i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82" y="5473803"/>
                <a:ext cx="10622576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746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30942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hu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863</Words>
  <Application>Microsoft Office PowerPoint</Application>
  <PresentationFormat>Custom</PresentationFormat>
  <Paragraphs>308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Wisp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Sai Gon - Quang Ngai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phucdiu</dc:creator>
  <cp:lastModifiedBy>Admin</cp:lastModifiedBy>
  <cp:revision>122</cp:revision>
  <dcterms:created xsi:type="dcterms:W3CDTF">2018-01-16T12:05:17Z</dcterms:created>
  <dcterms:modified xsi:type="dcterms:W3CDTF">2020-09-18T12:30:08Z</dcterms:modified>
</cp:coreProperties>
</file>