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7" r:id="rId3"/>
    <p:sldId id="278" r:id="rId4"/>
    <p:sldId id="289" r:id="rId5"/>
    <p:sldId id="288" r:id="rId6"/>
    <p:sldId id="290" r:id="rId7"/>
    <p:sldId id="261" r:id="rId8"/>
    <p:sldId id="262" r:id="rId9"/>
    <p:sldId id="263" r:id="rId10"/>
    <p:sldId id="282" r:id="rId11"/>
    <p:sldId id="264" r:id="rId12"/>
    <p:sldId id="283" r:id="rId13"/>
    <p:sldId id="274" r:id="rId14"/>
    <p:sldId id="285" r:id="rId15"/>
    <p:sldId id="265" r:id="rId16"/>
    <p:sldId id="266" r:id="rId17"/>
    <p:sldId id="280" r:id="rId18"/>
    <p:sldId id="279" r:id="rId19"/>
    <p:sldId id="267" r:id="rId20"/>
    <p:sldId id="269" r:id="rId21"/>
    <p:sldId id="270" r:id="rId22"/>
    <p:sldId id="260" r:id="rId23"/>
    <p:sldId id="286" r:id="rId24"/>
    <p:sldId id="284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17" Type="http://schemas.openxmlformats.org/officeDocument/2006/relationships/image" Target="../media/image73.wmf"/><Relationship Id="rId2" Type="http://schemas.openxmlformats.org/officeDocument/2006/relationships/image" Target="../media/image58.wmf"/><Relationship Id="rId16" Type="http://schemas.openxmlformats.org/officeDocument/2006/relationships/image" Target="../media/image72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5" Type="http://schemas.openxmlformats.org/officeDocument/2006/relationships/image" Target="../media/image7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Relationship Id="rId14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59.wmf"/><Relationship Id="rId7" Type="http://schemas.openxmlformats.org/officeDocument/2006/relationships/image" Target="../media/image77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9.wmf"/><Relationship Id="rId18" Type="http://schemas.openxmlformats.org/officeDocument/2006/relationships/image" Target="../media/image87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12" Type="http://schemas.openxmlformats.org/officeDocument/2006/relationships/image" Target="../media/image98.wmf"/><Relationship Id="rId17" Type="http://schemas.openxmlformats.org/officeDocument/2006/relationships/image" Target="../media/image82.wmf"/><Relationship Id="rId2" Type="http://schemas.openxmlformats.org/officeDocument/2006/relationships/image" Target="../media/image88.wmf"/><Relationship Id="rId16" Type="http://schemas.openxmlformats.org/officeDocument/2006/relationships/image" Target="../media/image81.wmf"/><Relationship Id="rId20" Type="http://schemas.openxmlformats.org/officeDocument/2006/relationships/image" Target="../media/image103.wmf"/><Relationship Id="rId1" Type="http://schemas.openxmlformats.org/officeDocument/2006/relationships/image" Target="../media/image79.wmf"/><Relationship Id="rId6" Type="http://schemas.openxmlformats.org/officeDocument/2006/relationships/image" Target="../media/image92.wmf"/><Relationship Id="rId11" Type="http://schemas.openxmlformats.org/officeDocument/2006/relationships/image" Target="../media/image97.wmf"/><Relationship Id="rId5" Type="http://schemas.openxmlformats.org/officeDocument/2006/relationships/image" Target="../media/image91.wmf"/><Relationship Id="rId15" Type="http://schemas.openxmlformats.org/officeDocument/2006/relationships/image" Target="../media/image101.wmf"/><Relationship Id="rId10" Type="http://schemas.openxmlformats.org/officeDocument/2006/relationships/image" Target="../media/image96.wmf"/><Relationship Id="rId19" Type="http://schemas.openxmlformats.org/officeDocument/2006/relationships/image" Target="../media/image102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Relationship Id="rId14" Type="http://schemas.openxmlformats.org/officeDocument/2006/relationships/image" Target="../media/image10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103.wmf"/><Relationship Id="rId5" Type="http://schemas.openxmlformats.org/officeDocument/2006/relationships/image" Target="../media/image83.wmf"/><Relationship Id="rId10" Type="http://schemas.openxmlformats.org/officeDocument/2006/relationships/image" Target="../media/image102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6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12" Type="http://schemas.openxmlformats.org/officeDocument/2006/relationships/image" Target="../media/image115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Relationship Id="rId14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image" Target="../media/image147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12" Type="http://schemas.openxmlformats.org/officeDocument/2006/relationships/image" Target="../media/image146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11" Type="http://schemas.openxmlformats.org/officeDocument/2006/relationships/image" Target="../media/image145.wmf"/><Relationship Id="rId5" Type="http://schemas.openxmlformats.org/officeDocument/2006/relationships/image" Target="../media/image139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Relationship Id="rId14" Type="http://schemas.openxmlformats.org/officeDocument/2006/relationships/image" Target="../media/image1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720D3-4E72-44BC-B863-505E8637114C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9514-49A7-4A95-8A86-369A275CB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B0ED-13F3-4AE1-96C7-B941A8A9D4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C125-B11D-400F-BA06-ED12B41E1959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06D9-4150-4748-A163-6368DBBC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2.bin"/><Relationship Id="rId18" Type="http://schemas.openxmlformats.org/officeDocument/2006/relationships/oleObject" Target="../embeddings/oleObject6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64.bin"/><Relationship Id="rId10" Type="http://schemas.openxmlformats.org/officeDocument/2006/relationships/oleObject" Target="../embeddings/oleObject59.bin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9.bin"/><Relationship Id="rId18" Type="http://schemas.openxmlformats.org/officeDocument/2006/relationships/oleObject" Target="../embeddings/oleObject8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8.bin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81.bin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8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11.bin"/><Relationship Id="rId3" Type="http://schemas.openxmlformats.org/officeDocument/2006/relationships/oleObject" Target="../embeddings/oleObject96.bin"/><Relationship Id="rId21" Type="http://schemas.openxmlformats.org/officeDocument/2006/relationships/oleObject" Target="../embeddings/oleObject114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8.bin"/><Relationship Id="rId10" Type="http://schemas.openxmlformats.org/officeDocument/2006/relationships/oleObject" Target="../embeddings/oleObject103.bin"/><Relationship Id="rId19" Type="http://schemas.openxmlformats.org/officeDocument/2006/relationships/oleObject" Target="../embeddings/oleObject112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oleObject" Target="../embeddings/oleObject126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20.bin"/><Relationship Id="rId12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9.bin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8.bin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17.bin"/><Relationship Id="rId9" Type="http://schemas.openxmlformats.org/officeDocument/2006/relationships/oleObject" Target="../embeddings/oleObject122.bin"/><Relationship Id="rId14" Type="http://schemas.openxmlformats.org/officeDocument/2006/relationships/oleObject" Target="../embeddings/oleObject127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oleObject" Target="../embeddings/oleObject138.bin"/><Relationship Id="rId18" Type="http://schemas.openxmlformats.org/officeDocument/2006/relationships/oleObject" Target="../embeddings/oleObject143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2.bin"/><Relationship Id="rId12" Type="http://schemas.openxmlformats.org/officeDocument/2006/relationships/oleObject" Target="../embeddings/oleObject137.bin"/><Relationship Id="rId17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1.bin"/><Relationship Id="rId20" Type="http://schemas.openxmlformats.org/officeDocument/2006/relationships/oleObject" Target="../embeddings/oleObject145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1.bin"/><Relationship Id="rId11" Type="http://schemas.openxmlformats.org/officeDocument/2006/relationships/oleObject" Target="../embeddings/oleObject136.bin"/><Relationship Id="rId5" Type="http://schemas.openxmlformats.org/officeDocument/2006/relationships/image" Target="../media/image118.emf"/><Relationship Id="rId15" Type="http://schemas.openxmlformats.org/officeDocument/2006/relationships/oleObject" Target="../embeddings/oleObject140.bin"/><Relationship Id="rId10" Type="http://schemas.openxmlformats.org/officeDocument/2006/relationships/oleObject" Target="../embeddings/oleObject135.bin"/><Relationship Id="rId19" Type="http://schemas.openxmlformats.org/officeDocument/2006/relationships/oleObject" Target="../embeddings/oleObject144.bin"/><Relationship Id="rId4" Type="http://schemas.openxmlformats.org/officeDocument/2006/relationships/oleObject" Target="../embeddings/oleObject130.bin"/><Relationship Id="rId9" Type="http://schemas.openxmlformats.org/officeDocument/2006/relationships/oleObject" Target="../embeddings/oleObject134.bin"/><Relationship Id="rId14" Type="http://schemas.openxmlformats.org/officeDocument/2006/relationships/oleObject" Target="../embeddings/oleObject13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50.bin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126.png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25.png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5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7.bin"/><Relationship Id="rId5" Type="http://schemas.openxmlformats.org/officeDocument/2006/relationships/oleObject" Target="../embeddings/oleObject156.bin"/><Relationship Id="rId10" Type="http://schemas.openxmlformats.org/officeDocument/2006/relationships/oleObject" Target="../embeddings/oleObject160.bin"/><Relationship Id="rId4" Type="http://schemas.openxmlformats.org/officeDocument/2006/relationships/oleObject" Target="../embeddings/oleObject155.bin"/><Relationship Id="rId9" Type="http://schemas.openxmlformats.org/officeDocument/2006/relationships/oleObject" Target="../embeddings/oleObject15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13" Type="http://schemas.openxmlformats.org/officeDocument/2006/relationships/oleObject" Target="../embeddings/oleObject170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5.bin"/><Relationship Id="rId12" Type="http://schemas.openxmlformats.org/officeDocument/2006/relationships/oleObject" Target="../embeddings/oleObject169.bin"/><Relationship Id="rId17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3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3.bin"/><Relationship Id="rId15" Type="http://schemas.openxmlformats.org/officeDocument/2006/relationships/oleObject" Target="../embeddings/oleObject172.bin"/><Relationship Id="rId10" Type="http://schemas.openxmlformats.org/officeDocument/2006/relationships/oleObject" Target="../embeddings/oleObject167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49.png"/><Relationship Id="rId14" Type="http://schemas.openxmlformats.org/officeDocument/2006/relationships/oleObject" Target="../embeddings/oleObject17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52.png"/><Relationship Id="rId4" Type="http://schemas.openxmlformats.org/officeDocument/2006/relationships/oleObject" Target="../embeddings/oleObject17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80.bin"/><Relationship Id="rId5" Type="http://schemas.openxmlformats.org/officeDocument/2006/relationships/oleObject" Target="../embeddings/oleObject179.bin"/><Relationship Id="rId4" Type="http://schemas.openxmlformats.org/officeDocument/2006/relationships/oleObject" Target="../embeddings/oleObject17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0485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975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"/>
                <a:cs typeface="Arial"/>
              </a:rPr>
              <a:t>GIÁ TRỊ LỚN NHẤT VÀ </a:t>
            </a:r>
          </a:p>
          <a:p>
            <a:pPr algn="ctr"/>
            <a:r>
              <a:rPr lang="en-US" sz="4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"/>
                <a:cs typeface="Arial"/>
              </a:rPr>
              <a:t>GIÁ TRỊ NHỎ NHẤT CỦA HÀM SỐ</a:t>
            </a:r>
            <a:endParaRPr lang="vi-VN" sz="44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198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H"/>
              </a:rPr>
              <a:t>GiẢI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H"/>
              </a:rPr>
              <a:t> TÍCH 12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VogueH"/>
            </a:endParaRPr>
          </a:p>
        </p:txBody>
      </p:sp>
      <p:pic>
        <p:nvPicPr>
          <p:cNvPr id="2056" name="Picture 8" descr="0425_2j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362200"/>
            <a:ext cx="762000" cy="2590800"/>
          </a:xfrm>
          <a:prstGeom prst="rect">
            <a:avLst/>
          </a:prstGeom>
          <a:noFill/>
        </p:spPr>
      </p:pic>
      <p:pic>
        <p:nvPicPr>
          <p:cNvPr id="2057" name="Picture 9" descr="0425_2j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2438400"/>
            <a:ext cx="762000" cy="2590800"/>
          </a:xfrm>
          <a:prstGeom prst="rect">
            <a:avLst/>
          </a:prstGeom>
          <a:noFill/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571868" y="1643050"/>
            <a:ext cx="1981200" cy="76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H"/>
              </a:rPr>
              <a:t>BÀI 3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VogueH"/>
            </a:endParaRP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714348" y="1500174"/>
            <a:ext cx="214314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"/>
              </a:rPr>
              <a:t>(</a:t>
            </a:r>
            <a:r>
              <a:rPr lang="en-US" sz="2800" i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"/>
              </a:rPr>
              <a:t>TiÕt</a:t>
            </a:r>
            <a:r>
              <a:rPr lang="en-US" sz="28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"/>
              </a:rPr>
              <a:t> </a:t>
            </a:r>
            <a:r>
              <a:rPr lang="en-US" sz="2800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Vogue"/>
              </a:rPr>
              <a:t>)</a:t>
            </a:r>
            <a:endParaRPr lang="en-US" sz="2800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Vogue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838200" y="60960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THỊ LÝ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9" grpId="0" animBg="1"/>
      <p:bldP spid="2062" grpId="0" animBg="1"/>
      <p:bldP spid="20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4786314" y="1071546"/>
          <a:ext cx="3083740" cy="500066"/>
        </p:xfrm>
        <a:graphic>
          <a:graphicData uri="http://schemas.openxmlformats.org/presentationml/2006/ole">
            <p:oleObj spid="_x0000_s41992" name="Equation" r:id="rId3" imgW="1409700" imgH="228600" progId="Equation.DSMT4">
              <p:embed/>
            </p:oleObj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2714612" y="1714488"/>
          <a:ext cx="863600" cy="500062"/>
        </p:xfrm>
        <a:graphic>
          <a:graphicData uri="http://schemas.openxmlformats.org/presentationml/2006/ole">
            <p:oleObj spid="_x0000_s41993" name="Equation" r:id="rId4" imgW="444240" imgH="253800" progId="Equation.DSMT4">
              <p:embed/>
            </p:oleObj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1381431" y="3071810"/>
          <a:ext cx="833443" cy="500066"/>
        </p:xfrm>
        <a:graphic>
          <a:graphicData uri="http://schemas.openxmlformats.org/presentationml/2006/ole">
            <p:oleObj spid="_x0000_s41994" name="Equation" r:id="rId5" imgW="431800" imgH="254000" progId="Equation.DSMT4">
              <p:embed/>
            </p:oleObj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1428728" y="3890665"/>
          <a:ext cx="685276" cy="500066"/>
        </p:xfrm>
        <a:graphic>
          <a:graphicData uri="http://schemas.openxmlformats.org/presentationml/2006/ole">
            <p:oleObj spid="_x0000_s41995" name="Equation" r:id="rId6" imgW="355600" imgH="254000" progId="Equation.DSMT4">
              <p:embed/>
            </p:oleObj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5384606" y="3071810"/>
          <a:ext cx="997486" cy="508153"/>
        </p:xfrm>
        <a:graphic>
          <a:graphicData uri="http://schemas.openxmlformats.org/presentationml/2006/ole">
            <p:oleObj spid="_x0000_s41996" name="Equation" r:id="rId7" imgW="507960" imgH="253800" progId="Equation.DSMT4">
              <p:embed/>
            </p:oleObj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5416028" y="3888027"/>
          <a:ext cx="941923" cy="541105"/>
        </p:xfrm>
        <a:graphic>
          <a:graphicData uri="http://schemas.openxmlformats.org/presentationml/2006/ole">
            <p:oleObj spid="_x0000_s41997" name="Equation" r:id="rId8" imgW="444307" imgH="253890" progId="Equation.DSMT4">
              <p:embed/>
            </p:oleObj>
          </a:graphicData>
        </a:graphic>
      </p:graphicFrame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28596" y="1142984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 trị lớn nhất của hàm số 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500034" y="1714488"/>
            <a:ext cx="2332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trên </a:t>
            </a:r>
            <a:r>
              <a:rPr lang="nl-NL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nửa khoảng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571868" y="1714488"/>
            <a:ext cx="482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có giá trị là một số thuộc khoảng nào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6310654" y="3071810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 rot="10800000" flipV="1">
            <a:off x="952805" y="311021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095812" y="3110211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 rot="10800000" flipV="1">
            <a:off x="4962856" y="311021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 rot="10800000" flipV="1">
            <a:off x="1000100" y="3890665"/>
            <a:ext cx="571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 rot="10800000" flipV="1">
            <a:off x="5000629" y="3896028"/>
            <a:ext cx="571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6310655" y="3857628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2024374" y="3857628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57752" y="3071810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472" y="228599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dưới đây?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  <p:bldP spid="22549" grpId="0"/>
      <p:bldP spid="22550" grpId="0"/>
      <p:bldP spid="2255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928794" y="1190920"/>
          <a:ext cx="428596" cy="257156"/>
        </p:xfrm>
        <a:graphic>
          <a:graphicData uri="http://schemas.openxmlformats.org/presentationml/2006/ole">
            <p:oleObj spid="_x0000_s23560" name="Equation" r:id="rId3" imgW="165028" imgH="139639" progId="Equation.DSMT4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072198" y="948314"/>
          <a:ext cx="1785950" cy="742672"/>
        </p:xfrm>
        <a:graphic>
          <a:graphicData uri="http://schemas.openxmlformats.org/presentationml/2006/ole">
            <p:oleObj spid="_x0000_s23559" name="Equation" r:id="rId4" imgW="965200" imgH="393700" progId="Equation.DSMT4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749168" y="1690986"/>
          <a:ext cx="1179758" cy="500049"/>
        </p:xfrm>
        <a:graphic>
          <a:graphicData uri="http://schemas.openxmlformats.org/presentationml/2006/ole">
            <p:oleObj spid="_x0000_s23558" name="Equation" r:id="rId5" imgW="457200" imgH="254000" progId="Equation.DSMT4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786214" y="1800702"/>
          <a:ext cx="357158" cy="318912"/>
        </p:xfrm>
        <a:graphic>
          <a:graphicData uri="http://schemas.openxmlformats.org/presentationml/2006/ole">
            <p:oleObj spid="_x0000_s23557" name="Equation" r:id="rId6" imgW="165028" imgH="139639" progId="Equation.DSMT4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528851" y="2448243"/>
          <a:ext cx="852713" cy="385751"/>
        </p:xfrm>
        <a:graphic>
          <a:graphicData uri="http://schemas.openxmlformats.org/presentationml/2006/ole">
            <p:oleObj spid="_x0000_s23556" name="Equation" r:id="rId7" imgW="393529" imgH="177723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793069" y="2414904"/>
          <a:ext cx="731899" cy="347652"/>
        </p:xfrm>
        <a:graphic>
          <a:graphicData uri="http://schemas.openxmlformats.org/presentationml/2006/ole">
            <p:oleObj spid="_x0000_s23555" name="Equation" r:id="rId8" imgW="381000" imgH="177800" progId="Equation.DSMT4">
              <p:embed/>
            </p:oleObj>
          </a:graphicData>
        </a:graphic>
      </p:graphicFrame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79478" y="3157848"/>
          <a:ext cx="802086" cy="380991"/>
        </p:xfrm>
        <a:graphic>
          <a:graphicData uri="http://schemas.openxmlformats.org/presentationml/2006/ole">
            <p:oleObj spid="_x0000_s23554" name="Equation" r:id="rId9" imgW="381000" imgH="177800" progId="Equation.DSMT4">
              <p:embed/>
            </p:oleObj>
          </a:graphicData>
        </a:graphic>
      </p:graphicFrame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810588" y="3048308"/>
          <a:ext cx="757972" cy="342892"/>
        </p:xfrm>
        <a:graphic>
          <a:graphicData uri="http://schemas.openxmlformats.org/presentationml/2006/ole">
            <p:oleObj spid="_x0000_s23553" name="Equation" r:id="rId10" imgW="393529" imgH="177723" progId="Equation.DSMT4">
              <p:embed/>
            </p:oleObj>
          </a:graphicData>
        </a:graphic>
      </p:graphicFrame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44009" y="1048044"/>
            <a:ext cx="1656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248924" y="1048044"/>
            <a:ext cx="6367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42910" y="1690986"/>
            <a:ext cx="5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.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052007" y="2405366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310522" y="3048308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310126" y="2405366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266849" y="2405366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095680" y="3110211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524968" y="2976870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381564" y="3110211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524968" y="2333928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14942" y="2976870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  <p:bldP spid="23563" grpId="0"/>
      <p:bldP spid="23566" grpId="0"/>
      <p:bldP spid="23567" grpId="0"/>
      <p:bldP spid="2356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8" name="Object 26"/>
          <p:cNvGraphicFramePr>
            <a:graphicFrameLocks noChangeAspect="1"/>
          </p:cNvGraphicFramePr>
          <p:nvPr/>
        </p:nvGraphicFramePr>
        <p:xfrm>
          <a:off x="3072650" y="1014707"/>
          <a:ext cx="3000375" cy="555625"/>
        </p:xfrm>
        <a:graphic>
          <a:graphicData uri="http://schemas.openxmlformats.org/presentationml/2006/ole">
            <p:oleObj spid="_x0000_s43018" name="Equation" r:id="rId3" imgW="1600200" imgH="253800" progId="Equation.DSMT4">
              <p:embed/>
            </p:oleObj>
          </a:graphicData>
        </a:graphic>
      </p:graphicFrame>
      <p:graphicFrame>
        <p:nvGraphicFramePr>
          <p:cNvPr id="23577" name="Object 25"/>
          <p:cNvGraphicFramePr>
            <a:graphicFrameLocks noChangeAspect="1"/>
          </p:cNvGraphicFramePr>
          <p:nvPr/>
        </p:nvGraphicFramePr>
        <p:xfrm>
          <a:off x="7009650" y="1119482"/>
          <a:ext cx="220663" cy="363537"/>
        </p:xfrm>
        <a:graphic>
          <a:graphicData uri="http://schemas.openxmlformats.org/presentationml/2006/ole">
            <p:oleObj spid="_x0000_s43019" name="Equation" r:id="rId4" imgW="126720" imgH="177480" progId="Equation.DSMT4">
              <p:embed/>
            </p:oleObj>
          </a:graphicData>
        </a:graphic>
      </p:graphicFrame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2583693" y="1729082"/>
          <a:ext cx="1108075" cy="500062"/>
        </p:xfrm>
        <a:graphic>
          <a:graphicData uri="http://schemas.openxmlformats.org/presentationml/2006/ole">
            <p:oleObj spid="_x0000_s43020" name="Equation" r:id="rId5" imgW="622080" imgH="253800" progId="Equation.DSMT4">
              <p:embed/>
            </p:oleObj>
          </a:graphicData>
        </a:graphic>
      </p:graphicFrame>
      <p:graphicFrame>
        <p:nvGraphicFramePr>
          <p:cNvPr id="23575" name="Object 23"/>
          <p:cNvGraphicFramePr>
            <a:graphicFrameLocks noChangeAspect="1"/>
          </p:cNvGraphicFramePr>
          <p:nvPr/>
        </p:nvGraphicFramePr>
        <p:xfrm>
          <a:off x="4263273" y="1731462"/>
          <a:ext cx="785818" cy="497689"/>
        </p:xfrm>
        <a:graphic>
          <a:graphicData uri="http://schemas.openxmlformats.org/presentationml/2006/ole">
            <p:oleObj spid="_x0000_s43021" name="Equation" r:id="rId6" imgW="393529" imgH="253890" progId="Equation.DSMT4">
              <p:embed/>
            </p:oleObj>
          </a:graphicData>
        </a:graphic>
      </p:graphicFrame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477058" y="1014705"/>
            <a:ext cx="266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120660" y="1053106"/>
            <a:ext cx="921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7192230" y="1014705"/>
            <a:ext cx="1523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3548892" y="1729085"/>
            <a:ext cx="816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4977652" y="1767486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762810" y="1729085"/>
            <a:ext cx="19094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nhỏ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" name="Object 4"/>
          <p:cNvGraphicFramePr>
            <a:graphicFrameLocks noChangeAspect="1"/>
          </p:cNvGraphicFramePr>
          <p:nvPr/>
        </p:nvGraphicFramePr>
        <p:xfrm>
          <a:off x="6080963" y="3229269"/>
          <a:ext cx="796925" cy="385763"/>
        </p:xfrm>
        <a:graphic>
          <a:graphicData uri="http://schemas.openxmlformats.org/presentationml/2006/ole">
            <p:oleObj spid="_x0000_s43022" name="Equation" r:id="rId7" imgW="368280" imgH="177480" progId="Equation.DSMT4">
              <p:embed/>
            </p:oleObj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6077788" y="2595857"/>
          <a:ext cx="706437" cy="347662"/>
        </p:xfrm>
        <a:graphic>
          <a:graphicData uri="http://schemas.openxmlformats.org/presentationml/2006/ole">
            <p:oleObj spid="_x0000_s43023" name="Equation" r:id="rId8" imgW="368280" imgH="177480" progId="Equation.DSMT4">
              <p:embed/>
            </p:oleObj>
          </a:graphicData>
        </a:graphic>
      </p:graphicFrame>
      <p:graphicFrame>
        <p:nvGraphicFramePr>
          <p:cNvPr id="46" name="Object 1"/>
          <p:cNvGraphicFramePr>
            <a:graphicFrameLocks noChangeAspect="1"/>
          </p:cNvGraphicFramePr>
          <p:nvPr/>
        </p:nvGraphicFramePr>
        <p:xfrm>
          <a:off x="1858213" y="2672057"/>
          <a:ext cx="709612" cy="342900"/>
        </p:xfrm>
        <a:graphic>
          <a:graphicData uri="http://schemas.openxmlformats.org/presentationml/2006/ole">
            <p:oleObj spid="_x0000_s43024" name="Equation" r:id="rId9" imgW="368280" imgH="177480" progId="Equation.DSMT4">
              <p:embed/>
            </p:oleObj>
          </a:graphicData>
        </a:graphic>
      </p:graphicFrame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1324307" y="2586341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582822" y="3229283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2582426" y="2586341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5539149" y="258634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6859182" y="3196246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6797268" y="2514903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1438" y="2514903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Object 2"/>
          <p:cNvGraphicFramePr>
            <a:graphicFrameLocks noChangeAspect="1"/>
          </p:cNvGraphicFramePr>
          <p:nvPr/>
        </p:nvGraphicFramePr>
        <p:xfrm>
          <a:off x="1783600" y="3372144"/>
          <a:ext cx="776288" cy="381000"/>
        </p:xfrm>
        <a:graphic>
          <a:graphicData uri="http://schemas.openxmlformats.org/presentationml/2006/ole">
            <p:oleObj spid="_x0000_s43025" name="Equation" r:id="rId10" imgW="368280" imgH="177480" progId="Equation.DSMT4">
              <p:embed/>
            </p:oleObj>
          </a:graphicData>
        </a:graphic>
      </p:graphicFrame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287018" y="3324525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2572902" y="3324525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9" grpId="0"/>
      <p:bldP spid="23580" grpId="0"/>
      <p:bldP spid="23581" grpId="0"/>
      <p:bldP spid="23582" grpId="0"/>
      <p:bldP spid="23583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2571768" y="257139"/>
          <a:ext cx="1447560" cy="714380"/>
        </p:xfrm>
        <a:graphic>
          <a:graphicData uri="http://schemas.openxmlformats.org/presentationml/2006/ole">
            <p:oleObj spid="_x0000_s35842" name="Equation" r:id="rId3" imgW="711200" imgH="393700" progId="Equation.DSMT4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7715304" y="328601"/>
          <a:ext cx="857224" cy="538148"/>
        </p:xfrm>
        <a:graphic>
          <a:graphicData uri="http://schemas.openxmlformats.org/presentationml/2006/ole">
            <p:oleObj spid="_x0000_s35843" name="Equation" r:id="rId4" imgW="317362" imgH="253890" progId="Equation.DSMT4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071734" y="1000109"/>
          <a:ext cx="428564" cy="357190"/>
        </p:xfrm>
        <a:graphic>
          <a:graphicData uri="http://schemas.openxmlformats.org/presentationml/2006/ole">
            <p:oleObj spid="_x0000_s35844" name="Equation" r:id="rId5" imgW="88592" imgH="164529" progId="Equation.DSMT4">
              <p:embed/>
            </p:oleObj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968453" y="2105027"/>
          <a:ext cx="818125" cy="323841"/>
        </p:xfrm>
        <a:graphic>
          <a:graphicData uri="http://schemas.openxmlformats.org/presentationml/2006/ole">
            <p:oleObj spid="_x0000_s35845" name="Equation" r:id="rId6" imgW="431800" imgH="177800" progId="Equation.DSMT4">
              <p:embed/>
            </p:oleObj>
          </a:graphicData>
        </a:graphic>
      </p:graphicFrame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71536" y="328601"/>
            <a:ext cx="2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000528" y="328601"/>
            <a:ext cx="3829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135195" y="967071"/>
            <a:ext cx="793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285984" y="967071"/>
            <a:ext cx="654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6729384" y="1357298"/>
            <a:ext cx="628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1770063" y="1471611"/>
          <a:ext cx="798512" cy="385763"/>
        </p:xfrm>
        <a:graphic>
          <a:graphicData uri="http://schemas.openxmlformats.org/presentationml/2006/ole">
            <p:oleObj spid="_x0000_s35846" name="Equation" r:id="rId7" imgW="368280" imgH="177480" progId="Equation.DSMT4">
              <p:embed/>
            </p:oleObj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6018213" y="1438274"/>
          <a:ext cx="709612" cy="347662"/>
        </p:xfrm>
        <a:graphic>
          <a:graphicData uri="http://schemas.openxmlformats.org/presentationml/2006/ole">
            <p:oleObj spid="_x0000_s35847" name="Equation" r:id="rId8" imgW="368280" imgH="177480" progId="Equation.DSMT4">
              <p:embed/>
            </p:oleObj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1781175" y="2181224"/>
          <a:ext cx="828675" cy="381000"/>
        </p:xfrm>
        <a:graphic>
          <a:graphicData uri="http://schemas.openxmlformats.org/presentationml/2006/ole">
            <p:oleObj spid="_x0000_s35848" name="Equation" r:id="rId9" imgW="393480" imgH="177480" progId="Equation.DSMT4">
              <p:embed/>
            </p:oleObj>
          </a:graphicData>
        </a:graphic>
      </p:graphicFrame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66321" y="1428736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524836" y="2071678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524440" y="1428736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481163" y="1428736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309994" y="2133581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739282" y="2000240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2595878" y="2133581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8215338" y="1428736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14414" y="2143116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2" name="Object 22"/>
          <p:cNvGraphicFramePr>
            <a:graphicFrameLocks noChangeAspect="1"/>
          </p:cNvGraphicFramePr>
          <p:nvPr/>
        </p:nvGraphicFramePr>
        <p:xfrm>
          <a:off x="7361263" y="1428736"/>
          <a:ext cx="854075" cy="385763"/>
        </p:xfrm>
        <a:graphic>
          <a:graphicData uri="http://schemas.openxmlformats.org/presentationml/2006/ole">
            <p:oleObj spid="_x0000_s35849" name="Equation" r:id="rId10" imgW="393480" imgH="177480" progId="Equation.DSMT4">
              <p:embed/>
            </p:oleObj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1714448" y="2714620"/>
          <a:ext cx="1447559" cy="714380"/>
        </p:xfrm>
        <a:graphic>
          <a:graphicData uri="http://schemas.openxmlformats.org/presentationml/2006/ole">
            <p:oleObj spid="_x0000_s35850" name="Equation" r:id="rId11" imgW="711200" imgH="393700" progId="Equation.DSMT4">
              <p:embed/>
            </p:oleObj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4881764" y="2714620"/>
          <a:ext cx="1476154" cy="823900"/>
        </p:xfrm>
        <a:graphic>
          <a:graphicData uri="http://schemas.openxmlformats.org/presentationml/2006/ole">
            <p:oleObj spid="_x0000_s35851" name="Equation" r:id="rId12" imgW="787400" imgH="469900" progId="Equation.DSMT4">
              <p:embed/>
            </p:oleObj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/>
        </p:nvGraphicFramePr>
        <p:xfrm>
          <a:off x="5389701" y="3493016"/>
          <a:ext cx="1396877" cy="500049"/>
        </p:xfrm>
        <a:graphic>
          <a:graphicData uri="http://schemas.openxmlformats.org/presentationml/2006/ole">
            <p:oleObj spid="_x0000_s35852" name="Equation" r:id="rId13" imgW="736560" imgH="253800" progId="Equation.DSMT4">
              <p:embed/>
            </p:oleObj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6858016" y="3286124"/>
          <a:ext cx="1737072" cy="857256"/>
        </p:xfrm>
        <a:graphic>
          <a:graphicData uri="http://schemas.openxmlformats.org/presentationml/2006/ole">
            <p:oleObj spid="_x0000_s35853" name="Equation" r:id="rId14" imgW="736600" imgH="393700" progId="Equation.DSMT4">
              <p:embed/>
            </p:oleObj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2098730" y="4071942"/>
          <a:ext cx="700092" cy="500066"/>
        </p:xfrm>
        <a:graphic>
          <a:graphicData uri="http://schemas.openxmlformats.org/presentationml/2006/ole">
            <p:oleObj spid="_x0000_s35854" name="Equation" r:id="rId15" imgW="317362" imgH="253890" progId="Equation.DSMT4">
              <p:embed/>
            </p:oleObj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/>
        </p:nvGraphicFramePr>
        <p:xfrm>
          <a:off x="2044620" y="4643446"/>
          <a:ext cx="2071702" cy="357191"/>
        </p:xfrm>
        <a:graphic>
          <a:graphicData uri="http://schemas.openxmlformats.org/presentationml/2006/ole">
            <p:oleObj spid="_x0000_s35855" name="Equation" r:id="rId16" imgW="1257300" imgH="177800" progId="Equation.DSMT4">
              <p:embed/>
            </p:oleObj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4793169" y="5000636"/>
          <a:ext cx="2056193" cy="714380"/>
        </p:xfrm>
        <a:graphic>
          <a:graphicData uri="http://schemas.openxmlformats.org/presentationml/2006/ole">
            <p:oleObj spid="_x0000_s35856" name="Equation" r:id="rId17" imgW="1155700" imgH="393700" progId="Equation.DSMT4">
              <p:embed/>
            </p:oleObj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2055867" y="5857892"/>
          <a:ext cx="2418390" cy="342906"/>
        </p:xfrm>
        <a:graphic>
          <a:graphicData uri="http://schemas.openxmlformats.org/presentationml/2006/ole">
            <p:oleObj spid="_x0000_s35857" name="Equation" r:id="rId18" imgW="1244600" imgH="177800" progId="Equation.DSMT4">
              <p:embed/>
            </p:oleObj>
          </a:graphicData>
        </a:graphic>
      </p:graphicFrame>
      <p:graphicFrame>
        <p:nvGraphicFramePr>
          <p:cNvPr id="40" name="Object 1"/>
          <p:cNvGraphicFramePr>
            <a:graphicFrameLocks noChangeAspect="1"/>
          </p:cNvGraphicFramePr>
          <p:nvPr/>
        </p:nvGraphicFramePr>
        <p:xfrm>
          <a:off x="4714876" y="6390995"/>
          <a:ext cx="2248395" cy="371474"/>
        </p:xfrm>
        <a:graphic>
          <a:graphicData uri="http://schemas.openxmlformats.org/presentationml/2006/ole">
            <p:oleObj spid="_x0000_s35858" name="Equation" r:id="rId19" imgW="1092200" imgH="177800" progId="Equation.DSMT4">
              <p:embed/>
            </p:oleObj>
          </a:graphicData>
        </a:graphic>
      </p:graphicFrame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571472" y="2786082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3214646" y="2786058"/>
            <a:ext cx="1755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4864214" y="3493000"/>
            <a:ext cx="628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27107" y="4071942"/>
            <a:ext cx="150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1341487" y="4572008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4187760" y="4572008"/>
            <a:ext cx="4230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6936309" y="5072074"/>
            <a:ext cx="106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4484759" y="5786454"/>
            <a:ext cx="4230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6858016" y="6286520"/>
            <a:ext cx="1003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1341487" y="5753417"/>
            <a:ext cx="774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2" grpId="0"/>
      <p:bldP spid="3073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6858016" y="324153"/>
          <a:ext cx="1447560" cy="714380"/>
        </p:xfrm>
        <a:graphic>
          <a:graphicData uri="http://schemas.openxmlformats.org/presentationml/2006/ole">
            <p:oleObj spid="_x0000_s45058" name="Equation" r:id="rId3" imgW="711200" imgH="393700" progId="Equation.DSMT4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357686" y="1045254"/>
          <a:ext cx="785818" cy="493321"/>
        </p:xfrm>
        <a:graphic>
          <a:graphicData uri="http://schemas.openxmlformats.org/presentationml/2006/ole">
            <p:oleObj spid="_x0000_s45059" name="Equation" r:id="rId4" imgW="317362" imgH="253890" progId="Equation.DSMT4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6072262" y="1071547"/>
          <a:ext cx="428564" cy="357190"/>
        </p:xfrm>
        <a:graphic>
          <a:graphicData uri="http://schemas.openxmlformats.org/presentationml/2006/ole">
            <p:oleObj spid="_x0000_s45060" name="Equation" r:id="rId5" imgW="88592" imgH="164529" progId="Equation.DSMT4">
              <p:embed/>
            </p:oleObj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000760" y="2357430"/>
          <a:ext cx="217487" cy="323850"/>
        </p:xfrm>
        <a:graphic>
          <a:graphicData uri="http://schemas.openxmlformats.org/presentationml/2006/ole">
            <p:oleObj spid="_x0000_s45061" name="Equation" r:id="rId6" imgW="114120" imgH="177480" progId="Equation.DSMT4">
              <p:embed/>
            </p:oleObj>
          </a:graphicData>
        </a:graphic>
      </p:graphicFrame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71472" y="450510"/>
            <a:ext cx="6404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7*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71472" y="1038509"/>
            <a:ext cx="3829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135723" y="1038509"/>
            <a:ext cx="793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1785918" y="1643050"/>
          <a:ext cx="276225" cy="385762"/>
        </p:xfrm>
        <a:graphic>
          <a:graphicData uri="http://schemas.openxmlformats.org/presentationml/2006/ole">
            <p:oleObj spid="_x0000_s45062" name="Equation" r:id="rId7" imgW="126720" imgH="177480" progId="Equation.DSMT4">
              <p:embed/>
            </p:oleObj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5929322" y="1714488"/>
          <a:ext cx="244475" cy="323850"/>
        </p:xfrm>
        <a:graphic>
          <a:graphicData uri="http://schemas.openxmlformats.org/presentationml/2006/ole">
            <p:oleObj spid="_x0000_s45063" name="Equation" r:id="rId8" imgW="126720" imgH="164880" progId="Equation.DSMT4">
              <p:embed/>
            </p:oleObj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1785918" y="2408239"/>
          <a:ext cx="187325" cy="354013"/>
        </p:xfrm>
        <a:graphic>
          <a:graphicData uri="http://schemas.openxmlformats.org/presentationml/2006/ole">
            <p:oleObj spid="_x0000_s45064" name="Equation" r:id="rId9" imgW="88560" imgH="164880" progId="Equation.DSMT4">
              <p:embed/>
            </p:oleObj>
          </a:graphicData>
        </a:graphic>
      </p:graphicFrame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66321" y="1643050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524836" y="2285992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000232" y="1610013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500694" y="168145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309994" y="2347895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143636" y="2252955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1928794" y="2347895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14414" y="2357430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4214810" y="609881"/>
          <a:ext cx="290781" cy="244462"/>
        </p:xfrm>
        <a:graphic>
          <a:graphicData uri="http://schemas.openxmlformats.org/presentationml/2006/ole">
            <p:oleObj spid="_x0000_s45075" name="Equation" r:id="rId10" imgW="164880" imgH="139680" progId="Equation.DSMT4">
              <p:embed/>
            </p:oleObj>
          </a:graphicData>
        </a:graphic>
      </p:graphicFrame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6143636" y="1643050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" name="Object 8"/>
          <p:cNvGraphicFramePr>
            <a:graphicFrameLocks noChangeAspect="1"/>
          </p:cNvGraphicFramePr>
          <p:nvPr/>
        </p:nvGraphicFramePr>
        <p:xfrm>
          <a:off x="1000100" y="3714752"/>
          <a:ext cx="1447560" cy="714380"/>
        </p:xfrm>
        <a:graphic>
          <a:graphicData uri="http://schemas.openxmlformats.org/presentationml/2006/ole">
            <p:oleObj spid="_x0000_s45076" name="Equation" r:id="rId11" imgW="711200" imgH="393700" progId="Equation.DSMT4">
              <p:embed/>
            </p:oleObj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/>
        </p:nvGraphicFramePr>
        <p:xfrm>
          <a:off x="6143636" y="3831336"/>
          <a:ext cx="785818" cy="493321"/>
        </p:xfrm>
        <a:graphic>
          <a:graphicData uri="http://schemas.openxmlformats.org/presentationml/2006/ole">
            <p:oleObj spid="_x0000_s45077" name="Equation" r:id="rId12" imgW="317362" imgH="253890" progId="Equation.DSMT4">
              <p:embed/>
            </p:oleObj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/>
        </p:nvGraphicFramePr>
        <p:xfrm>
          <a:off x="7715272" y="3857629"/>
          <a:ext cx="428564" cy="357190"/>
        </p:xfrm>
        <a:graphic>
          <a:graphicData uri="http://schemas.openxmlformats.org/presentationml/2006/ole">
            <p:oleObj spid="_x0000_s45078" name="Equation" r:id="rId13" imgW="88592" imgH="164529" progId="Equation.DSMT4">
              <p:embed/>
            </p:oleObj>
          </a:graphicData>
        </a:graphic>
      </p:graphicFrame>
      <p:graphicFrame>
        <p:nvGraphicFramePr>
          <p:cNvPr id="55" name="Object 2"/>
          <p:cNvGraphicFramePr>
            <a:graphicFrameLocks noChangeAspect="1"/>
          </p:cNvGraphicFramePr>
          <p:nvPr/>
        </p:nvGraphicFramePr>
        <p:xfrm>
          <a:off x="6153160" y="5405762"/>
          <a:ext cx="217487" cy="323850"/>
        </p:xfrm>
        <a:graphic>
          <a:graphicData uri="http://schemas.openxmlformats.org/presentationml/2006/ole">
            <p:oleObj spid="_x0000_s45079" name="Equation" r:id="rId14" imgW="114120" imgH="177480" progId="Equation.DSMT4">
              <p:embed/>
            </p:oleObj>
          </a:graphicData>
        </a:graphic>
      </p:graphicFrame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23872" y="3236592"/>
            <a:ext cx="716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7**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2357422" y="3824591"/>
            <a:ext cx="3829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6921673" y="3824591"/>
            <a:ext cx="793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" name="Object 4"/>
          <p:cNvGraphicFramePr>
            <a:graphicFrameLocks noChangeAspect="1"/>
          </p:cNvGraphicFramePr>
          <p:nvPr/>
        </p:nvGraphicFramePr>
        <p:xfrm>
          <a:off x="1938319" y="4714884"/>
          <a:ext cx="259396" cy="362260"/>
        </p:xfrm>
        <a:graphic>
          <a:graphicData uri="http://schemas.openxmlformats.org/presentationml/2006/ole">
            <p:oleObj spid="_x0000_s45080" name="Equation" r:id="rId15" imgW="126720" imgH="177480" progId="Equation.DSMT4">
              <p:embed/>
            </p:oleObj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6081722" y="4762820"/>
          <a:ext cx="244475" cy="323850"/>
        </p:xfrm>
        <a:graphic>
          <a:graphicData uri="http://schemas.openxmlformats.org/presentationml/2006/ole">
            <p:oleObj spid="_x0000_s45081" name="Equation" r:id="rId16" imgW="126720" imgH="164880" progId="Equation.DSMT4">
              <p:embed/>
            </p:oleObj>
          </a:graphicData>
        </a:graphic>
      </p:graphicFrame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938318" y="5456571"/>
          <a:ext cx="187325" cy="354013"/>
        </p:xfrm>
        <a:graphic>
          <a:graphicData uri="http://schemas.openxmlformats.org/presentationml/2006/ole">
            <p:oleObj spid="_x0000_s45082" name="Equation" r:id="rId17" imgW="88560" imgH="164880" progId="Equation.DSMT4">
              <p:embed/>
            </p:oleObj>
          </a:graphicData>
        </a:graphic>
      </p:graphicFrame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1418721" y="4691382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5677236" y="5334324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2152632" y="4658345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5653094" y="4729783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1462394" y="5396227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6296036" y="5301287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2081194" y="5396227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285852" y="4691382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" name="Object 19"/>
          <p:cNvGraphicFramePr>
            <a:graphicFrameLocks noChangeAspect="1"/>
          </p:cNvGraphicFramePr>
          <p:nvPr/>
        </p:nvGraphicFramePr>
        <p:xfrm>
          <a:off x="6072198" y="3357562"/>
          <a:ext cx="290781" cy="244462"/>
        </p:xfrm>
        <a:graphic>
          <a:graphicData uri="http://schemas.openxmlformats.org/presentationml/2006/ole">
            <p:oleObj spid="_x0000_s45083" name="Equation" r:id="rId18" imgW="164880" imgH="139680" progId="Equation.DSMT4">
              <p:embed/>
            </p:oleObj>
          </a:graphicData>
        </a:graphic>
      </p:graphicFrame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6296036" y="4691382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51" grpId="0"/>
      <p:bldP spid="56" grpId="0"/>
      <p:bldP spid="57" grpId="0"/>
      <p:bldP spid="58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2853407" y="314324"/>
          <a:ext cx="2933007" cy="614346"/>
        </p:xfrm>
        <a:graphic>
          <a:graphicData uri="http://schemas.openxmlformats.org/presentationml/2006/ole">
            <p:oleObj spid="_x0000_s27656" name="Equation" r:id="rId3" imgW="1409700" imgH="292100" progId="Equation.DSMT4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5357818" y="1131528"/>
          <a:ext cx="428660" cy="297208"/>
        </p:xfrm>
        <a:graphic>
          <a:graphicData uri="http://schemas.openxmlformats.org/presentationml/2006/ole">
            <p:oleObj spid="_x0000_s27655" name="Equation" r:id="rId4" imgW="164885" imgH="139518" progId="Equation.DSMT4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929454" y="1000108"/>
          <a:ext cx="1416816" cy="500066"/>
        </p:xfrm>
        <a:graphic>
          <a:graphicData uri="http://schemas.openxmlformats.org/presentationml/2006/ole">
            <p:oleObj spid="_x0000_s27654" name="Equation" r:id="rId5" imgW="635000" imgH="254000" progId="Equation.DSMT4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857355" y="1571612"/>
          <a:ext cx="1357323" cy="538936"/>
        </p:xfrm>
        <a:graphic>
          <a:graphicData uri="http://schemas.openxmlformats.org/presentationml/2006/ole">
            <p:oleObj spid="_x0000_s27653" name="Equation" r:id="rId6" imgW="647700" imgH="254000" progId="Equation.DSMT4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907580" y="2214554"/>
          <a:ext cx="807560" cy="357190"/>
        </p:xfrm>
        <a:graphic>
          <a:graphicData uri="http://schemas.openxmlformats.org/presentationml/2006/ole">
            <p:oleObj spid="_x0000_s27652" name="Equation" r:id="rId7" imgW="495085" imgH="215806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571604" y="2285992"/>
          <a:ext cx="928663" cy="336107"/>
        </p:xfrm>
        <a:graphic>
          <a:graphicData uri="http://schemas.openxmlformats.org/presentationml/2006/ole">
            <p:oleObj spid="_x0000_s27651" name="Equation" r:id="rId8" imgW="381000" imgH="177800" progId="Equation.DSMT4">
              <p:embed/>
            </p:oleObj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857884" y="2928934"/>
          <a:ext cx="823090" cy="357190"/>
        </p:xfrm>
        <a:graphic>
          <a:graphicData uri="http://schemas.openxmlformats.org/presentationml/2006/ole">
            <p:oleObj spid="_x0000_s27650" name="Equation" r:id="rId9" imgW="508000" imgH="215900" progId="Equation.DSMT4">
              <p:embed/>
            </p:oleObj>
          </a:graphicData>
        </a:graphic>
      </p:graphicFrame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571958" y="2928935"/>
          <a:ext cx="969072" cy="428628"/>
        </p:xfrm>
        <a:graphic>
          <a:graphicData uri="http://schemas.openxmlformats.org/presentationml/2006/ole">
            <p:oleObj spid="_x0000_s27649" name="Equation" r:id="rId10" imgW="495085" imgH="215806" progId="Equation.DSMT4">
              <p:embed/>
            </p:oleObj>
          </a:graphicData>
        </a:graphic>
      </p:graphicFrame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57158" y="385786"/>
            <a:ext cx="266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00002" y="1000108"/>
            <a:ext cx="5105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572132" y="1000108"/>
            <a:ext cx="1473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thỏa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71472" y="1571612"/>
            <a:ext cx="1295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04407" y="2229151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462922" y="2872093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462526" y="2229151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419249" y="222915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739282" y="2839056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677368" y="2157713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1167118" y="2967335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453002" y="2967335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1071538" y="4214818"/>
          <a:ext cx="1240905" cy="500066"/>
        </p:xfrm>
        <a:graphic>
          <a:graphicData uri="http://schemas.openxmlformats.org/presentationml/2006/ole">
            <p:oleObj spid="_x0000_s27657" name="Equation" r:id="rId11" imgW="635000" imgH="254000" progId="Equation.DSMT4">
              <p:embed/>
            </p:oleObj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3428992" y="4214818"/>
          <a:ext cx="1259426" cy="500066"/>
        </p:xfrm>
        <a:graphic>
          <a:graphicData uri="http://schemas.openxmlformats.org/presentationml/2006/ole">
            <p:oleObj spid="_x0000_s27658" name="Equation" r:id="rId12" imgW="647700" imgH="254000" progId="Equation.DSMT4">
              <p:embed/>
            </p:oleObj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6715140" y="4214818"/>
          <a:ext cx="1870376" cy="642942"/>
        </p:xfrm>
        <a:graphic>
          <a:graphicData uri="http://schemas.openxmlformats.org/presentationml/2006/ole">
            <p:oleObj spid="_x0000_s27659" name="Equation" r:id="rId13" imgW="914400" imgH="317500" progId="Equation.DSMT4">
              <p:embed/>
            </p:oleObj>
          </a:graphicData>
        </a:graphic>
      </p:graphicFrame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71472" y="4214818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214546" y="4214818"/>
            <a:ext cx="1295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714876" y="4181781"/>
            <a:ext cx="2020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  <p:bldP spid="27660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4" name="Object 20"/>
          <p:cNvGraphicFramePr>
            <a:graphicFrameLocks noChangeAspect="1"/>
          </p:cNvGraphicFramePr>
          <p:nvPr/>
        </p:nvGraphicFramePr>
        <p:xfrm>
          <a:off x="1337808" y="142876"/>
          <a:ext cx="3069415" cy="642918"/>
        </p:xfrm>
        <a:graphic>
          <a:graphicData uri="http://schemas.openxmlformats.org/presentationml/2006/ole">
            <p:oleObj spid="_x0000_s26644" name="Equation" r:id="rId3" imgW="1409700" imgH="292100" progId="Equation.DSMT4">
              <p:embed/>
            </p:oleObj>
          </a:graphicData>
        </a:graphic>
      </p:graphicFrame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8283208" y="214314"/>
          <a:ext cx="698466" cy="428604"/>
        </p:xfrm>
        <a:graphic>
          <a:graphicData uri="http://schemas.openxmlformats.org/presentationml/2006/ole">
            <p:oleObj spid="_x0000_s26643" name="Equation" r:id="rId4" imgW="419100" imgH="254000" progId="Equation.DSMT4">
              <p:embed/>
            </p:oleObj>
          </a:graphicData>
        </a:graphic>
      </p:graphicFrame>
      <p:graphicFrame>
        <p:nvGraphicFramePr>
          <p:cNvPr id="26642" name="Object 18"/>
          <p:cNvGraphicFramePr>
            <a:graphicFrameLocks noChangeAspect="1"/>
          </p:cNvGraphicFramePr>
          <p:nvPr/>
        </p:nvGraphicFramePr>
        <p:xfrm>
          <a:off x="1337807" y="1000108"/>
          <a:ext cx="2182829" cy="785818"/>
        </p:xfrm>
        <a:graphic>
          <a:graphicData uri="http://schemas.openxmlformats.org/presentationml/2006/ole">
            <p:oleObj spid="_x0000_s26642" name="Equation" r:id="rId5" imgW="1193800" imgH="431800" progId="Equation.DSMT4">
              <p:embed/>
            </p:oleObj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3609466" y="938209"/>
          <a:ext cx="1585994" cy="919155"/>
        </p:xfrm>
        <a:graphic>
          <a:graphicData uri="http://schemas.openxmlformats.org/presentationml/2006/ole">
            <p:oleObj spid="_x0000_s26641" name="Equation" r:id="rId6" imgW="838200" imgH="482600" progId="Equation.DSMT4">
              <p:embed/>
            </p:oleObj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1367874" y="2143116"/>
          <a:ext cx="1203862" cy="500066"/>
        </p:xfrm>
        <a:graphic>
          <a:graphicData uri="http://schemas.openxmlformats.org/presentationml/2006/ole">
            <p:oleObj spid="_x0000_s26640" name="Equation" r:id="rId7" imgW="622300" imgH="254000" progId="Equation.DSMT4">
              <p:embed/>
            </p:oleObj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2623691" y="2071678"/>
          <a:ext cx="2166953" cy="500066"/>
        </p:xfrm>
        <a:graphic>
          <a:graphicData uri="http://schemas.openxmlformats.org/presentationml/2006/ole">
            <p:oleObj spid="_x0000_s26639" name="Equation" r:id="rId8" imgW="1117600" imgH="254000" progId="Equation.DSMT4">
              <p:embed/>
            </p:oleObj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4955167" y="1928802"/>
          <a:ext cx="1664085" cy="857256"/>
        </p:xfrm>
        <a:graphic>
          <a:graphicData uri="http://schemas.openxmlformats.org/presentationml/2006/ole">
            <p:oleObj spid="_x0000_s26638" name="Equation" r:id="rId9" imgW="939800" imgH="482600" progId="Equation.DSMT4">
              <p:embed/>
            </p:oleObj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6741117" y="2000240"/>
          <a:ext cx="1285885" cy="785818"/>
        </p:xfrm>
        <a:graphic>
          <a:graphicData uri="http://schemas.openxmlformats.org/presentationml/2006/ole">
            <p:oleObj spid="_x0000_s26637" name="Equation" r:id="rId10" imgW="685800" imgH="419100" progId="Equation.DSMT4">
              <p:embed/>
            </p:oleObj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2123626" y="2857496"/>
          <a:ext cx="1369229" cy="714380"/>
        </p:xfrm>
        <a:graphic>
          <a:graphicData uri="http://schemas.openxmlformats.org/presentationml/2006/ole">
            <p:oleObj spid="_x0000_s26636" name="Equation" r:id="rId11" imgW="876300" imgH="457200" progId="Equation.DSMT4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4123890" y="2928934"/>
          <a:ext cx="1385375" cy="485781"/>
        </p:xfrm>
        <a:graphic>
          <a:graphicData uri="http://schemas.openxmlformats.org/presentationml/2006/ole">
            <p:oleObj spid="_x0000_s26635" name="Equation" r:id="rId12" imgW="736600" imgH="254000" progId="Equation.DSMT4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5838401" y="2928934"/>
          <a:ext cx="1037175" cy="500066"/>
        </p:xfrm>
        <a:graphic>
          <a:graphicData uri="http://schemas.openxmlformats.org/presentationml/2006/ole">
            <p:oleObj spid="_x0000_s26634" name="Equation" r:id="rId13" imgW="533400" imgH="254000" progId="Equation.DSMT4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1337808" y="3786190"/>
          <a:ext cx="1843119" cy="614373"/>
        </p:xfrm>
        <a:graphic>
          <a:graphicData uri="http://schemas.openxmlformats.org/presentationml/2006/ole">
            <p:oleObj spid="_x0000_s26633" name="Equation" r:id="rId14" imgW="1003300" imgH="330200" progId="Equation.DSMT4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909575" y="3714752"/>
          <a:ext cx="844267" cy="714380"/>
        </p:xfrm>
        <a:graphic>
          <a:graphicData uri="http://schemas.openxmlformats.org/presentationml/2006/ole">
            <p:oleObj spid="_x0000_s26632" name="Equation" r:id="rId15" imgW="495085" imgH="418918" progId="Equation.DSMT4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834082" y="4714884"/>
          <a:ext cx="1500198" cy="500066"/>
        </p:xfrm>
        <a:graphic>
          <a:graphicData uri="http://schemas.openxmlformats.org/presentationml/2006/ole">
            <p:oleObj spid="_x0000_s26631" name="Equation" r:id="rId16" imgW="927100" imgH="317500" progId="Equation.DSMT4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048660" y="4714884"/>
          <a:ext cx="789610" cy="333391"/>
        </p:xfrm>
        <a:graphic>
          <a:graphicData uri="http://schemas.openxmlformats.org/presentationml/2006/ole">
            <p:oleObj spid="_x0000_s26630" name="Equation" r:id="rId17" imgW="431800" imgH="177800" progId="Equation.DSMT4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837873" y="5429264"/>
          <a:ext cx="1240905" cy="500066"/>
        </p:xfrm>
        <a:graphic>
          <a:graphicData uri="http://schemas.openxmlformats.org/presentationml/2006/ole">
            <p:oleObj spid="_x0000_s26629" name="Equation" r:id="rId18" imgW="635000" imgH="254000" progId="Equation.DSMT4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266766" y="5429264"/>
          <a:ext cx="1079508" cy="428628"/>
        </p:xfrm>
        <a:graphic>
          <a:graphicData uri="http://schemas.openxmlformats.org/presentationml/2006/ole">
            <p:oleObj spid="_x0000_s26628" name="Equation" r:id="rId19" imgW="647700" imgH="254000" progId="Equation.DSMT4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7338599" y="5357826"/>
          <a:ext cx="1662557" cy="571504"/>
        </p:xfrm>
        <a:graphic>
          <a:graphicData uri="http://schemas.openxmlformats.org/presentationml/2006/ole">
            <p:oleObj spid="_x0000_s26627" name="Equation" r:id="rId20" imgW="914400" imgH="317500" progId="Equation.DSMT4">
              <p:embed/>
            </p:oleObj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252933" y="6215082"/>
          <a:ext cx="676653" cy="285752"/>
        </p:xfrm>
        <a:graphic>
          <a:graphicData uri="http://schemas.openxmlformats.org/presentationml/2006/ole">
            <p:oleObj spid="_x0000_s26626" name="Equation" r:id="rId21" imgW="215806" imgH="152334" progId="Equation.DSMT4">
              <p:embed/>
            </p:oleObj>
          </a:graphicData>
        </a:graphic>
      </p:graphicFrame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7858148" y="6143644"/>
          <a:ext cx="857256" cy="379171"/>
        </p:xfrm>
        <a:graphic>
          <a:graphicData uri="http://schemas.openxmlformats.org/presentationml/2006/ole">
            <p:oleObj spid="_x0000_s26625" name="Equation" r:id="rId22" imgW="495085" imgH="215806" progId="Equation.DSMT4">
              <p:embed/>
            </p:oleObj>
          </a:graphicData>
        </a:graphic>
      </p:graphicFrame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266270" y="21431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 số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4409642" y="214314"/>
            <a:ext cx="3974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tục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3838138" y="2928934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66270" y="239553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266270" y="31384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1123494" y="3000372"/>
            <a:ext cx="931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5481244" y="2928934"/>
            <a:ext cx="357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1194932" y="4681847"/>
            <a:ext cx="628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-357222" y="3824591"/>
            <a:ext cx="1518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3266634" y="3786190"/>
            <a:ext cx="73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3405718" y="4643446"/>
            <a:ext cx="73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837742" y="5429264"/>
            <a:ext cx="102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3052320" y="5357826"/>
            <a:ext cx="1295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5338336" y="5357826"/>
            <a:ext cx="2020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0" y="6762750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2853407" y="314324"/>
          <a:ext cx="2933007" cy="614346"/>
        </p:xfrm>
        <a:graphic>
          <a:graphicData uri="http://schemas.openxmlformats.org/presentationml/2006/ole">
            <p:oleObj spid="_x0000_s37890" name="Equation" r:id="rId3" imgW="1409700" imgH="292100" progId="Equation.DSMT4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5357818" y="1131528"/>
          <a:ext cx="428660" cy="297208"/>
        </p:xfrm>
        <a:graphic>
          <a:graphicData uri="http://schemas.openxmlformats.org/presentationml/2006/ole">
            <p:oleObj spid="_x0000_s37891" name="Equation" r:id="rId4" imgW="164885" imgH="139518" progId="Equation.DSMT4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929454" y="1000108"/>
          <a:ext cx="1416816" cy="500066"/>
        </p:xfrm>
        <a:graphic>
          <a:graphicData uri="http://schemas.openxmlformats.org/presentationml/2006/ole">
            <p:oleObj spid="_x0000_s37892" name="Equation" r:id="rId5" imgW="635000" imgH="254000" progId="Equation.DSMT4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857355" y="1571612"/>
          <a:ext cx="1357323" cy="538936"/>
        </p:xfrm>
        <a:graphic>
          <a:graphicData uri="http://schemas.openxmlformats.org/presentationml/2006/ole">
            <p:oleObj spid="_x0000_s37893" name="Equation" r:id="rId6" imgW="647700" imgH="254000" progId="Equation.DSMT4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907580" y="2214554"/>
          <a:ext cx="807560" cy="357190"/>
        </p:xfrm>
        <a:graphic>
          <a:graphicData uri="http://schemas.openxmlformats.org/presentationml/2006/ole">
            <p:oleObj spid="_x0000_s37894" name="Equation" r:id="rId7" imgW="495085" imgH="215806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571604" y="2285992"/>
          <a:ext cx="928663" cy="336107"/>
        </p:xfrm>
        <a:graphic>
          <a:graphicData uri="http://schemas.openxmlformats.org/presentationml/2006/ole">
            <p:oleObj spid="_x0000_s37895" name="Equation" r:id="rId8" imgW="381000" imgH="177800" progId="Equation.DSMT4">
              <p:embed/>
            </p:oleObj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857884" y="2928934"/>
          <a:ext cx="823090" cy="357190"/>
        </p:xfrm>
        <a:graphic>
          <a:graphicData uri="http://schemas.openxmlformats.org/presentationml/2006/ole">
            <p:oleObj spid="_x0000_s37896" name="Equation" r:id="rId9" imgW="508000" imgH="215900" progId="Equation.DSMT4">
              <p:embed/>
            </p:oleObj>
          </a:graphicData>
        </a:graphic>
      </p:graphicFrame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571958" y="2928935"/>
          <a:ext cx="969072" cy="428628"/>
        </p:xfrm>
        <a:graphic>
          <a:graphicData uri="http://schemas.openxmlformats.org/presentationml/2006/ole">
            <p:oleObj spid="_x0000_s37897" name="Equation" r:id="rId10" imgW="495085" imgH="215806" progId="Equation.DSMT4">
              <p:embed/>
            </p:oleObj>
          </a:graphicData>
        </a:graphic>
      </p:graphicFrame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57158" y="385786"/>
            <a:ext cx="266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00002" y="1000108"/>
            <a:ext cx="5105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572132" y="1000108"/>
            <a:ext cx="1473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thỏa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mãn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71472" y="1571612"/>
            <a:ext cx="1295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204407" y="2229151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462922" y="2872093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462526" y="2229151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419249" y="222915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739282" y="2839056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677368" y="2157713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57818" y="2143116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1167118" y="2967335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453002" y="2967335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1071538" y="3890665"/>
          <a:ext cx="1240905" cy="500066"/>
        </p:xfrm>
        <a:graphic>
          <a:graphicData uri="http://schemas.openxmlformats.org/presentationml/2006/ole">
            <p:oleObj spid="_x0000_s37898" name="Equation" r:id="rId11" imgW="635000" imgH="254000" progId="Equation.DSMT4">
              <p:embed/>
            </p:oleObj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3428992" y="3890665"/>
          <a:ext cx="1259426" cy="500066"/>
        </p:xfrm>
        <a:graphic>
          <a:graphicData uri="http://schemas.openxmlformats.org/presentationml/2006/ole">
            <p:oleObj spid="_x0000_s37899" name="Equation" r:id="rId12" imgW="647700" imgH="254000" progId="Equation.DSMT4">
              <p:embed/>
            </p:oleObj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6715140" y="3890665"/>
          <a:ext cx="1870376" cy="642942"/>
        </p:xfrm>
        <a:graphic>
          <a:graphicData uri="http://schemas.openxmlformats.org/presentationml/2006/ole">
            <p:oleObj spid="_x0000_s37900" name="Equation" r:id="rId13" imgW="914400" imgH="317500" progId="Equation.DSMT4">
              <p:embed/>
            </p:oleObj>
          </a:graphicData>
        </a:graphic>
      </p:graphicFrame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71472" y="3890665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214546" y="3890665"/>
            <a:ext cx="1295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714876" y="3857628"/>
            <a:ext cx="2020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6143636" y="4786322"/>
          <a:ext cx="676275" cy="285750"/>
        </p:xfrm>
        <a:graphic>
          <a:graphicData uri="http://schemas.openxmlformats.org/presentationml/2006/ole">
            <p:oleObj spid="_x0000_s37901" name="Equation" r:id="rId14" imgW="215806" imgH="152334" progId="Equation.DSMT4">
              <p:embed/>
            </p:oleObj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6748473" y="4714884"/>
          <a:ext cx="857250" cy="379413"/>
        </p:xfrm>
        <a:graphic>
          <a:graphicData uri="http://schemas.openxmlformats.org/presentationml/2006/ole">
            <p:oleObj spid="_x0000_s37902" name="Equation" r:id="rId15" imgW="495085" imgH="21580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290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8. GIÁ TRỊ LỚN NHẤT VÀ </a:t>
            </a:r>
          </a:p>
          <a:p>
            <a:pPr marL="609600" indent="-609600"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GIÁ TRỊ NHỎ NHẤT CỦA HÀM SỐ. LUYỆN TẬP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TÌM GTLN, GTNN CỦA HÀM SỐ CỤ THỂ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ỨNG DỤNG CỦA GTLN, GTNN TRONG THỰC TẾ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4246657" y="317575"/>
          <a:ext cx="611095" cy="468219"/>
        </p:xfrm>
        <a:graphic>
          <a:graphicData uri="http://schemas.openxmlformats.org/presentationml/2006/ole">
            <p:oleObj spid="_x0000_s25607" name="Equation" r:id="rId3" imgW="291973" imgH="228501" progId="Equation.DSMT4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183228" y="877592"/>
          <a:ext cx="1246292" cy="408268"/>
        </p:xfrm>
        <a:graphic>
          <a:graphicData uri="http://schemas.openxmlformats.org/presentationml/2006/ole">
            <p:oleObj spid="_x0000_s25606" name="Equation" r:id="rId4" imgW="584200" imgH="203200" progId="Equation.DSMT4">
              <p:embed/>
            </p:oleObj>
          </a:graphicData>
        </a:graphic>
      </p:graphicFrame>
      <p:pic>
        <p:nvPicPr>
          <p:cNvPr id="25605" name="Picture 2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357298"/>
            <a:ext cx="3659397" cy="2000264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87497" y="285752"/>
            <a:ext cx="3970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774205" y="285728"/>
            <a:ext cx="3408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28596" y="857232"/>
            <a:ext cx="5873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nửa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tâm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406336" y="812053"/>
            <a:ext cx="13805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28926" y="1467137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72132" y="150553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28926" y="303877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29256" y="311021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3372" y="303877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17"/>
          <p:cNvGraphicFramePr>
            <a:graphicFrameLocks noChangeAspect="1"/>
          </p:cNvGraphicFramePr>
          <p:nvPr/>
        </p:nvGraphicFramePr>
        <p:xfrm>
          <a:off x="2714612" y="3600472"/>
          <a:ext cx="1010607" cy="400032"/>
        </p:xfrm>
        <a:graphic>
          <a:graphicData uri="http://schemas.openxmlformats.org/presentationml/2006/ole">
            <p:oleObj spid="_x0000_s25608" name="Equation" r:id="rId6" imgW="457200" imgH="177800" progId="Equation.DSMT4">
              <p:embed/>
            </p:oleObj>
          </a:graphicData>
        </a:graphic>
      </p:graphicFrame>
      <p:graphicFrame>
        <p:nvGraphicFramePr>
          <p:cNvPr id="42" name="Object 16"/>
          <p:cNvGraphicFramePr>
            <a:graphicFrameLocks noChangeAspect="1"/>
          </p:cNvGraphicFramePr>
          <p:nvPr/>
        </p:nvGraphicFramePr>
        <p:xfrm>
          <a:off x="5681730" y="3643314"/>
          <a:ext cx="1104848" cy="361933"/>
        </p:xfrm>
        <a:graphic>
          <a:graphicData uri="http://schemas.openxmlformats.org/presentationml/2006/ole">
            <p:oleObj spid="_x0000_s25609" name="Equation" r:id="rId7" imgW="508000" imgH="177800" progId="Equation.DSMT4">
              <p:embed/>
            </p:oleObj>
          </a:graphicData>
        </a:graphic>
      </p:graphicFrame>
      <p:graphicFrame>
        <p:nvGraphicFramePr>
          <p:cNvPr id="43" name="Object 15"/>
          <p:cNvGraphicFramePr>
            <a:graphicFrameLocks noChangeAspect="1"/>
          </p:cNvGraphicFramePr>
          <p:nvPr/>
        </p:nvGraphicFramePr>
        <p:xfrm>
          <a:off x="6858016" y="3571876"/>
          <a:ext cx="1327761" cy="500066"/>
        </p:xfrm>
        <a:graphic>
          <a:graphicData uri="http://schemas.openxmlformats.org/presentationml/2006/ole">
            <p:oleObj spid="_x0000_s25610" name="Equation" r:id="rId8" imgW="711200" imgH="254000" progId="Equation.DSMT4">
              <p:embed/>
            </p:oleObj>
          </a:graphicData>
        </a:graphic>
      </p:graphicFrame>
      <p:graphicFrame>
        <p:nvGraphicFramePr>
          <p:cNvPr id="44" name="Object 14"/>
          <p:cNvGraphicFramePr>
            <a:graphicFrameLocks noChangeAspect="1"/>
          </p:cNvGraphicFramePr>
          <p:nvPr/>
        </p:nvGraphicFramePr>
        <p:xfrm>
          <a:off x="4214810" y="3661173"/>
          <a:ext cx="857257" cy="339331"/>
        </p:xfrm>
        <a:graphic>
          <a:graphicData uri="http://schemas.openxmlformats.org/presentationml/2006/ole">
            <p:oleObj spid="_x0000_s25611" name="Equation" r:id="rId9" imgW="482600" imgH="177800" progId="Equation.DSMT4">
              <p:embed/>
            </p:oleObj>
          </a:graphicData>
        </a:graphic>
      </p:graphicFrame>
      <p:graphicFrame>
        <p:nvGraphicFramePr>
          <p:cNvPr id="45" name="Object 13"/>
          <p:cNvGraphicFramePr>
            <a:graphicFrameLocks noChangeAspect="1"/>
          </p:cNvGraphicFramePr>
          <p:nvPr/>
        </p:nvGraphicFramePr>
        <p:xfrm>
          <a:off x="5122584" y="4252623"/>
          <a:ext cx="926400" cy="366700"/>
        </p:xfrm>
        <a:graphic>
          <a:graphicData uri="http://schemas.openxmlformats.org/presentationml/2006/ole">
            <p:oleObj spid="_x0000_s25612" name="Equation" r:id="rId10" imgW="457200" imgH="177800" progId="Equation.DSMT4">
              <p:embed/>
            </p:oleObj>
          </a:graphicData>
        </a:graphic>
      </p:graphicFrame>
      <p:graphicFrame>
        <p:nvGraphicFramePr>
          <p:cNvPr id="46" name="Object 12"/>
          <p:cNvGraphicFramePr>
            <a:graphicFrameLocks noChangeAspect="1"/>
          </p:cNvGraphicFramePr>
          <p:nvPr/>
        </p:nvGraphicFramePr>
        <p:xfrm>
          <a:off x="3429967" y="4786322"/>
          <a:ext cx="1621211" cy="400039"/>
        </p:xfrm>
        <a:graphic>
          <a:graphicData uri="http://schemas.openxmlformats.org/presentationml/2006/ole">
            <p:oleObj spid="_x0000_s25613" name="Equation" r:id="rId11" imgW="736600" imgH="177800" progId="Equation.DSMT4">
              <p:embed/>
            </p:oleObj>
          </a:graphicData>
        </a:graphic>
      </p:graphicFrame>
      <p:graphicFrame>
        <p:nvGraphicFramePr>
          <p:cNvPr id="47" name="Object 11"/>
          <p:cNvGraphicFramePr>
            <a:graphicFrameLocks noChangeAspect="1"/>
          </p:cNvGraphicFramePr>
          <p:nvPr/>
        </p:nvGraphicFramePr>
        <p:xfrm>
          <a:off x="5122616" y="4647618"/>
          <a:ext cx="1702653" cy="514343"/>
        </p:xfrm>
        <a:graphic>
          <a:graphicData uri="http://schemas.openxmlformats.org/presentationml/2006/ole">
            <p:oleObj spid="_x0000_s25614" name="Equation" r:id="rId12" imgW="889000" imgH="254000" progId="Equation.DSMT4">
              <p:embed/>
            </p:oleObj>
          </a:graphicData>
        </a:graphic>
      </p:graphicFrame>
      <p:graphicFrame>
        <p:nvGraphicFramePr>
          <p:cNvPr id="48" name="Object 10"/>
          <p:cNvGraphicFramePr>
            <a:graphicFrameLocks noChangeAspect="1"/>
          </p:cNvGraphicFramePr>
          <p:nvPr/>
        </p:nvGraphicFramePr>
        <p:xfrm>
          <a:off x="6908566" y="4714884"/>
          <a:ext cx="851326" cy="514343"/>
        </p:xfrm>
        <a:graphic>
          <a:graphicData uri="http://schemas.openxmlformats.org/presentationml/2006/ole">
            <p:oleObj spid="_x0000_s25615" name="Equation" r:id="rId13" imgW="495085" imgH="253890" progId="Equation.DSMT4">
              <p:embed/>
            </p:oleObj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/>
        </p:nvGraphicFramePr>
        <p:xfrm>
          <a:off x="5194054" y="5300413"/>
          <a:ext cx="879202" cy="380994"/>
        </p:xfrm>
        <a:graphic>
          <a:graphicData uri="http://schemas.openxmlformats.org/presentationml/2006/ole">
            <p:oleObj spid="_x0000_s25616" name="Equation" r:id="rId14" imgW="457200" imgH="177800" progId="Equation.DSMT4">
              <p:embed/>
            </p:oleObj>
          </a:graphicData>
        </a:graphic>
      </p:graphicFrame>
      <p:graphicFrame>
        <p:nvGraphicFramePr>
          <p:cNvPr id="50" name="Object 6"/>
          <p:cNvGraphicFramePr>
            <a:graphicFrameLocks noChangeAspect="1"/>
          </p:cNvGraphicFramePr>
          <p:nvPr/>
        </p:nvGraphicFramePr>
        <p:xfrm>
          <a:off x="3979608" y="5681407"/>
          <a:ext cx="655259" cy="500066"/>
        </p:xfrm>
        <a:graphic>
          <a:graphicData uri="http://schemas.openxmlformats.org/presentationml/2006/ole">
            <p:oleObj spid="_x0000_s25617" name="Equation" r:id="rId15" imgW="368300" imgH="254000" progId="Equation.DSMT4">
              <p:embed/>
            </p:oleObj>
          </a:graphicData>
        </a:graphic>
      </p:graphicFrame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681102" y="3571900"/>
            <a:ext cx="2170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ình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3643338" y="3571876"/>
            <a:ext cx="857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5000628" y="3610277"/>
            <a:ext cx="713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đặt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693428" y="4181185"/>
            <a:ext cx="4594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3"/>
          <p:cNvSpPr>
            <a:spLocks noChangeArrowheads="1"/>
          </p:cNvSpPr>
          <p:nvPr/>
        </p:nvSpPr>
        <p:spPr bwMode="auto">
          <a:xfrm>
            <a:off x="5979840" y="4181185"/>
            <a:ext cx="644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là: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>
            <a:off x="622022" y="5252779"/>
            <a:ext cx="4748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6051310" y="5252779"/>
            <a:ext cx="2949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3336666" y="5681407"/>
            <a:ext cx="739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Object 35"/>
          <p:cNvGraphicFramePr>
            <a:graphicFrameLocks noChangeAspect="1"/>
          </p:cNvGraphicFramePr>
          <p:nvPr/>
        </p:nvGraphicFramePr>
        <p:xfrm>
          <a:off x="1622170" y="5681407"/>
          <a:ext cx="1666570" cy="503290"/>
        </p:xfrm>
        <a:graphic>
          <a:graphicData uri="http://schemas.openxmlformats.org/presentationml/2006/ole">
            <p:oleObj spid="_x0000_s25618" name="Equation" r:id="rId16" imgW="889000" imgH="254000" progId="Equation.DSMT4">
              <p:embed/>
            </p:oleObj>
          </a:graphicData>
        </a:graphic>
      </p:graphicFrame>
      <p:graphicFrame>
        <p:nvGraphicFramePr>
          <p:cNvPr id="62" name="Object 36"/>
          <p:cNvGraphicFramePr>
            <a:graphicFrameLocks noChangeAspect="1"/>
          </p:cNvGraphicFramePr>
          <p:nvPr/>
        </p:nvGraphicFramePr>
        <p:xfrm>
          <a:off x="945901" y="5752846"/>
          <a:ext cx="631825" cy="514350"/>
        </p:xfrm>
        <a:graphic>
          <a:graphicData uri="http://schemas.openxmlformats.org/presentationml/2006/ole">
            <p:oleObj spid="_x0000_s25619" name="Equation" r:id="rId17" imgW="368280" imgH="253800" progId="Equation.DSMT4">
              <p:embed/>
            </p:oleObj>
          </a:graphicData>
        </a:graphic>
      </p:graphicFrame>
      <p:graphicFrame>
        <p:nvGraphicFramePr>
          <p:cNvPr id="63" name="Object 2"/>
          <p:cNvGraphicFramePr>
            <a:graphicFrameLocks noChangeAspect="1"/>
          </p:cNvGraphicFramePr>
          <p:nvPr/>
        </p:nvGraphicFramePr>
        <p:xfrm>
          <a:off x="2643174" y="6215106"/>
          <a:ext cx="2088858" cy="571480"/>
        </p:xfrm>
        <a:graphic>
          <a:graphicData uri="http://schemas.openxmlformats.org/presentationml/2006/ole">
            <p:oleObj spid="_x0000_s25620" name="Equation" r:id="rId18" imgW="965200" imgH="317500" progId="Equation.DSMT4">
              <p:embed/>
            </p:oleObj>
          </a:graphicData>
        </a:graphic>
      </p:graphicFrame>
      <p:graphicFrame>
        <p:nvGraphicFramePr>
          <p:cNvPr id="64" name="Object 1"/>
          <p:cNvGraphicFramePr>
            <a:graphicFrameLocks noChangeAspect="1"/>
          </p:cNvGraphicFramePr>
          <p:nvPr/>
        </p:nvGraphicFramePr>
        <p:xfrm>
          <a:off x="5702692" y="6143668"/>
          <a:ext cx="1655390" cy="500066"/>
        </p:xfrm>
        <a:graphic>
          <a:graphicData uri="http://schemas.openxmlformats.org/presentationml/2006/ole">
            <p:oleObj spid="_x0000_s25621" name="Equation" r:id="rId19" imgW="876300" imgH="241300" progId="Equation.DSMT4">
              <p:embed/>
            </p:oleObj>
          </a:graphicData>
        </a:graphic>
      </p:graphicFrame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1643042" y="6143668"/>
            <a:ext cx="1015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4857752" y="6143668"/>
            <a:ext cx="928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4791080" y="3143248"/>
          <a:ext cx="423862" cy="357189"/>
        </p:xfrm>
        <a:graphic>
          <a:graphicData uri="http://schemas.openxmlformats.org/presentationml/2006/ole">
            <p:oleObj spid="_x0000_s25622" name="Equation" r:id="rId20" imgW="12672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17" grpId="0"/>
      <p:bldP spid="19" grpId="0"/>
      <p:bldP spid="33" grpId="0"/>
      <p:bldP spid="35" grpId="0"/>
      <p:bldP spid="38" grpId="0"/>
      <p:bldP spid="39" grpId="0"/>
      <p:bldP spid="40" grpId="0"/>
      <p:bldP spid="51" grpId="0"/>
      <p:bldP spid="52" grpId="0"/>
      <p:bldP spid="54" grpId="0"/>
      <p:bldP spid="55" grpId="0"/>
      <p:bldP spid="56" grpId="0"/>
      <p:bldP spid="58" grpId="0"/>
      <p:bldP spid="59" grpId="0"/>
      <p:bldP spid="60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71462"/>
            <a:ext cx="8229600" cy="5038740"/>
          </a:xfrm>
          <a:solidFill>
            <a:schemeClr val="bg1"/>
          </a:solidFill>
        </p:spPr>
        <p:txBody>
          <a:bodyPr anchor="ctr"/>
          <a:lstStyle/>
          <a:p>
            <a:pPr marL="609600" indent="-609600" algn="ctr">
              <a:buFontTx/>
              <a:buNone/>
            </a:pP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Tiết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8. GIÁ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TRỊ LỚN NHẤT VÀ GIÁ TRỊ NHỎ NHẤT CỦA HÀM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SỐ</a:t>
            </a:r>
          </a:p>
          <a:p>
            <a:pPr marL="609600" indent="-609600" algn="ctr">
              <a:buFontTx/>
              <a:buNone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dirty="0">
                <a:latin typeface="Times New Roman" pitchFamily="18" charset="0"/>
                <a:cs typeface="Arial" pitchFamily="34" charset="0"/>
              </a:rPr>
              <a:t>ĐỊNH NGHĨA</a:t>
            </a:r>
          </a:p>
          <a:p>
            <a:pPr marL="609600" indent="-609600">
              <a:buFontTx/>
              <a:buAutoNum type="arabicPeriod"/>
            </a:pPr>
            <a:r>
              <a:rPr lang="en-US" sz="2400" b="1" dirty="0">
                <a:latin typeface="Times New Roman" pitchFamily="18" charset="0"/>
                <a:cs typeface="Arial" pitchFamily="34" charset="0"/>
              </a:rPr>
              <a:t>GIÁ TRỊ LỚN NHẤT VÀ GIÁ TRỊ NHỎ NHẤT CỦA HÀM SỐ TRÊN 1 KHOẢNG</a:t>
            </a:r>
          </a:p>
          <a:p>
            <a:pPr marL="609600" indent="-609600">
              <a:buFontTx/>
              <a:buAutoNum type="arabicPeriod"/>
            </a:pPr>
            <a:r>
              <a:rPr lang="en-US" sz="2400" b="1" dirty="0">
                <a:latin typeface="Times New Roman" pitchFamily="18" charset="0"/>
                <a:cs typeface="Arial" pitchFamily="34" charset="0"/>
              </a:rPr>
              <a:t> GIÁ TRỊ LỚN NHẤT VÀ GIÁ TRỊ NHỎ NHẤT CỦA HÀM SỐ TRÊN 1 ĐOẠN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85720" y="287704"/>
            <a:ext cx="8762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nhôm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nhôm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,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nắp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5108575" y="4565650"/>
          <a:ext cx="1365250" cy="476250"/>
        </p:xfrm>
        <a:graphic>
          <a:graphicData uri="http://schemas.openxmlformats.org/presentationml/2006/ole">
            <p:oleObj spid="_x0000_s29697" name="Equation" r:id="rId3" imgW="711000" imgH="253800" progId="Equation.DSMT4">
              <p:embed/>
            </p:oleObj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3857620" y="5143512"/>
          <a:ext cx="3805237" cy="781050"/>
        </p:xfrm>
        <a:graphic>
          <a:graphicData uri="http://schemas.openxmlformats.org/presentationml/2006/ole">
            <p:oleObj spid="_x0000_s29698" name="Equation" r:id="rId4" imgW="2222280" imgH="457200" progId="Equation.DSMT4">
              <p:embed/>
            </p:oleObj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143372" y="4518575"/>
            <a:ext cx="1169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.Ta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28596" y="4518575"/>
            <a:ext cx="3632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2047875" y="6370638"/>
          <a:ext cx="1558925" cy="468312"/>
        </p:xfrm>
        <a:graphic>
          <a:graphicData uri="http://schemas.openxmlformats.org/presentationml/2006/ole">
            <p:oleObj spid="_x0000_s29700" name="Equation" r:id="rId5" imgW="825480" imgH="253800" progId="Equation.DSMT4">
              <p:embed/>
            </p:oleObj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00034" y="5929330"/>
            <a:ext cx="80618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nhôm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là: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174875" y="1142984"/>
          <a:ext cx="369888" cy="334963"/>
        </p:xfrm>
        <a:graphic>
          <a:graphicData uri="http://schemas.openxmlformats.org/presentationml/2006/ole">
            <p:oleObj spid="_x0000_s29701" name="Equation" r:id="rId6" imgW="177480" imgH="16488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03888" y="357188"/>
          <a:ext cx="1158875" cy="338137"/>
        </p:xfrm>
        <a:graphic>
          <a:graphicData uri="http://schemas.openxmlformats.org/presentationml/2006/ole">
            <p:oleObj spid="_x0000_s29702" name="Equation" r:id="rId7" imgW="609480" imgH="17748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00826" y="335756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929058" y="4572008"/>
          <a:ext cx="244475" cy="333375"/>
        </p:xfrm>
        <a:graphic>
          <a:graphicData uri="http://schemas.openxmlformats.org/presentationml/2006/ole">
            <p:oleObj spid="_x0000_s29704" name="Equation" r:id="rId8" imgW="126720" imgH="177480" progId="Equation.DSMT4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3857620" y="1522401"/>
          <a:ext cx="369888" cy="334963"/>
        </p:xfrm>
        <a:graphic>
          <a:graphicData uri="http://schemas.openxmlformats.org/presentationml/2006/ole">
            <p:oleObj spid="_x0000_s29705" name="Equation" r:id="rId9" imgW="177480" imgH="164880" progId="Equation.DSMT4">
              <p:embed/>
            </p:oleObj>
          </a:graphicData>
        </a:graphic>
      </p:graphicFrame>
      <p:pic>
        <p:nvPicPr>
          <p:cNvPr id="17" name="Picture 16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94" y="1785926"/>
            <a:ext cx="52864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11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214346" y="2214554"/>
            <a:ext cx="5643602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8572528" y="1785926"/>
            <a:ext cx="2643206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143040" y="1785926"/>
            <a:ext cx="3214710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2000232" y="3643314"/>
          <a:ext cx="244475" cy="333375"/>
        </p:xfrm>
        <a:graphic>
          <a:graphicData uri="http://schemas.openxmlformats.org/presentationml/2006/ole">
            <p:oleObj spid="_x0000_s29706" name="Equation" r:id="rId12" imgW="1267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6" grpId="0"/>
      <p:bldP spid="7" grpId="0"/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4443413" y="690563"/>
          <a:ext cx="2441575" cy="547687"/>
        </p:xfrm>
        <a:graphic>
          <a:graphicData uri="http://schemas.openxmlformats.org/presentationml/2006/ole">
            <p:oleObj spid="_x0000_s28683" name="Equation" r:id="rId3" imgW="1295280" imgH="291960" progId="Equation.DSMT4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4111625" y="1279525"/>
          <a:ext cx="2992438" cy="582613"/>
        </p:xfrm>
        <a:graphic>
          <a:graphicData uri="http://schemas.openxmlformats.org/presentationml/2006/ole">
            <p:oleObj spid="_x0000_s28681" name="Equation" r:id="rId4" imgW="1473120" imgH="279360" progId="Equation.DSMT4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527300" y="1989138"/>
          <a:ext cx="5875338" cy="531812"/>
        </p:xfrm>
        <a:graphic>
          <a:graphicData uri="http://schemas.openxmlformats.org/presentationml/2006/ole">
            <p:oleObj spid="_x0000_s28680" name="Equation" r:id="rId5" imgW="3073320" imgH="279360" progId="Equation.DSMT4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990725" y="2654300"/>
          <a:ext cx="2678113" cy="450850"/>
        </p:xfrm>
        <a:graphic>
          <a:graphicData uri="http://schemas.openxmlformats.org/presentationml/2006/ole">
            <p:oleObj spid="_x0000_s28679" name="Equation" r:id="rId6" imgW="1358640" imgH="228600" progId="Equation.DSMT4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011363" y="3357563"/>
          <a:ext cx="2547937" cy="381000"/>
        </p:xfrm>
        <a:graphic>
          <a:graphicData uri="http://schemas.openxmlformats.org/presentationml/2006/ole">
            <p:oleObj spid="_x0000_s28678" name="Equation" r:id="rId7" imgW="1358640" imgH="203040" progId="Equation.DSMT4">
              <p:embed/>
            </p:oleObj>
          </a:graphicData>
        </a:graphic>
      </p:graphicFrame>
      <p:pic>
        <p:nvPicPr>
          <p:cNvPr id="28675" name="Picture 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0021" y="4429132"/>
            <a:ext cx="6605383" cy="1643074"/>
          </a:xfrm>
          <a:prstGeom prst="rect">
            <a:avLst/>
          </a:prstGeom>
          <a:noFill/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110418" y="6141226"/>
          <a:ext cx="1540538" cy="645360"/>
        </p:xfrm>
        <a:graphic>
          <a:graphicData uri="http://schemas.openxmlformats.org/presentationml/2006/ole">
            <p:oleObj spid="_x0000_s28674" name="Equation" r:id="rId9" imgW="698197" imgH="304668" progId="Equation.DSMT4">
              <p:embed/>
            </p:oleObj>
          </a:graphicData>
        </a:graphic>
      </p:graphicFrame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7499350" y="6219825"/>
          <a:ext cx="1166813" cy="412750"/>
        </p:xfrm>
        <a:graphic>
          <a:graphicData uri="http://schemas.openxmlformats.org/presentationml/2006/ole">
            <p:oleObj spid="_x0000_s28673" name="Equation" r:id="rId10" imgW="698400" imgH="253800" progId="Equation.DSMT4">
              <p:embed/>
            </p:oleObj>
          </a:graphicData>
        </a:graphic>
      </p:graphicFrame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824138" y="714356"/>
            <a:ext cx="3600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824138" y="2681583"/>
            <a:ext cx="1015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824138" y="1357298"/>
            <a:ext cx="33249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là: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85786" y="2000240"/>
            <a:ext cx="1747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Xét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-1143040" y="4286256"/>
            <a:ext cx="3465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681262" y="3786190"/>
            <a:ext cx="22926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 biến thiên :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252666" y="6196121"/>
            <a:ext cx="4812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6539178" y="6196121"/>
            <a:ext cx="73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khi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7515225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0" grpId="0"/>
      <p:bldP spid="28691" grpId="0"/>
      <p:bldP spid="28696" grpId="0"/>
      <p:bldP spid="28697" grpId="0"/>
      <p:bldP spid="286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6401289" y="4343400"/>
            <a:ext cx="990356" cy="635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088640"/>
            <a:ext cx="762000" cy="609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GTLN - GTNN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6288" y="900114"/>
            <a:ext cx="512885" cy="1493837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66" idx="0"/>
          </p:cNvCxnSpPr>
          <p:nvPr/>
        </p:nvCxnSpPr>
        <p:spPr>
          <a:xfrm rot="16200000" flipH="1">
            <a:off x="-126016" y="3180854"/>
            <a:ext cx="1746250" cy="121641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6288" y="1862139"/>
            <a:ext cx="512885" cy="522287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6288" y="2368550"/>
            <a:ext cx="512885" cy="603250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356" y="685800"/>
            <a:ext cx="1084385" cy="261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 b="1">
                <a:solidFill>
                  <a:srgbClr val="FF0000"/>
                </a:solidFill>
                <a:latin typeface="Arial" charset="0"/>
                <a:cs typeface="Arial" charset="0"/>
              </a:rPr>
              <a:t>Định nghĩa</a:t>
            </a: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2133357" y="609601"/>
          <a:ext cx="494567" cy="257175"/>
        </p:xfrm>
        <a:graphic>
          <a:graphicData uri="http://schemas.openxmlformats.org/presentationml/2006/ole">
            <p:oleObj spid="_x0000_s1026" name="Equation" r:id="rId3" imgW="660113" imgH="253890" progId="Equation.DSMT4">
              <p:embed/>
            </p:oleObj>
          </a:graphicData>
        </a:graphic>
      </p:graphicFrame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524000" y="609600"/>
            <a:ext cx="708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1100">
                <a:latin typeface="Arial" charset="0"/>
                <a:cs typeface="Arial" charset="0"/>
              </a:rPr>
              <a:t>Hàm số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371356" y="914401"/>
            <a:ext cx="13580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>
                <a:latin typeface="Arial" charset="0"/>
                <a:cs typeface="Arial" charset="0"/>
              </a:rPr>
              <a:t>xác định trên D và </a:t>
            </a:r>
          </a:p>
          <a:p>
            <a:endParaRPr lang="en-US" altLang="en-US" sz="1100">
              <a:latin typeface="Arial" charset="0"/>
              <a:cs typeface="Arial" charset="0"/>
            </a:endParaRPr>
          </a:p>
        </p:txBody>
      </p:sp>
      <p:sp>
        <p:nvSpPr>
          <p:cNvPr id="20494" name="Rectangle 12"/>
          <p:cNvSpPr>
            <a:spLocks noChangeArrowheads="1"/>
          </p:cNvSpPr>
          <p:nvPr/>
        </p:nvSpPr>
        <p:spPr bwMode="auto">
          <a:xfrm>
            <a:off x="0" y="-561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1829288" y="1143001"/>
          <a:ext cx="385885" cy="180975"/>
        </p:xfrm>
        <a:graphic>
          <a:graphicData uri="http://schemas.openxmlformats.org/presentationml/2006/ole">
            <p:oleObj spid="_x0000_s1027" name="Equation" r:id="rId4" imgW="520248" imgH="177646" progId="Equation.DSMT4">
              <p:embed/>
            </p:oleObj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591288" y="457200"/>
            <a:ext cx="582491" cy="812800"/>
            <a:chOff x="8169568" y="4216158"/>
            <a:chExt cx="1501237" cy="78257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8455968" y="4216158"/>
              <a:ext cx="1214837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8169568" y="4216158"/>
              <a:ext cx="286400" cy="41421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172716" y="4612030"/>
              <a:ext cx="311576" cy="3867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8471704" y="4998730"/>
              <a:ext cx="1199101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>
            <a:off x="1599711" y="914400"/>
            <a:ext cx="939068" cy="0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0" y="-561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/>
        </p:nvGraphicFramePr>
        <p:xfrm>
          <a:off x="3123712" y="228601"/>
          <a:ext cx="1073395" cy="550863"/>
        </p:xfrm>
        <a:graphic>
          <a:graphicData uri="http://schemas.openxmlformats.org/presentationml/2006/ole">
            <p:oleObj spid="_x0000_s1028" name="Equation" r:id="rId5" imgW="1485900" imgH="571500" progId="Equation.DSMT4">
              <p:embed/>
            </p:oleObj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4191000" y="381000"/>
            <a:ext cx="328491" cy="0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6288" y="1"/>
            <a:ext cx="182806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1100" b="1">
                <a:solidFill>
                  <a:srgbClr val="0070C0"/>
                </a:solidFill>
                <a:latin typeface="Arial" charset="0"/>
                <a:cs typeface="Arial" charset="0"/>
              </a:rPr>
              <a:t> M là GTLN của hàm số trên D. KH</a:t>
            </a:r>
            <a:endParaRPr lang="en-US" altLang="en-US" sz="11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47712" y="381000"/>
            <a:ext cx="1619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1100" b="1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en-US" altLang="en-US" sz="11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0" y="-561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51" name="Object 6"/>
          <p:cNvGraphicFramePr>
            <a:graphicFrameLocks noChangeAspect="1"/>
          </p:cNvGraphicFramePr>
          <p:nvPr/>
        </p:nvGraphicFramePr>
        <p:xfrm>
          <a:off x="5334001" y="152400"/>
          <a:ext cx="1067288" cy="304800"/>
        </p:xfrm>
        <a:graphic>
          <a:graphicData uri="http://schemas.openxmlformats.org/presentationml/2006/ole">
            <p:oleObj spid="_x0000_s1029" name="Equation" r:id="rId6" imgW="1028254" imgH="291973" progId="Equation.DSMT4">
              <p:embed/>
            </p:oleObj>
          </a:graphicData>
        </a:graphic>
      </p:graphicFrame>
      <p:sp>
        <p:nvSpPr>
          <p:cNvPr id="20505" name="Rectangle 27"/>
          <p:cNvSpPr>
            <a:spLocks noChangeArrowheads="1"/>
          </p:cNvSpPr>
          <p:nvPr/>
        </p:nvSpPr>
        <p:spPr bwMode="auto">
          <a:xfrm>
            <a:off x="0" y="-561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53" name="Object 7"/>
          <p:cNvGraphicFramePr>
            <a:graphicFrameLocks noChangeAspect="1"/>
          </p:cNvGraphicFramePr>
          <p:nvPr/>
        </p:nvGraphicFramePr>
        <p:xfrm>
          <a:off x="3123712" y="914400"/>
          <a:ext cx="1078279" cy="571500"/>
        </p:xfrm>
        <a:graphic>
          <a:graphicData uri="http://schemas.openxmlformats.org/presentationml/2006/ole">
            <p:oleObj spid="_x0000_s1030" name="Equation" r:id="rId7" imgW="1435100" imgH="571500" progId="Equation.DSMT4">
              <p:embed/>
            </p:oleObj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191000" y="1143000"/>
            <a:ext cx="328491" cy="0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72000" y="762000"/>
            <a:ext cx="16912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1100" b="1">
                <a:solidFill>
                  <a:srgbClr val="0070C0"/>
                </a:solidFill>
                <a:latin typeface="Arial" charset="0"/>
                <a:cs typeface="Arial" charset="0"/>
              </a:rPr>
              <a:t> m là GTNN của hàm số trên D</a:t>
            </a:r>
            <a:endParaRPr lang="en-US" altLang="en-US" sz="11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7" name="Object 8"/>
          <p:cNvGraphicFramePr>
            <a:graphicFrameLocks noChangeAspect="1"/>
          </p:cNvGraphicFramePr>
          <p:nvPr/>
        </p:nvGraphicFramePr>
        <p:xfrm>
          <a:off x="5334000" y="914400"/>
          <a:ext cx="899991" cy="304800"/>
        </p:xfrm>
        <a:graphic>
          <a:graphicData uri="http://schemas.openxmlformats.org/presentationml/2006/ole">
            <p:oleObj spid="_x0000_s1031" name="Equation" r:id="rId8" imgW="965200" imgH="292100" progId="Equation.DSMT4">
              <p:embed/>
            </p:oleObj>
          </a:graphicData>
        </a:graphic>
      </p:graphicFrame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160096" y="1722439"/>
            <a:ext cx="2784737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latin typeface="Arial" charset="0"/>
                <a:cs typeface="Arial" charset="0"/>
              </a:rPr>
              <a:t>Phân biệt </a:t>
            </a:r>
            <a:r>
              <a:rPr lang="en-US" altLang="en-US" sz="1100" b="1">
                <a:solidFill>
                  <a:srgbClr val="FF0000"/>
                </a:solidFill>
                <a:latin typeface="Arial" charset="0"/>
                <a:cs typeface="Arial" charset="0"/>
              </a:rPr>
              <a:t>GTLN-GTNN</a:t>
            </a:r>
            <a:r>
              <a:rPr lang="en-US" altLang="en-US" sz="1100" b="1">
                <a:latin typeface="Arial" charset="0"/>
                <a:cs typeface="Arial" charset="0"/>
              </a:rPr>
              <a:t> và giá trị </a:t>
            </a:r>
            <a:r>
              <a:rPr lang="en-US" altLang="en-US" sz="1100" b="1">
                <a:solidFill>
                  <a:srgbClr val="FF0000"/>
                </a:solidFill>
                <a:latin typeface="Arial" charset="0"/>
                <a:cs typeface="Arial" charset="0"/>
              </a:rPr>
              <a:t>CĐ-CT</a:t>
            </a:r>
          </a:p>
        </p:txBody>
      </p:sp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22587" y="73025"/>
            <a:ext cx="2234712" cy="308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0" name="Straight Arrow Connector 59"/>
          <p:cNvCxnSpPr/>
          <p:nvPr/>
        </p:nvCxnSpPr>
        <p:spPr>
          <a:xfrm>
            <a:off x="4038357" y="1905000"/>
            <a:ext cx="259128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429375" y="82550"/>
            <a:ext cx="0" cy="16637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206500" y="2698750"/>
            <a:ext cx="660758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solidFill>
                  <a:srgbClr val="FF0000"/>
                </a:solidFill>
                <a:latin typeface="Arial" charset="0"/>
                <a:cs typeface="Arial" charset="0"/>
              </a:rPr>
              <a:t>Định lí: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072298" y="2590801"/>
            <a:ext cx="4023702" cy="4302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 b="1">
                <a:solidFill>
                  <a:srgbClr val="FFFF00"/>
                </a:solidFill>
                <a:latin typeface="Arial" charset="0"/>
                <a:cs typeface="Arial" charset="0"/>
              </a:rPr>
              <a:t>Mọi hàm số liên tục trên một </a:t>
            </a:r>
          </a:p>
          <a:p>
            <a:r>
              <a:rPr lang="en-US" altLang="en-US" sz="1100" b="1">
                <a:solidFill>
                  <a:srgbClr val="FFFF00"/>
                </a:solidFill>
                <a:latin typeface="Arial" charset="0"/>
                <a:cs typeface="Arial" charset="0"/>
              </a:rPr>
              <a:t>đoạn đều có GTLN-GTNN trên đoạn đó.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786548" y="2851150"/>
            <a:ext cx="297962" cy="0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56712" y="4114800"/>
            <a:ext cx="702436" cy="2616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solidFill>
                  <a:srgbClr val="FF0000"/>
                </a:solidFill>
                <a:latin typeface="Arial" charset="0"/>
                <a:cs typeface="Arial" charset="0"/>
              </a:rPr>
              <a:t>Câu hỏi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218712" y="3505201"/>
            <a:ext cx="290635" cy="1655763"/>
            <a:chOff x="6808037" y="3019425"/>
            <a:chExt cx="787345" cy="876300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6808037" y="3425228"/>
              <a:ext cx="787345" cy="47049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808037" y="3019425"/>
              <a:ext cx="787345" cy="40580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6808037" y="3425228"/>
              <a:ext cx="787345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599712" y="3352800"/>
            <a:ext cx="12795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latin typeface="Arial" charset="0"/>
                <a:cs typeface="Arial" charset="0"/>
              </a:rPr>
              <a:t>Câu hỏi lí thuyết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99712" y="4114800"/>
            <a:ext cx="21675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latin typeface="Arial" charset="0"/>
                <a:cs typeface="Arial" charset="0"/>
              </a:rPr>
              <a:t>Bài toán không chứa tham số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3810000" y="3657601"/>
            <a:ext cx="210038" cy="593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4115289" y="3048001"/>
            <a:ext cx="896327" cy="76944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100" b="1">
                <a:solidFill>
                  <a:srgbClr val="FFFF00"/>
                </a:solidFill>
                <a:latin typeface="Arial" charset="0"/>
                <a:cs typeface="Arial" charset="0"/>
              </a:rPr>
              <a:t>Tìm min-max của hàm số trên D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5181356" y="3352800"/>
            <a:ext cx="31249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181356" y="3429001"/>
            <a:ext cx="760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latin typeface="Times New Roman" pitchFamily="18" charset="0"/>
                <a:cs typeface="Times New Roman" pitchFamily="18" charset="0"/>
              </a:rPr>
              <a:t>Hướng 1</a:t>
            </a:r>
          </a:p>
        </p:txBody>
      </p:sp>
      <p:sp>
        <p:nvSpPr>
          <p:cNvPr id="20525" name="Rectangle 5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99" name="Object 9"/>
          <p:cNvGraphicFramePr>
            <a:graphicFrameLocks noChangeAspect="1"/>
          </p:cNvGraphicFramePr>
          <p:nvPr/>
        </p:nvGraphicFramePr>
        <p:xfrm>
          <a:off x="4877288" y="3962400"/>
          <a:ext cx="685068" cy="266700"/>
        </p:xfrm>
        <a:graphic>
          <a:graphicData uri="http://schemas.openxmlformats.org/presentationml/2006/ole">
            <p:oleObj spid="_x0000_s1032" name="Equation" r:id="rId10" imgW="672808" imgH="266584" progId="Equation.DSMT4">
              <p:embed/>
            </p:oleObj>
          </a:graphicData>
        </a:graphic>
      </p:graphicFrame>
      <p:sp>
        <p:nvSpPr>
          <p:cNvPr id="20527" name="Rectangle 6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0528" name="Rectangle 6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0529" name="Rectangle 6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0530" name="Rectangle 66"/>
          <p:cNvSpPr>
            <a:spLocks noChangeArrowheads="1"/>
          </p:cNvSpPr>
          <p:nvPr/>
        </p:nvSpPr>
        <p:spPr bwMode="auto">
          <a:xfrm>
            <a:off x="0" y="5905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0531" name="Rectangle 6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3885712" y="4343401"/>
            <a:ext cx="2210288" cy="1222375"/>
            <a:chOff x="6539579" y="1936926"/>
            <a:chExt cx="2262862" cy="1223064"/>
          </a:xfrm>
        </p:grpSpPr>
        <p:sp>
          <p:nvSpPr>
            <p:cNvPr id="112" name="Rectangle 111"/>
            <p:cNvSpPr/>
            <p:nvPr/>
          </p:nvSpPr>
          <p:spPr>
            <a:xfrm>
              <a:off x="6539579" y="1936926"/>
              <a:ext cx="2252860" cy="1223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558" name="Object 10"/>
            <p:cNvGraphicFramePr>
              <a:graphicFrameLocks noChangeAspect="1"/>
            </p:cNvGraphicFramePr>
            <p:nvPr/>
          </p:nvGraphicFramePr>
          <p:xfrm>
            <a:off x="6811106" y="1948329"/>
            <a:ext cx="1592262" cy="257175"/>
          </p:xfrm>
          <a:graphic>
            <a:graphicData uri="http://schemas.openxmlformats.org/presentationml/2006/ole">
              <p:oleObj spid="_x0000_s1036" name="Equation" r:id="rId11" imgW="1586811" imgH="253890" progId="Equation.DSMT4">
                <p:embed/>
              </p:oleObj>
            </a:graphicData>
          </a:graphic>
        </p:graphicFrame>
        <p:graphicFrame>
          <p:nvGraphicFramePr>
            <p:cNvPr id="20559" name="Object 11"/>
            <p:cNvGraphicFramePr>
              <a:graphicFrameLocks noChangeAspect="1"/>
            </p:cNvGraphicFramePr>
            <p:nvPr/>
          </p:nvGraphicFramePr>
          <p:xfrm>
            <a:off x="6767398" y="2193923"/>
            <a:ext cx="1765300" cy="265113"/>
          </p:xfrm>
          <a:graphic>
            <a:graphicData uri="http://schemas.openxmlformats.org/presentationml/2006/ole">
              <p:oleObj spid="_x0000_s1037" name="Equation" r:id="rId12" imgW="1764534" imgH="266584" progId="Equation.DSMT4">
                <p:embed/>
              </p:oleObj>
            </a:graphicData>
          </a:graphic>
        </p:graphicFrame>
        <p:graphicFrame>
          <p:nvGraphicFramePr>
            <p:cNvPr id="20560" name="Object 12"/>
            <p:cNvGraphicFramePr>
              <a:graphicFrameLocks noChangeAspect="1"/>
            </p:cNvGraphicFramePr>
            <p:nvPr/>
          </p:nvGraphicFramePr>
          <p:xfrm>
            <a:off x="6722816" y="2460625"/>
            <a:ext cx="2079625" cy="288925"/>
          </p:xfrm>
          <a:graphic>
            <a:graphicData uri="http://schemas.openxmlformats.org/presentationml/2006/ole">
              <p:oleObj spid="_x0000_s1038" name="Equation" r:id="rId13" imgW="2082800" imgH="292100" progId="Equation.DSMT4">
                <p:embed/>
              </p:oleObj>
            </a:graphicData>
          </a:graphic>
        </p:graphicFrame>
        <p:graphicFrame>
          <p:nvGraphicFramePr>
            <p:cNvPr id="20561" name="Object 13"/>
            <p:cNvGraphicFramePr>
              <a:graphicFrameLocks noChangeAspect="1"/>
            </p:cNvGraphicFramePr>
            <p:nvPr/>
          </p:nvGraphicFramePr>
          <p:xfrm>
            <a:off x="6763097" y="2618282"/>
            <a:ext cx="2038350" cy="285750"/>
          </p:xfrm>
          <a:graphic>
            <a:graphicData uri="http://schemas.openxmlformats.org/presentationml/2006/ole">
              <p:oleObj spid="_x0000_s1039" name="Equation" r:id="rId14" imgW="2032000" imgH="292100" progId="Equation.DSMT4">
                <p:embed/>
              </p:oleObj>
            </a:graphicData>
          </a:graphic>
        </p:graphicFrame>
        <p:sp>
          <p:nvSpPr>
            <p:cNvPr id="20562" name="TextBox 108"/>
            <p:cNvSpPr txBox="1">
              <a:spLocks noChangeArrowheads="1"/>
            </p:cNvSpPr>
            <p:nvPr/>
          </p:nvSpPr>
          <p:spPr bwMode="auto">
            <a:xfrm>
              <a:off x="6703028" y="2882991"/>
              <a:ext cx="117420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100">
                  <a:latin typeface="Arial" charset="0"/>
                  <a:cs typeface="Arial" charset="0"/>
                </a:rPr>
                <a:t>Kết luận</a:t>
              </a:r>
            </a:p>
          </p:txBody>
        </p:sp>
        <p:sp>
          <p:nvSpPr>
            <p:cNvPr id="20563" name="TextBox 110"/>
            <p:cNvSpPr txBox="1">
              <a:spLocks noChangeArrowheads="1"/>
            </p:cNvSpPr>
            <p:nvPr/>
          </p:nvSpPr>
          <p:spPr bwMode="auto">
            <a:xfrm>
              <a:off x="6539579" y="1936926"/>
              <a:ext cx="308862" cy="2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1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1.</a:t>
              </a:r>
            </a:p>
          </p:txBody>
        </p:sp>
        <p:sp>
          <p:nvSpPr>
            <p:cNvPr id="20564" name="TextBox 112"/>
            <p:cNvSpPr txBox="1">
              <a:spLocks noChangeArrowheads="1"/>
            </p:cNvSpPr>
            <p:nvPr/>
          </p:nvSpPr>
          <p:spPr bwMode="auto">
            <a:xfrm>
              <a:off x="6539580" y="2194833"/>
              <a:ext cx="308862" cy="2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1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2.</a:t>
              </a:r>
            </a:p>
          </p:txBody>
        </p:sp>
        <p:sp>
          <p:nvSpPr>
            <p:cNvPr id="20565" name="TextBox 113"/>
            <p:cNvSpPr txBox="1">
              <a:spLocks noChangeArrowheads="1"/>
            </p:cNvSpPr>
            <p:nvPr/>
          </p:nvSpPr>
          <p:spPr bwMode="auto">
            <a:xfrm>
              <a:off x="6539582" y="2452740"/>
              <a:ext cx="308862" cy="2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1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3.</a:t>
              </a:r>
            </a:p>
          </p:txBody>
        </p:sp>
        <p:sp>
          <p:nvSpPr>
            <p:cNvPr id="20566" name="TextBox 114"/>
            <p:cNvSpPr txBox="1">
              <a:spLocks noChangeArrowheads="1"/>
            </p:cNvSpPr>
            <p:nvPr/>
          </p:nvSpPr>
          <p:spPr bwMode="auto">
            <a:xfrm>
              <a:off x="6539582" y="2898215"/>
              <a:ext cx="308862" cy="2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1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4.</a:t>
              </a:r>
            </a:p>
          </p:txBody>
        </p:sp>
      </p:grpSp>
      <p:cxnSp>
        <p:nvCxnSpPr>
          <p:cNvPr id="119" name="Straight Arrow Connector 118"/>
          <p:cNvCxnSpPr/>
          <p:nvPr/>
        </p:nvCxnSpPr>
        <p:spPr>
          <a:xfrm>
            <a:off x="8306288" y="3352800"/>
            <a:ext cx="0" cy="5905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6933711" y="3429000"/>
            <a:ext cx="7809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latin typeface="Arial" charset="0"/>
                <a:cs typeface="Arial" charset="0"/>
              </a:rPr>
              <a:t>Hướng 2</a:t>
            </a:r>
          </a:p>
        </p:txBody>
      </p:sp>
      <p:graphicFrame>
        <p:nvGraphicFramePr>
          <p:cNvPr id="122" name="Object 14"/>
          <p:cNvGraphicFramePr>
            <a:graphicFrameLocks noChangeAspect="1"/>
          </p:cNvGraphicFramePr>
          <p:nvPr/>
        </p:nvGraphicFramePr>
        <p:xfrm>
          <a:off x="6552712" y="3962400"/>
          <a:ext cx="506779" cy="266700"/>
        </p:xfrm>
        <a:graphic>
          <a:graphicData uri="http://schemas.openxmlformats.org/presentationml/2006/ole">
            <p:oleObj spid="_x0000_s1033" name="Equation" r:id="rId15" imgW="672808" imgH="266584" progId="Equation.DSMT4">
              <p:embed/>
            </p:oleObj>
          </a:graphicData>
        </a:graphic>
      </p:graphicFrame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6477000" y="4343400"/>
            <a:ext cx="9220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solidFill>
                  <a:schemeClr val="bg1"/>
                </a:solidFill>
                <a:latin typeface="Arial" charset="0"/>
                <a:cs typeface="Arial" charset="0"/>
              </a:rPr>
              <a:t>1. Lập BBT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6401289" y="4572001"/>
            <a:ext cx="99035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Kết luận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6858000" y="3352800"/>
            <a:ext cx="0" cy="5905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8366126" y="3429000"/>
            <a:ext cx="777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 b="1">
                <a:latin typeface="Arial" charset="0"/>
                <a:cs typeface="Arial" charset="0"/>
              </a:rPr>
              <a:t>Hướng 3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925288" y="4648200"/>
            <a:ext cx="1066068" cy="635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7544289" y="3886201"/>
            <a:ext cx="15997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100" b="1">
                <a:solidFill>
                  <a:srgbClr val="FF0000"/>
                </a:solidFill>
                <a:latin typeface="Arial" charset="0"/>
                <a:cs typeface="Arial" charset="0"/>
              </a:rPr>
              <a:t>Nếu hàm số đồng biến (nghịch biến) trên [a;b]</a:t>
            </a:r>
          </a:p>
        </p:txBody>
      </p:sp>
      <p:sp>
        <p:nvSpPr>
          <p:cNvPr id="20542" name="Rectangle 10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39970" name="Object 15"/>
          <p:cNvGraphicFramePr>
            <a:graphicFrameLocks noChangeAspect="1"/>
          </p:cNvGraphicFramePr>
          <p:nvPr/>
        </p:nvGraphicFramePr>
        <p:xfrm>
          <a:off x="8001000" y="4724400"/>
          <a:ext cx="931741" cy="539750"/>
        </p:xfrm>
        <a:graphic>
          <a:graphicData uri="http://schemas.openxmlformats.org/presentationml/2006/ole">
            <p:oleObj spid="_x0000_s1034" name="Equation" r:id="rId16" imgW="990170" imgH="533169" progId="Equation.DSMT4">
              <p:embed/>
            </p:oleObj>
          </a:graphicData>
        </a:graphic>
      </p:graphicFrame>
      <p:sp>
        <p:nvSpPr>
          <p:cNvPr id="142" name="Rectangle 141"/>
          <p:cNvSpPr/>
          <p:nvPr/>
        </p:nvSpPr>
        <p:spPr>
          <a:xfrm>
            <a:off x="8001000" y="5562600"/>
            <a:ext cx="1143000" cy="635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143" name="Object 16"/>
          <p:cNvGraphicFramePr>
            <a:graphicFrameLocks noChangeAspect="1"/>
          </p:cNvGraphicFramePr>
          <p:nvPr/>
        </p:nvGraphicFramePr>
        <p:xfrm>
          <a:off x="8001000" y="5562600"/>
          <a:ext cx="932962" cy="539750"/>
        </p:xfrm>
        <a:graphic>
          <a:graphicData uri="http://schemas.openxmlformats.org/presentationml/2006/ole">
            <p:oleObj spid="_x0000_s1035" name="Equation" r:id="rId17" imgW="990170" imgH="533169" progId="Equation.DSMT4">
              <p:embed/>
            </p:oleObj>
          </a:graphicData>
        </a:graphic>
      </p:graphicFrame>
      <p:sp>
        <p:nvSpPr>
          <p:cNvPr id="39971" name="Rectangle 39970"/>
          <p:cNvSpPr>
            <a:spLocks noChangeArrowheads="1"/>
          </p:cNvSpPr>
          <p:nvPr/>
        </p:nvSpPr>
        <p:spPr bwMode="auto">
          <a:xfrm>
            <a:off x="8153645" y="4419600"/>
            <a:ext cx="99035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100" b="1">
                <a:solidFill>
                  <a:srgbClr val="0070C0"/>
                </a:solidFill>
                <a:latin typeface="Arial" charset="0"/>
                <a:cs typeface="Arial" charset="0"/>
              </a:rPr>
              <a:t>Đồng biến </a:t>
            </a:r>
            <a:endParaRPr lang="en-US" altLang="en-US" sz="11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8153645" y="5334000"/>
            <a:ext cx="1158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100" b="1">
                <a:solidFill>
                  <a:srgbClr val="0070C0"/>
                </a:solidFill>
                <a:latin typeface="Arial" charset="0"/>
                <a:cs typeface="Arial" charset="0"/>
              </a:rPr>
              <a:t>Nghịch biến </a:t>
            </a:r>
            <a:endParaRPr lang="en-US" altLang="en-US" sz="11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9976" name="Straight Arrow Connector 39975"/>
          <p:cNvCxnSpPr/>
          <p:nvPr/>
        </p:nvCxnSpPr>
        <p:spPr>
          <a:xfrm>
            <a:off x="4487741" y="65055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78" name="Straight Arrow Connector 39977"/>
          <p:cNvCxnSpPr/>
          <p:nvPr/>
        </p:nvCxnSpPr>
        <p:spPr>
          <a:xfrm rot="5400000">
            <a:off x="2666756" y="5105156"/>
            <a:ext cx="1981200" cy="305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9" name="Rectangle 39978"/>
          <p:cNvSpPr>
            <a:spLocks noChangeArrowheads="1"/>
          </p:cNvSpPr>
          <p:nvPr/>
        </p:nvSpPr>
        <p:spPr bwMode="auto">
          <a:xfrm>
            <a:off x="2591288" y="6248400"/>
            <a:ext cx="2610010" cy="26161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solidFill>
                  <a:srgbClr val="FFFF00"/>
                </a:solidFill>
                <a:latin typeface="Arial" charset="0"/>
                <a:cs typeface="Arial" charset="0"/>
              </a:rPr>
              <a:t>Tìm min-max của hàm số nhiều biến</a:t>
            </a:r>
          </a:p>
        </p:txBody>
      </p:sp>
      <p:sp>
        <p:nvSpPr>
          <p:cNvPr id="39980" name="Rectangle 39979"/>
          <p:cNvSpPr>
            <a:spLocks noChangeArrowheads="1"/>
          </p:cNvSpPr>
          <p:nvPr/>
        </p:nvSpPr>
        <p:spPr bwMode="auto">
          <a:xfrm>
            <a:off x="1295645" y="5181600"/>
            <a:ext cx="17043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latin typeface="Arial" charset="0"/>
                <a:cs typeface="Arial" charset="0"/>
              </a:rPr>
              <a:t>Bài toán chứa tham số</a:t>
            </a:r>
          </a:p>
        </p:txBody>
      </p:sp>
      <p:sp>
        <p:nvSpPr>
          <p:cNvPr id="39982" name="Rectangle 39981"/>
          <p:cNvSpPr>
            <a:spLocks noChangeArrowheads="1"/>
          </p:cNvSpPr>
          <p:nvPr/>
        </p:nvSpPr>
        <p:spPr bwMode="auto">
          <a:xfrm>
            <a:off x="6351222" y="6472239"/>
            <a:ext cx="17027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b="1">
                <a:solidFill>
                  <a:srgbClr val="0070C0"/>
                </a:solidFill>
                <a:latin typeface="Arial" charset="0"/>
                <a:cs typeface="Arial" charset="0"/>
              </a:rPr>
              <a:t>Bài toán tối ưu-thực tế</a:t>
            </a:r>
          </a:p>
        </p:txBody>
      </p:sp>
      <p:cxnSp>
        <p:nvCxnSpPr>
          <p:cNvPr id="39986" name="Straight Arrow Connector 39985"/>
          <p:cNvCxnSpPr>
            <a:stCxn id="39979" idx="3"/>
            <a:endCxn id="39982" idx="1"/>
          </p:cNvCxnSpPr>
          <p:nvPr/>
        </p:nvCxnSpPr>
        <p:spPr>
          <a:xfrm>
            <a:off x="5201298" y="6379205"/>
            <a:ext cx="1149924" cy="2238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181356" y="3352800"/>
            <a:ext cx="0" cy="5905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0" grpId="0" animBg="1"/>
      <p:bldP spid="26" grpId="0"/>
      <p:bldP spid="29" grpId="0"/>
      <p:bldP spid="45" grpId="0"/>
      <p:bldP spid="49" grpId="0"/>
      <p:bldP spid="55" grpId="0"/>
      <p:bldP spid="58" grpId="0" animBg="1"/>
      <p:bldP spid="63" grpId="0" animBg="1"/>
      <p:bldP spid="64" grpId="0" animBg="1"/>
      <p:bldP spid="66" grpId="0" animBg="1"/>
      <p:bldP spid="71" grpId="0"/>
      <p:bldP spid="72" grpId="0"/>
      <p:bldP spid="82" grpId="0" animBg="1"/>
      <p:bldP spid="97" grpId="0"/>
      <p:bldP spid="121" grpId="0"/>
      <p:bldP spid="120" grpId="0" build="allAtOnce"/>
      <p:bldP spid="123" grpId="0" build="allAtOnce"/>
      <p:bldP spid="132" grpId="0"/>
      <p:bldP spid="136" grpId="0" animBg="1"/>
      <p:bldP spid="138" grpId="0"/>
      <p:bldP spid="142" grpId="0" animBg="1"/>
      <p:bldP spid="39971" grpId="0"/>
      <p:bldP spid="145" grpId="0"/>
      <p:bldP spid="39979" grpId="0" animBg="1"/>
      <p:bldP spid="39980" grpId="0"/>
      <p:bldP spid="399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553613" y="714356"/>
          <a:ext cx="1303743" cy="500066"/>
        </p:xfrm>
        <a:graphic>
          <a:graphicData uri="http://schemas.openxmlformats.org/presentationml/2006/ole">
            <p:oleObj spid="_x0000_s46088" name="Equation" r:id="rId3" imgW="685502" imgH="266584" progId="Equation.DSMT4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-1714544" y="1071546"/>
          <a:ext cx="114300" cy="161925"/>
        </p:xfrm>
        <a:graphic>
          <a:graphicData uri="http://schemas.openxmlformats.org/presentationml/2006/ole">
            <p:oleObj spid="_x0000_s46086" name="Equation" r:id="rId4" imgW="114151" imgH="164885" progId="Equation.DSMT4">
              <p:embed/>
            </p:oleObj>
          </a:graphicData>
        </a:graphic>
      </p:graphicFrame>
      <p:pic>
        <p:nvPicPr>
          <p:cNvPr id="4608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259342"/>
            <a:ext cx="3180946" cy="3312798"/>
          </a:xfrm>
          <a:prstGeom prst="rect">
            <a:avLst/>
          </a:prstGeom>
          <a:noFill/>
        </p:spPr>
      </p:pic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57158" y="214290"/>
            <a:ext cx="81932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 ta muốn xây một cái bể hình hộp đứng có thể tích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754281" y="714356"/>
            <a:ext cx="659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biết đáy bể là hình chữ nhật có chiều dài gấp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28596" y="1142984"/>
            <a:ext cx="8408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chiều rộng và bể không có nắp. Hỏi cần xây bể có chiều cao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28596" y="1643050"/>
            <a:ext cx="79296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bao nhiêu mét để nguyên vật liệu xây dựng là ít nhất (biết nguyên vật liệu xây dựng các mặt là như nhau)?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2(SGKT24)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 16cm,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197605" y="1752889"/>
            <a:ext cx="723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840547" y="1857364"/>
          <a:ext cx="588313" cy="357190"/>
        </p:xfrm>
        <a:graphic>
          <a:graphicData uri="http://schemas.openxmlformats.org/presentationml/2006/ole">
            <p:oleObj spid="_x0000_s44034" name="Equation" r:id="rId3" imgW="266353" imgH="164885" progId="Equation.DSMT4">
              <p:embed/>
            </p:oleObj>
          </a:graphicData>
        </a:graphic>
      </p:graphicFrame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428860" y="1785926"/>
            <a:ext cx="5777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2714612" y="2500306"/>
          <a:ext cx="2628918" cy="857256"/>
        </p:xfrm>
        <a:graphic>
          <a:graphicData uri="http://schemas.openxmlformats.org/presentationml/2006/ole">
            <p:oleObj spid="_x0000_s44035" name="Equation" r:id="rId4" imgW="1307532" imgH="431613" progId="Equation.DSMT4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827342" y="3486153"/>
          <a:ext cx="2387600" cy="442913"/>
        </p:xfrm>
        <a:graphic>
          <a:graphicData uri="http://schemas.openxmlformats.org/presentationml/2006/ole">
            <p:oleObj spid="_x0000_s44036" name="Equation" r:id="rId5" imgW="1130040" imgH="203040" progId="Equation.DSMT4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929323" y="3473053"/>
          <a:ext cx="1214446" cy="384575"/>
        </p:xfrm>
        <a:graphic>
          <a:graphicData uri="http://schemas.openxmlformats.org/presentationml/2006/ole">
            <p:oleObj spid="_x0000_s44037" name="Equation" r:id="rId6" imgW="571004" imgH="177646" progId="Equation.DSMT4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857620" y="4857760"/>
          <a:ext cx="1417638" cy="357188"/>
        </p:xfrm>
        <a:graphic>
          <a:graphicData uri="http://schemas.openxmlformats.org/presentationml/2006/ole">
            <p:oleObj spid="_x0000_s44038" name="Equation" r:id="rId7" imgW="571320" imgH="177480" progId="Equation.DSMT4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928794" y="4857760"/>
          <a:ext cx="1873274" cy="588260"/>
        </p:xfrm>
        <a:graphic>
          <a:graphicData uri="http://schemas.openxmlformats.org/presentationml/2006/ole">
            <p:oleObj spid="_x0000_s44039" name="Equation" r:id="rId8" imgW="723600" imgH="304560" progId="Equation.DSMT4">
              <p:embed/>
            </p:oleObj>
          </a:graphicData>
        </a:graphic>
      </p:graphicFrame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214414" y="2428868"/>
            <a:ext cx="15792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357290" y="3429000"/>
            <a:ext cx="1473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5214942" y="3429000"/>
            <a:ext cx="663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1500166" y="4214818"/>
            <a:ext cx="7031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938" grpId="0"/>
      <p:bldP spid="39939" grpId="0"/>
      <p:bldP spid="39945" grpId="0"/>
      <p:bldP spid="39946" grpId="0"/>
      <p:bldP spid="39947" grpId="0"/>
      <p:bldP spid="399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572000" cy="1447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100" smtClean="0"/>
              <a:t>Câu 3.  Chứng minh rằng 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100" smtClean="0"/>
              <a:t>     SC vuông góc với BD.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100" smtClean="0">
                <a:solidFill>
                  <a:srgbClr val="00FFCC"/>
                </a:solidFill>
              </a:rPr>
              <a:t>b.  SD vuông góc với CD.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304800" y="3505200"/>
            <a:ext cx="3962400" cy="23447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00" indent="-635000">
              <a:spcBef>
                <a:spcPct val="20000"/>
              </a:spcBef>
              <a:defRPr/>
            </a:pPr>
            <a:r>
              <a:rPr lang="en-US" sz="2600">
                <a:latin typeface="Tahoma" pitchFamily="34" charset="0"/>
              </a:rPr>
              <a:t>Câu 4.  Với AB=a,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SA=a</a:t>
            </a: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6 hãy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</a:t>
            </a:r>
            <a:r>
              <a:rPr lang="en-US" sz="2600">
                <a:latin typeface="Tahoma" pitchFamily="34" charset="0"/>
              </a:rPr>
              <a:t>tính góc giữa:</a:t>
            </a:r>
          </a:p>
          <a:p>
            <a:pPr marL="635000" indent="-635000">
              <a:spcBef>
                <a:spcPct val="20000"/>
              </a:spcBef>
              <a:buFontTx/>
              <a:buAutoNum type="alphaLcPeriod"/>
              <a:defRPr/>
            </a:pPr>
            <a:r>
              <a:rPr lang="en-US" sz="2600">
                <a:latin typeface="Tahoma" pitchFamily="34" charset="0"/>
              </a:rPr>
              <a:t>đt SC và mp (ABCD);</a:t>
            </a:r>
          </a:p>
          <a:p>
            <a:pPr marL="635000" indent="-635000">
              <a:spcBef>
                <a:spcPct val="20000"/>
              </a:spcBef>
              <a:buFontTx/>
              <a:buAutoNum type="alphaLcPeriod"/>
              <a:defRPr/>
            </a:pPr>
            <a:r>
              <a:rPr lang="en-US" sz="2600">
                <a:latin typeface="Tahoma" pitchFamily="34" charset="0"/>
              </a:rPr>
              <a:t>đt SC và mp (SAB);</a:t>
            </a:r>
          </a:p>
          <a:p>
            <a:pPr marL="635000" indent="-635000">
              <a:spcBef>
                <a:spcPct val="20000"/>
              </a:spcBef>
              <a:buFontTx/>
              <a:buAutoNum type="alphaLcPeriod"/>
              <a:defRPr/>
            </a:pPr>
            <a:r>
              <a:rPr lang="en-US" sz="2600">
                <a:latin typeface="Tahoma" pitchFamily="34" charset="0"/>
              </a:rPr>
              <a:t>đt SB và mp (SAC);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811713" y="1981200"/>
            <a:ext cx="4335462" cy="3565525"/>
            <a:chOff x="1728" y="864"/>
            <a:chExt cx="2731" cy="2246"/>
          </a:xfrm>
        </p:grpSpPr>
        <p:sp>
          <p:nvSpPr>
            <p:cNvPr id="14375" name="Line 45"/>
            <p:cNvSpPr>
              <a:spLocks noChangeShapeType="1"/>
            </p:cNvSpPr>
            <p:nvPr/>
          </p:nvSpPr>
          <p:spPr bwMode="auto">
            <a:xfrm>
              <a:off x="2467" y="1066"/>
              <a:ext cx="1277" cy="18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1728" y="864"/>
              <a:ext cx="2731" cy="2246"/>
              <a:chOff x="1728" y="864"/>
              <a:chExt cx="2731" cy="2246"/>
            </a:xfrm>
          </p:grpSpPr>
          <p:sp>
            <p:nvSpPr>
              <p:cNvPr id="14377" name="Line 47"/>
              <p:cNvSpPr>
                <a:spLocks noChangeShapeType="1"/>
              </p:cNvSpPr>
              <p:nvPr/>
            </p:nvSpPr>
            <p:spPr bwMode="auto">
              <a:xfrm flipH="1">
                <a:off x="1914" y="2247"/>
                <a:ext cx="553" cy="6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Line 48"/>
              <p:cNvSpPr>
                <a:spLocks noChangeShapeType="1"/>
              </p:cNvSpPr>
              <p:nvPr/>
            </p:nvSpPr>
            <p:spPr bwMode="auto">
              <a:xfrm flipH="1">
                <a:off x="1914" y="1066"/>
                <a:ext cx="553" cy="18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Line 49"/>
              <p:cNvSpPr>
                <a:spLocks noChangeShapeType="1"/>
              </p:cNvSpPr>
              <p:nvPr/>
            </p:nvSpPr>
            <p:spPr bwMode="auto">
              <a:xfrm>
                <a:off x="1914" y="2876"/>
                <a:ext cx="1830" cy="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Line 50"/>
              <p:cNvSpPr>
                <a:spLocks noChangeShapeType="1"/>
              </p:cNvSpPr>
              <p:nvPr/>
            </p:nvSpPr>
            <p:spPr bwMode="auto">
              <a:xfrm flipV="1">
                <a:off x="3744" y="2258"/>
                <a:ext cx="492" cy="6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Line 51"/>
              <p:cNvSpPr>
                <a:spLocks noChangeShapeType="1"/>
              </p:cNvSpPr>
              <p:nvPr/>
            </p:nvSpPr>
            <p:spPr bwMode="auto">
              <a:xfrm flipH="1" flipV="1">
                <a:off x="2467" y="1066"/>
                <a:ext cx="1769" cy="1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Line 52"/>
              <p:cNvSpPr>
                <a:spLocks noChangeShapeType="1"/>
              </p:cNvSpPr>
              <p:nvPr/>
            </p:nvSpPr>
            <p:spPr bwMode="auto">
              <a:xfrm>
                <a:off x="2467" y="1066"/>
                <a:ext cx="1" cy="11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Rectangle 53"/>
              <p:cNvSpPr>
                <a:spLocks noChangeArrowheads="1"/>
              </p:cNvSpPr>
              <p:nvPr/>
            </p:nvSpPr>
            <p:spPr bwMode="auto">
              <a:xfrm>
                <a:off x="2592" y="864"/>
                <a:ext cx="107" cy="23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400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14384" name="Rectangle 54"/>
              <p:cNvSpPr>
                <a:spLocks noChangeArrowheads="1"/>
              </p:cNvSpPr>
              <p:nvPr/>
            </p:nvSpPr>
            <p:spPr bwMode="auto">
              <a:xfrm>
                <a:off x="4320" y="2064"/>
                <a:ext cx="139" cy="23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400"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14385" name="Rectangle 55"/>
              <p:cNvSpPr>
                <a:spLocks noChangeArrowheads="1"/>
              </p:cNvSpPr>
              <p:nvPr/>
            </p:nvSpPr>
            <p:spPr bwMode="auto">
              <a:xfrm>
                <a:off x="3840" y="2880"/>
                <a:ext cx="139" cy="23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400">
                    <a:latin typeface=".VnCentury SchoolbookH" pitchFamily="34" charset="0"/>
                  </a:rPr>
                  <a:t>C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386" name="Rectangle 56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117" cy="2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200">
                    <a:latin typeface=".VnCentury SchoolbookH" pitchFamily="34" charset="0"/>
                  </a:rPr>
                  <a:t>B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387" name="Rectangle 5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39" cy="23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40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4388" name="Line 58"/>
              <p:cNvSpPr>
                <a:spLocks noChangeShapeType="1"/>
              </p:cNvSpPr>
              <p:nvPr/>
            </p:nvSpPr>
            <p:spPr bwMode="auto">
              <a:xfrm>
                <a:off x="2448" y="2256"/>
                <a:ext cx="17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1" name="Line 59"/>
          <p:cNvSpPr>
            <a:spLocks noChangeShapeType="1"/>
          </p:cNvSpPr>
          <p:nvPr/>
        </p:nvSpPr>
        <p:spPr bwMode="auto">
          <a:xfrm>
            <a:off x="5954713" y="3962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60"/>
          <p:cNvSpPr>
            <a:spLocks noChangeShapeType="1"/>
          </p:cNvSpPr>
          <p:nvPr/>
        </p:nvSpPr>
        <p:spPr bwMode="auto">
          <a:xfrm>
            <a:off x="6183313" y="3962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61"/>
          <p:cNvSpPr>
            <a:spLocks noChangeShapeType="1"/>
          </p:cNvSpPr>
          <p:nvPr/>
        </p:nvSpPr>
        <p:spPr bwMode="auto">
          <a:xfrm flipH="1">
            <a:off x="5802313" y="3962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62"/>
          <p:cNvSpPr>
            <a:spLocks noChangeShapeType="1"/>
          </p:cNvSpPr>
          <p:nvPr/>
        </p:nvSpPr>
        <p:spPr bwMode="auto">
          <a:xfrm>
            <a:off x="5802313" y="41148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66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67"/>
          <p:cNvSpPr>
            <a:spLocks noChangeShapeType="1"/>
          </p:cNvSpPr>
          <p:nvPr/>
        </p:nvSpPr>
        <p:spPr bwMode="auto">
          <a:xfrm>
            <a:off x="4724400" y="1524000"/>
            <a:ext cx="0" cy="5334000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>
            <a:off x="6019800" y="2362200"/>
            <a:ext cx="1981200" cy="281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 flipV="1">
            <a:off x="5105400" y="4216400"/>
            <a:ext cx="3657600" cy="914400"/>
          </a:xfrm>
          <a:prstGeom prst="line">
            <a:avLst/>
          </a:prstGeom>
          <a:noFill/>
          <a:ln w="38100">
            <a:solidFill>
              <a:srgbClr val="D4F21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>
            <a:off x="6007100" y="2336800"/>
            <a:ext cx="2743200" cy="1828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3" name="Line 71"/>
          <p:cNvSpPr>
            <a:spLocks noChangeShapeType="1"/>
          </p:cNvSpPr>
          <p:nvPr/>
        </p:nvSpPr>
        <p:spPr bwMode="auto">
          <a:xfrm flipH="1">
            <a:off x="8013700" y="4191000"/>
            <a:ext cx="7620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4" name="Line 72"/>
          <p:cNvSpPr>
            <a:spLocks noChangeShapeType="1"/>
          </p:cNvSpPr>
          <p:nvPr/>
        </p:nvSpPr>
        <p:spPr bwMode="auto">
          <a:xfrm>
            <a:off x="5981700" y="4191000"/>
            <a:ext cx="1981200" cy="990600"/>
          </a:xfrm>
          <a:prstGeom prst="line">
            <a:avLst/>
          </a:prstGeom>
          <a:noFill/>
          <a:ln w="38100">
            <a:solidFill>
              <a:srgbClr val="ECF034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5" name="Arc 73"/>
          <p:cNvSpPr>
            <a:spLocks/>
          </p:cNvSpPr>
          <p:nvPr/>
        </p:nvSpPr>
        <p:spPr bwMode="auto">
          <a:xfrm flipH="1">
            <a:off x="7331075" y="4648200"/>
            <a:ext cx="288925" cy="304800"/>
          </a:xfrm>
          <a:custGeom>
            <a:avLst/>
            <a:gdLst>
              <a:gd name="T0" fmla="*/ 0 w 20492"/>
              <a:gd name="T1" fmla="*/ 0 h 21600"/>
              <a:gd name="T2" fmla="*/ 288925 w 20492"/>
              <a:gd name="T3" fmla="*/ 208407 h 21600"/>
              <a:gd name="T4" fmla="*/ 0 w 20492"/>
              <a:gd name="T5" fmla="*/ 304800 h 21600"/>
              <a:gd name="T6" fmla="*/ 0 60000 65536"/>
              <a:gd name="T7" fmla="*/ 0 60000 65536"/>
              <a:gd name="T8" fmla="*/ 0 60000 65536"/>
              <a:gd name="T9" fmla="*/ 0 w 20492"/>
              <a:gd name="T10" fmla="*/ 0 h 21600"/>
              <a:gd name="T11" fmla="*/ 20492 w 204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92" h="21600" fill="none" extrusionOk="0">
                <a:moveTo>
                  <a:pt x="-1" y="0"/>
                </a:moveTo>
                <a:cubicBezTo>
                  <a:pt x="9297" y="0"/>
                  <a:pt x="17551" y="5949"/>
                  <a:pt x="20491" y="14769"/>
                </a:cubicBezTo>
              </a:path>
              <a:path w="20492" h="21600" stroke="0" extrusionOk="0">
                <a:moveTo>
                  <a:pt x="-1" y="0"/>
                </a:moveTo>
                <a:cubicBezTo>
                  <a:pt x="9297" y="0"/>
                  <a:pt x="17551" y="5949"/>
                  <a:pt x="20491" y="1476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87" name="Rectangle 75"/>
          <p:cNvSpPr>
            <a:spLocks noChangeArrowheads="1"/>
          </p:cNvSpPr>
          <p:nvPr/>
        </p:nvSpPr>
        <p:spPr bwMode="auto">
          <a:xfrm>
            <a:off x="228600" y="2286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Ví dụ:  Cho hình chóp S.ABCD có đáy ABCD là hình vuông, SA vuông góc với mặt phẳng (ABCD). </a:t>
            </a:r>
          </a:p>
        </p:txBody>
      </p:sp>
      <p:sp>
        <p:nvSpPr>
          <p:cNvPr id="13388" name="Line 76"/>
          <p:cNvSpPr>
            <a:spLocks noChangeShapeType="1"/>
          </p:cNvSpPr>
          <p:nvPr/>
        </p:nvSpPr>
        <p:spPr bwMode="auto">
          <a:xfrm>
            <a:off x="3962400" y="3581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0" name="Line 78"/>
          <p:cNvSpPr>
            <a:spLocks noChangeShapeType="1"/>
          </p:cNvSpPr>
          <p:nvPr/>
        </p:nvSpPr>
        <p:spPr bwMode="auto">
          <a:xfrm>
            <a:off x="5969000" y="4191000"/>
            <a:ext cx="2819400" cy="0"/>
          </a:xfrm>
          <a:prstGeom prst="line">
            <a:avLst/>
          </a:prstGeom>
          <a:noFill/>
          <a:ln w="38100">
            <a:solidFill>
              <a:srgbClr val="00FF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1" name="Line 79"/>
          <p:cNvSpPr>
            <a:spLocks noChangeShapeType="1"/>
          </p:cNvSpPr>
          <p:nvPr/>
        </p:nvSpPr>
        <p:spPr bwMode="auto">
          <a:xfrm>
            <a:off x="5981700" y="2324100"/>
            <a:ext cx="0" cy="19050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2" name="Line 80"/>
          <p:cNvSpPr>
            <a:spLocks noChangeShapeType="1"/>
          </p:cNvSpPr>
          <p:nvPr/>
        </p:nvSpPr>
        <p:spPr bwMode="auto">
          <a:xfrm>
            <a:off x="5105400" y="5181600"/>
            <a:ext cx="2895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4" name="Freeform 82"/>
          <p:cNvSpPr>
            <a:spLocks/>
          </p:cNvSpPr>
          <p:nvPr/>
        </p:nvSpPr>
        <p:spPr bwMode="auto">
          <a:xfrm>
            <a:off x="5867400" y="2667000"/>
            <a:ext cx="381000" cy="152400"/>
          </a:xfrm>
          <a:custGeom>
            <a:avLst/>
            <a:gdLst>
              <a:gd name="T0" fmla="*/ 0 w 240"/>
              <a:gd name="T1" fmla="*/ 0 h 96"/>
              <a:gd name="T2" fmla="*/ 96 w 240"/>
              <a:gd name="T3" fmla="*/ 96 h 96"/>
              <a:gd name="T4" fmla="*/ 240 w 240"/>
              <a:gd name="T5" fmla="*/ 0 h 96"/>
              <a:gd name="T6" fmla="*/ 0 60000 65536"/>
              <a:gd name="T7" fmla="*/ 0 60000 65536"/>
              <a:gd name="T8" fmla="*/ 0 60000 65536"/>
              <a:gd name="T9" fmla="*/ 0 w 240"/>
              <a:gd name="T10" fmla="*/ 0 h 96"/>
              <a:gd name="T11" fmla="*/ 240 w 24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6">
                <a:moveTo>
                  <a:pt x="0" y="0"/>
                </a:moveTo>
                <a:cubicBezTo>
                  <a:pt x="28" y="48"/>
                  <a:pt x="56" y="96"/>
                  <a:pt x="96" y="96"/>
                </a:cubicBezTo>
                <a:cubicBezTo>
                  <a:pt x="136" y="96"/>
                  <a:pt x="188" y="48"/>
                  <a:pt x="240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6" name="Oval 84"/>
          <p:cNvSpPr>
            <a:spLocks noChangeArrowheads="1"/>
          </p:cNvSpPr>
          <p:nvPr/>
        </p:nvSpPr>
        <p:spPr bwMode="auto">
          <a:xfrm>
            <a:off x="6908800" y="46355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6629400" y="4724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</a:t>
            </a:r>
          </a:p>
        </p:txBody>
      </p:sp>
      <p:sp>
        <p:nvSpPr>
          <p:cNvPr id="13398" name="Line 86"/>
          <p:cNvSpPr>
            <a:spLocks noChangeShapeType="1"/>
          </p:cNvSpPr>
          <p:nvPr/>
        </p:nvSpPr>
        <p:spPr bwMode="auto">
          <a:xfrm>
            <a:off x="5994400" y="2324100"/>
            <a:ext cx="965200" cy="23368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816600" y="2870200"/>
            <a:ext cx="457200" cy="254000"/>
            <a:chOff x="3552" y="3744"/>
            <a:chExt cx="192" cy="160"/>
          </a:xfrm>
        </p:grpSpPr>
        <p:sp>
          <p:nvSpPr>
            <p:cNvPr id="14373" name="Freeform 87"/>
            <p:cNvSpPr>
              <a:spLocks/>
            </p:cNvSpPr>
            <p:nvPr/>
          </p:nvSpPr>
          <p:spPr bwMode="auto">
            <a:xfrm>
              <a:off x="3552" y="3744"/>
              <a:ext cx="192" cy="160"/>
            </a:xfrm>
            <a:custGeom>
              <a:avLst/>
              <a:gdLst>
                <a:gd name="T0" fmla="*/ 0 w 192"/>
                <a:gd name="T1" fmla="*/ 0 h 160"/>
                <a:gd name="T2" fmla="*/ 96 w 192"/>
                <a:gd name="T3" fmla="*/ 144 h 160"/>
                <a:gd name="T4" fmla="*/ 192 w 192"/>
                <a:gd name="T5" fmla="*/ 96 h 160"/>
                <a:gd name="T6" fmla="*/ 0 60000 65536"/>
                <a:gd name="T7" fmla="*/ 0 60000 65536"/>
                <a:gd name="T8" fmla="*/ 0 60000 65536"/>
                <a:gd name="T9" fmla="*/ 0 w 192"/>
                <a:gd name="T10" fmla="*/ 0 h 160"/>
                <a:gd name="T11" fmla="*/ 192 w 192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0">
                  <a:moveTo>
                    <a:pt x="0" y="0"/>
                  </a:moveTo>
                  <a:cubicBezTo>
                    <a:pt x="32" y="64"/>
                    <a:pt x="64" y="128"/>
                    <a:pt x="96" y="144"/>
                  </a:cubicBezTo>
                  <a:cubicBezTo>
                    <a:pt x="128" y="160"/>
                    <a:pt x="176" y="104"/>
                    <a:pt x="192" y="9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89"/>
            <p:cNvSpPr>
              <a:spLocks noChangeShapeType="1"/>
            </p:cNvSpPr>
            <p:nvPr/>
          </p:nvSpPr>
          <p:spPr bwMode="auto">
            <a:xfrm flipH="1">
              <a:off x="3600" y="3792"/>
              <a:ext cx="48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03" name="Line 91"/>
          <p:cNvSpPr>
            <a:spLocks noChangeShapeType="1"/>
          </p:cNvSpPr>
          <p:nvPr/>
        </p:nvSpPr>
        <p:spPr bwMode="auto">
          <a:xfrm flipH="1" flipV="1">
            <a:off x="5588000" y="3568700"/>
            <a:ext cx="3810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5" name="Oval 93"/>
          <p:cNvSpPr>
            <a:spLocks noChangeArrowheads="1"/>
          </p:cNvSpPr>
          <p:nvPr/>
        </p:nvSpPr>
        <p:spPr bwMode="auto">
          <a:xfrm>
            <a:off x="5549900" y="3556000"/>
            <a:ext cx="76200" cy="762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06" name="Text Box 94"/>
          <p:cNvSpPr txBox="1">
            <a:spLocks noChangeArrowheads="1"/>
          </p:cNvSpPr>
          <p:nvPr/>
        </p:nvSpPr>
        <p:spPr bwMode="auto">
          <a:xfrm>
            <a:off x="5181600" y="3200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K</a:t>
            </a:r>
          </a:p>
        </p:txBody>
      </p:sp>
      <p:sp>
        <p:nvSpPr>
          <p:cNvPr id="13408" name="Line 96"/>
          <p:cNvSpPr>
            <a:spLocks noChangeShapeType="1"/>
          </p:cNvSpPr>
          <p:nvPr/>
        </p:nvSpPr>
        <p:spPr bwMode="auto">
          <a:xfrm>
            <a:off x="5562600" y="3581400"/>
            <a:ext cx="24384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9" name="Freeform 97"/>
          <p:cNvSpPr>
            <a:spLocks/>
          </p:cNvSpPr>
          <p:nvPr/>
        </p:nvSpPr>
        <p:spPr bwMode="auto">
          <a:xfrm>
            <a:off x="5803900" y="3797300"/>
            <a:ext cx="152400" cy="177800"/>
          </a:xfrm>
          <a:custGeom>
            <a:avLst/>
            <a:gdLst>
              <a:gd name="T0" fmla="*/ 96 w 96"/>
              <a:gd name="T1" fmla="*/ 0 h 112"/>
              <a:gd name="T2" fmla="*/ 48 w 96"/>
              <a:gd name="T3" fmla="*/ 96 h 112"/>
              <a:gd name="T4" fmla="*/ 0 w 96"/>
              <a:gd name="T5" fmla="*/ 96 h 112"/>
              <a:gd name="T6" fmla="*/ 0 60000 65536"/>
              <a:gd name="T7" fmla="*/ 0 60000 65536"/>
              <a:gd name="T8" fmla="*/ 0 60000 65536"/>
              <a:gd name="T9" fmla="*/ 0 w 96"/>
              <a:gd name="T10" fmla="*/ 0 h 112"/>
              <a:gd name="T11" fmla="*/ 96 w 9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12">
                <a:moveTo>
                  <a:pt x="96" y="0"/>
                </a:moveTo>
                <a:cubicBezTo>
                  <a:pt x="80" y="40"/>
                  <a:pt x="64" y="80"/>
                  <a:pt x="48" y="96"/>
                </a:cubicBezTo>
                <a:cubicBezTo>
                  <a:pt x="32" y="112"/>
                  <a:pt x="8" y="96"/>
                  <a:pt x="0" y="96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0" name="Line 98"/>
          <p:cNvSpPr>
            <a:spLocks noChangeShapeType="1"/>
          </p:cNvSpPr>
          <p:nvPr/>
        </p:nvSpPr>
        <p:spPr bwMode="auto">
          <a:xfrm flipH="1">
            <a:off x="5092700" y="2286000"/>
            <a:ext cx="914400" cy="2895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1" name="Text Box 99"/>
          <p:cNvSpPr txBox="1">
            <a:spLocks noChangeArrowheads="1"/>
          </p:cNvSpPr>
          <p:nvPr/>
        </p:nvSpPr>
        <p:spPr bwMode="auto">
          <a:xfrm>
            <a:off x="304800" y="5835650"/>
            <a:ext cx="396240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0" indent="-635000">
              <a:spcBef>
                <a:spcPct val="20000"/>
              </a:spcBef>
            </a:pPr>
            <a:r>
              <a:rPr lang="en-US" sz="2600">
                <a:solidFill>
                  <a:srgbClr val="00FFCC"/>
                </a:solidFill>
                <a:latin typeface="Tahoma" pitchFamily="34" charset="0"/>
              </a:rPr>
              <a:t>d.   đt AC và mp (SBC).</a:t>
            </a:r>
          </a:p>
        </p:txBody>
      </p:sp>
      <p:sp>
        <p:nvSpPr>
          <p:cNvPr id="13413" name="Text Box 101"/>
          <p:cNvSpPr txBox="1">
            <a:spLocks noChangeArrowheads="1"/>
          </p:cNvSpPr>
          <p:nvPr/>
        </p:nvSpPr>
        <p:spPr bwMode="auto">
          <a:xfrm>
            <a:off x="304800" y="2209800"/>
            <a:ext cx="457200" cy="48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0" indent="-635000">
              <a:spcBef>
                <a:spcPct val="20000"/>
              </a:spcBef>
            </a:pPr>
            <a:r>
              <a:rPr lang="en-US" sz="2600">
                <a:latin typeface="Tahoma" pitchFamily="34" charset="0"/>
              </a:rPr>
              <a:t>a. </a:t>
            </a:r>
          </a:p>
        </p:txBody>
      </p:sp>
      <p:sp>
        <p:nvSpPr>
          <p:cNvPr id="14371" name="Rectangle 10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67200" y="6553200"/>
            <a:ext cx="9144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15" name="Freeform 103"/>
          <p:cNvSpPr>
            <a:spLocks/>
          </p:cNvSpPr>
          <p:nvPr/>
        </p:nvSpPr>
        <p:spPr bwMode="auto">
          <a:xfrm>
            <a:off x="5867400" y="2743200"/>
            <a:ext cx="381000" cy="152400"/>
          </a:xfrm>
          <a:custGeom>
            <a:avLst/>
            <a:gdLst>
              <a:gd name="T0" fmla="*/ 0 w 240"/>
              <a:gd name="T1" fmla="*/ 0 h 96"/>
              <a:gd name="T2" fmla="*/ 96 w 240"/>
              <a:gd name="T3" fmla="*/ 96 h 96"/>
              <a:gd name="T4" fmla="*/ 240 w 240"/>
              <a:gd name="T5" fmla="*/ 0 h 96"/>
              <a:gd name="T6" fmla="*/ 0 60000 65536"/>
              <a:gd name="T7" fmla="*/ 0 60000 65536"/>
              <a:gd name="T8" fmla="*/ 0 60000 65536"/>
              <a:gd name="T9" fmla="*/ 0 w 240"/>
              <a:gd name="T10" fmla="*/ 0 h 96"/>
              <a:gd name="T11" fmla="*/ 240 w 24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6">
                <a:moveTo>
                  <a:pt x="0" y="0"/>
                </a:moveTo>
                <a:cubicBezTo>
                  <a:pt x="28" y="48"/>
                  <a:pt x="56" y="96"/>
                  <a:pt x="96" y="96"/>
                </a:cubicBezTo>
                <a:cubicBezTo>
                  <a:pt x="136" y="96"/>
                  <a:pt x="188" y="48"/>
                  <a:pt x="240" y="0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" name="Picture 2" descr="Copy of KJ027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924800" cy="548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5099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KÝnh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chóc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quý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ThÇy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C« vµ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c¸c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em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lu«n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m¹nh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kháe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,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d¹y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tèt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,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häc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tèt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Koala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4" dur="500"/>
                                        <p:tgtEl>
                                          <p:spTgt spid="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3" grpId="0" build="p"/>
      <p:bldP spid="13354" grpId="0"/>
      <p:bldP spid="13380" grpId="0" animBg="1"/>
      <p:bldP spid="13381" grpId="0" animBg="1"/>
      <p:bldP spid="13382" grpId="0" animBg="1"/>
      <p:bldP spid="13383" grpId="0" animBg="1"/>
      <p:bldP spid="13384" grpId="0" animBg="1"/>
      <p:bldP spid="13385" grpId="0" animBg="1"/>
      <p:bldP spid="13388" grpId="0" animBg="1"/>
      <p:bldP spid="13390" grpId="0" animBg="1"/>
      <p:bldP spid="13391" grpId="0" animBg="1"/>
      <p:bldP spid="13392" grpId="0" animBg="1"/>
      <p:bldP spid="13394" grpId="0" animBg="1"/>
      <p:bldP spid="13396" grpId="0" animBg="1"/>
      <p:bldP spid="13397" grpId="0"/>
      <p:bldP spid="13398" grpId="0" animBg="1"/>
      <p:bldP spid="13403" grpId="0" animBg="1"/>
      <p:bldP spid="13405" grpId="0" animBg="1"/>
      <p:bldP spid="13406" grpId="0"/>
      <p:bldP spid="13408" grpId="0" animBg="1"/>
      <p:bldP spid="13409" grpId="0" animBg="1"/>
      <p:bldP spid="13410" grpId="0" animBg="1"/>
      <p:bldP spid="13411" grpId="0"/>
      <p:bldP spid="13413" grpId="0"/>
      <p:bldP spid="134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290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8. GIÁ TRỊ LỚN NHẤT VÀ </a:t>
            </a:r>
          </a:p>
          <a:p>
            <a:pPr marL="609600" indent="-609600"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GIÁ TRỊ NHỎ NHẤT CỦA HÀM SỐ. LUYỆN TẬP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ĐỊNH NGHĨA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y = f(x)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a)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b)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928662" y="2285992"/>
          <a:ext cx="4448175" cy="825500"/>
        </p:xfrm>
        <a:graphic>
          <a:graphicData uri="http://schemas.openxmlformats.org/presentationml/2006/ole">
            <p:oleObj spid="_x0000_s3073" name="Equation" r:id="rId3" imgW="2463480" imgH="457200" progId="Equation.DSMT4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28662" y="3286124"/>
          <a:ext cx="4973638" cy="957262"/>
        </p:xfrm>
        <a:graphic>
          <a:graphicData uri="http://schemas.openxmlformats.org/presentationml/2006/ole">
            <p:oleObj spid="_x0000_s3074" name="Equation" r:id="rId4" imgW="23745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481070" y="232763"/>
                <a:ext cx="5937161" cy="57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200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</a:rPr>
                  <a:t/>
                </a:r>
                <a:r>
                  <a:rPr lang="en-US" sz="2200" dirty="0" err="1" smtClean="0">
                    <a:solidFill>
                      <a:prstClr val="black"/>
                    </a:solidFill>
                  </a:rPr>
                  <a:t>có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/>
                </a:r>
                <a:r>
                  <a:rPr lang="en-US" sz="2200" dirty="0" err="1" smtClean="0">
                    <a:solidFill>
                      <a:prstClr val="black"/>
                    </a:solidFill>
                  </a:rPr>
                  <a:t>đồ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/>
                </a:r>
                <a:r>
                  <a:rPr lang="en-US" sz="2200" dirty="0" err="1" smtClean="0">
                    <a:solidFill>
                      <a:prstClr val="black"/>
                    </a:solidFill>
                  </a:rPr>
                  <a:t>thị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 (C) </a:t>
                </a:r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803" y="232763"/>
                <a:ext cx="4452871" cy="572144"/>
              </a:xfrm>
              <a:prstGeom prst="rect">
                <a:avLst/>
              </a:prstGeom>
              <a:blipFill rotWithShape="0">
                <a:blip r:embed="rId2"/>
                <a:stretch>
                  <a:fillRect l="-133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5500694" y="1214422"/>
            <a:ext cx="3503202" cy="1824030"/>
          </a:xfrm>
          <a:prstGeom prst="wedgeRoundRectCallout">
            <a:avLst>
              <a:gd name="adj1" fmla="val 48374"/>
              <a:gd name="adj2" fmla="val 914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200" dirty="0" err="1">
                <a:solidFill>
                  <a:prstClr val="white"/>
                </a:solidFill>
              </a:rPr>
              <a:t>Quan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sát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và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chỉ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ra</a:t>
            </a:r>
            <a:r>
              <a:rPr lang="en-US" sz="2200" dirty="0">
                <a:solidFill>
                  <a:prstClr val="white"/>
                </a:solidFill>
              </a:rPr>
              <a:t>:</a:t>
            </a:r>
          </a:p>
          <a:p>
            <a:pPr lvl="0"/>
            <a:r>
              <a:rPr lang="en-US" sz="2200" dirty="0">
                <a:solidFill>
                  <a:prstClr val="white"/>
                </a:solidFill>
              </a:rPr>
              <a:t>+) </a:t>
            </a:r>
            <a:r>
              <a:rPr lang="en-US" sz="2200" dirty="0" err="1">
                <a:solidFill>
                  <a:prstClr val="white"/>
                </a:solidFill>
              </a:rPr>
              <a:t>điểm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cao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nhất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của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đồ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thị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smtClean="0">
                <a:solidFill>
                  <a:prstClr val="white"/>
                </a:solidFill>
              </a:rPr>
              <a:t>(C) </a:t>
            </a:r>
            <a:r>
              <a:rPr lang="en-US" sz="2200" dirty="0" err="1" smtClean="0">
                <a:solidFill>
                  <a:prstClr val="white"/>
                </a:solidFill>
              </a:rPr>
              <a:t>trên</a:t>
            </a:r>
            <a:r>
              <a:rPr lang="en-US" sz="2200" dirty="0" smtClean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khoảng</a:t>
            </a:r>
            <a:r>
              <a:rPr lang="en-US" sz="2200" dirty="0">
                <a:solidFill>
                  <a:prstClr val="white"/>
                </a:solidFill>
              </a:rPr>
              <a:t> (0; </a:t>
            </a:r>
            <a:r>
              <a:rPr lang="en-US" sz="2200" dirty="0" smtClean="0">
                <a:solidFill>
                  <a:prstClr val="white"/>
                </a:solidFill>
              </a:rPr>
              <a:t>4</a:t>
            </a:r>
            <a:r>
              <a:rPr lang="en-US" sz="2200" dirty="0" smtClean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  <a:endParaRPr lang="en-US" sz="2200" dirty="0">
              <a:solidFill>
                <a:prstClr val="whit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+)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Điểm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thấp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nhất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đồ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thị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smtClean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(C)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khoảng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smtClean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(0; 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4).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44862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15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290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8. GIÁ TRỊ LỚN NHẤT VÀ </a:t>
            </a:r>
          </a:p>
          <a:p>
            <a:pPr marL="609600" indent="-609600"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GIÁ TRỊ NHỎ NHẤT CỦA HÀM SỐ. LUYỆN TẬP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CÁCH TÍNH GTLN, GTNN CỦA HÀM SỐ LIÊN TỤC TRÊN MỘT KHOẢNG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28599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lí: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35756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GTLN, GTNN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857488" y="4071942"/>
          <a:ext cx="2786082" cy="790645"/>
        </p:xfrm>
        <a:graphic>
          <a:graphicData uri="http://schemas.openxmlformats.org/presentationml/2006/ole">
            <p:oleObj spid="_x0000_s49157" name="Equation" r:id="rId3" imgW="93960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290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8. GIÁ TRỊ LỚN NHẤT VÀ </a:t>
            </a:r>
          </a:p>
          <a:p>
            <a:pPr marL="609600" indent="-609600"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GIÁ TRỊ NHỎ NHẤT CỦA HÀM SỐ. LUYỆN TẬP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CÁCH TÍNH GTLN, GTNN CỦA HÀM SỐ LIÊN TỤC TRÊN MỘT KHOẢNG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28599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357562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dirty="0" err="1" smtClean="0"/>
              <a:t>Tìm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điểm</a:t>
            </a:r>
            <a:r>
              <a:rPr lang="en-US" sz="2400" i="1" dirty="0" smtClean="0"/>
              <a:t>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khoảng</a:t>
            </a:r>
            <a:r>
              <a:rPr lang="en-US" sz="2400" i="1" dirty="0" smtClean="0"/>
              <a:t> (a; b), </a:t>
            </a:r>
            <a:r>
              <a:rPr lang="en-US" sz="2400" i="1" dirty="0" err="1" smtClean="0"/>
              <a:t>tại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 f</a:t>
            </a:r>
            <a:r>
              <a:rPr lang="en-US" sz="2400" i="1" dirty="0" smtClean="0">
                <a:sym typeface="Symbol"/>
              </a:rPr>
              <a:t></a:t>
            </a:r>
            <a:r>
              <a:rPr lang="en-US" sz="2400" i="1" dirty="0" smtClean="0"/>
              <a:t>(x) </a:t>
            </a:r>
            <a:r>
              <a:rPr lang="en-US" sz="2400" i="1" dirty="0" err="1" smtClean="0"/>
              <a:t>bằng</a:t>
            </a:r>
            <a:r>
              <a:rPr lang="en-US" sz="2400" i="1" dirty="0" smtClean="0"/>
              <a:t> 0 </a:t>
            </a:r>
            <a:r>
              <a:rPr lang="en-US" sz="2400" i="1" dirty="0" err="1" smtClean="0"/>
              <a:t>hoặc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định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r>
              <a:rPr lang="en-US" sz="2400" i="1" dirty="0" smtClean="0">
                <a:sym typeface="Symbol"/>
              </a:rPr>
              <a:t>2. </a:t>
            </a:r>
            <a:r>
              <a:rPr lang="en-US" sz="2400" i="1" dirty="0" err="1" smtClean="0"/>
              <a:t>Tính</a:t>
            </a:r>
            <a:r>
              <a:rPr lang="en-US" sz="2400" i="1" dirty="0" smtClean="0"/>
              <a:t> f(a),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), …, f(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), f(b).</a:t>
            </a:r>
            <a:endParaRPr lang="en-US" sz="2400" dirty="0" smtClean="0"/>
          </a:p>
          <a:p>
            <a:r>
              <a:rPr lang="en-US" sz="2400" i="1" dirty="0" smtClean="0">
                <a:sym typeface="Symbol"/>
              </a:rPr>
              <a:t>3.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Tìm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lớn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nhất</a:t>
            </a:r>
            <a:r>
              <a:rPr lang="en-US" sz="2400" i="1" dirty="0" smtClean="0"/>
              <a:t> M </a:t>
            </a:r>
            <a:r>
              <a:rPr lang="en-US" sz="2400" i="1" dirty="0" err="1" smtClean="0"/>
              <a:t>và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nhỏ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nhất</a:t>
            </a:r>
            <a:r>
              <a:rPr lang="en-US" sz="2400" i="1" dirty="0" smtClean="0"/>
              <a:t> m </a:t>
            </a:r>
            <a:r>
              <a:rPr lang="en-US" sz="2400" i="1" dirty="0" err="1" smtClean="0"/>
              <a:t>trong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trên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357290" y="5214950"/>
          <a:ext cx="3714776" cy="684994"/>
        </p:xfrm>
        <a:graphic>
          <a:graphicData uri="http://schemas.openxmlformats.org/presentationml/2006/ole">
            <p:oleObj spid="_x0000_s52227" name="Equation" r:id="rId3" imgW="179064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429153" y="1073618"/>
          <a:ext cx="1143008" cy="393495"/>
        </p:xfrm>
        <a:graphic>
          <a:graphicData uri="http://schemas.openxmlformats.org/presentationml/2006/ole">
            <p:oleObj spid="_x0000_s2058" name="Equation" r:id="rId3" imgW="584200" imgH="203200" progId="Equation.DSMT4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71472" y="1714488"/>
          <a:ext cx="734749" cy="342883"/>
        </p:xfrm>
        <a:graphic>
          <a:graphicData uri="http://schemas.openxmlformats.org/presentationml/2006/ole">
            <p:oleObj spid="_x0000_s2057" name="Equation" r:id="rId4" imgW="431800" imgH="203200" progId="Equation.DSMT4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357686" y="1714488"/>
          <a:ext cx="571472" cy="289128"/>
        </p:xfrm>
        <a:graphic>
          <a:graphicData uri="http://schemas.openxmlformats.org/presentationml/2006/ole">
            <p:oleObj spid="_x0000_s2056" name="Equation" r:id="rId5" imgW="203200" imgH="165100" progId="Equation.DSMT4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00034" y="2214554"/>
          <a:ext cx="1071539" cy="452056"/>
        </p:xfrm>
        <a:graphic>
          <a:graphicData uri="http://schemas.openxmlformats.org/presentationml/2006/ole">
            <p:oleObj spid="_x0000_s2055" name="Equation" r:id="rId6" imgW="609600" imgH="25400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857488" y="2214554"/>
          <a:ext cx="785787" cy="400051"/>
        </p:xfrm>
        <a:graphic>
          <a:graphicData uri="http://schemas.openxmlformats.org/presentationml/2006/ole">
            <p:oleObj spid="_x0000_s2054" name="Equation" r:id="rId7" imgW="419100" imgH="254000" progId="Equation.DSMT4">
              <p:embed/>
            </p:oleObj>
          </a:graphicData>
        </a:graphic>
      </p:graphicFrame>
      <p:pic>
        <p:nvPicPr>
          <p:cNvPr id="2053" name="Picture 79" descr="Captu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7" y="2857496"/>
            <a:ext cx="5109181" cy="1928826"/>
          </a:xfrm>
          <a:prstGeom prst="rect">
            <a:avLst/>
          </a:prstGeom>
          <a:noFill/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00166" y="5000636"/>
          <a:ext cx="1393647" cy="390221"/>
        </p:xfrm>
        <a:graphic>
          <a:graphicData uri="http://schemas.openxmlformats.org/presentationml/2006/ole">
            <p:oleObj spid="_x0000_s2052" name="Equation" r:id="rId9" imgW="711200" imgH="20320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000628" y="4929198"/>
          <a:ext cx="1277947" cy="500066"/>
        </p:xfrm>
        <a:graphic>
          <a:graphicData uri="http://schemas.openxmlformats.org/presentationml/2006/ole">
            <p:oleObj spid="_x0000_s2051" name="Equation" r:id="rId10" imgW="660400" imgH="254000" progId="Equation.DSMT4">
              <p:embed/>
            </p:oleObj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72120" y="5857892"/>
          <a:ext cx="1242492" cy="383711"/>
        </p:xfrm>
        <a:graphic>
          <a:graphicData uri="http://schemas.openxmlformats.org/presentationml/2006/ole">
            <p:oleObj spid="_x0000_s2050" name="Equation" r:id="rId11" imgW="647700" imgH="203200" progId="Equation.DSMT4">
              <p:embed/>
            </p:oleObj>
          </a:graphicData>
        </a:graphic>
      </p:graphicFrame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987021" y="5786454"/>
          <a:ext cx="1299491" cy="401313"/>
        </p:xfrm>
        <a:graphic>
          <a:graphicData uri="http://schemas.openxmlformats.org/presentationml/2006/ole">
            <p:oleObj spid="_x0000_s2049" name="Equation" r:id="rId12" imgW="647700" imgH="203200" progId="Equation.DSMT4">
              <p:embed/>
            </p:oleObj>
          </a:graphicData>
        </a:graphic>
      </p:graphicFrame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28921" y="1038509"/>
            <a:ext cx="2714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500723" y="1005448"/>
            <a:ext cx="5357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tục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214414" y="1643050"/>
            <a:ext cx="3268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714876" y="1643050"/>
            <a:ext cx="3906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00166" y="2181517"/>
            <a:ext cx="1491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643306" y="2169375"/>
            <a:ext cx="27999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mệnh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đúng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071538" y="4929198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286248" y="5753417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071538" y="5786454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6286512" y="4929198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928926" y="4929198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225694" y="5681979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2725232" y="5795978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286248" y="4929198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57686" y="5643578"/>
            <a:ext cx="71438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2910" y="-71462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8. GIÁ TRỊ LỚN NHẤT VÀ </a:t>
            </a:r>
          </a:p>
          <a:p>
            <a:pPr marL="609600" indent="-609600"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GIÁ TRỊ NHỎ NHẤT CỦA HÀM SỐ. LUYỆN TẬP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066" grpId="0"/>
      <p:bldP spid="2067" grpId="0"/>
      <p:bldP spid="2069" grpId="0"/>
      <p:bldP spid="23" grpId="0"/>
      <p:bldP spid="24" grpId="0"/>
      <p:bldP spid="25" grpId="0"/>
      <p:bldP spid="27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3357521" y="996499"/>
          <a:ext cx="1185285" cy="500042"/>
        </p:xfrm>
        <a:graphic>
          <a:graphicData uri="http://schemas.openxmlformats.org/presentationml/2006/ole">
            <p:oleObj spid="_x0000_s21515" name="Equation" r:id="rId3" imgW="609600" imgH="254000" progId="Equation.DSMT4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286480" y="996499"/>
          <a:ext cx="1870527" cy="500042"/>
        </p:xfrm>
        <a:graphic>
          <a:graphicData uri="http://schemas.openxmlformats.org/presentationml/2006/ole">
            <p:oleObj spid="_x0000_s21514" name="Equation" r:id="rId4" imgW="965200" imgH="254000" progId="Equation.DSMT4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643306" y="1639417"/>
          <a:ext cx="785813" cy="374650"/>
        </p:xfrm>
        <a:graphic>
          <a:graphicData uri="http://schemas.openxmlformats.org/presentationml/2006/ole">
            <p:oleObj spid="_x0000_s21513" name="Equation" r:id="rId5" imgW="279360" imgH="203040" progId="Equation.DSMT4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643570" y="1639417"/>
          <a:ext cx="695581" cy="357190"/>
        </p:xfrm>
        <a:graphic>
          <a:graphicData uri="http://schemas.openxmlformats.org/presentationml/2006/ole">
            <p:oleObj spid="_x0000_s21511" name="Equation" r:id="rId6" imgW="355600" imgH="177800" progId="Equation.DSMT4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418296" y="2139483"/>
          <a:ext cx="653506" cy="428628"/>
        </p:xfrm>
        <a:graphic>
          <a:graphicData uri="http://schemas.openxmlformats.org/presentationml/2006/ole">
            <p:oleObj spid="_x0000_s21510" name="Equation" r:id="rId7" imgW="368140" imgH="253890" progId="Equation.DSMT4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357686" y="2139483"/>
          <a:ext cx="837338" cy="500066"/>
        </p:xfrm>
        <a:graphic>
          <a:graphicData uri="http://schemas.openxmlformats.org/presentationml/2006/ole">
            <p:oleObj spid="_x0000_s21509" name="Equation" r:id="rId8" imgW="355600" imgH="25400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643042" y="2908837"/>
          <a:ext cx="642910" cy="445092"/>
        </p:xfrm>
        <a:graphic>
          <a:graphicData uri="http://schemas.openxmlformats.org/presentationml/2006/ole">
            <p:oleObj spid="_x0000_s21508" name="Equation" r:id="rId9" imgW="368140" imgH="25389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874676" y="2925301"/>
          <a:ext cx="626018" cy="433397"/>
        </p:xfrm>
        <a:graphic>
          <a:graphicData uri="http://schemas.openxmlformats.org/presentationml/2006/ole">
            <p:oleObj spid="_x0000_s21507" name="Equation" r:id="rId10" imgW="368140" imgH="253890" progId="Equation.DSMT4">
              <p:embed/>
            </p:oleObj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643042" y="3853995"/>
          <a:ext cx="928694" cy="503699"/>
        </p:xfrm>
        <a:graphic>
          <a:graphicData uri="http://schemas.openxmlformats.org/presentationml/2006/ole">
            <p:oleObj spid="_x0000_s21506" name="Equation" r:id="rId11" imgW="558800" imgH="304800" progId="Equation.DSMT4">
              <p:embed/>
            </p:oleObj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4829712" y="3663498"/>
          <a:ext cx="1028172" cy="690563"/>
        </p:xfrm>
        <a:graphic>
          <a:graphicData uri="http://schemas.openxmlformats.org/presentationml/2006/ole">
            <p:oleObj spid="_x0000_s21505" name="Equation" r:id="rId12" imgW="635000" imgH="431800" progId="Equation.DSMT4">
              <p:embed/>
            </p:oleObj>
          </a:graphicData>
        </a:graphic>
      </p:graphicFrame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785786" y="996499"/>
            <a:ext cx="266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2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số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571968" y="996499"/>
            <a:ext cx="3986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có đạo hàm                            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723500" y="1567979"/>
            <a:ext cx="3057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Với các số thực dương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857884" y="371111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286248" y="1567979"/>
            <a:ext cx="1473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thỏa mãn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357950" y="1567979"/>
            <a:ext cx="2207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giá trị nhỏ nhất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785786" y="2139483"/>
            <a:ext cx="5319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của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hàm số          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 đoạn             bằng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1142976" y="3892396"/>
            <a:ext cx="1227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4357686" y="3782557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238688" y="2892264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142976" y="2925301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453398" y="2925301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2571736" y="3853995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4367818" y="292530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43372" y="2782425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  <p:bldP spid="21517" grpId="0"/>
      <p:bldP spid="21518" grpId="0"/>
      <p:bldP spid="21519" grpId="0"/>
      <p:bldP spid="21520" grpId="0"/>
      <p:bldP spid="21521" grpId="0"/>
      <p:bldP spid="21522" grpId="0"/>
      <p:bldP spid="21525" grpId="0"/>
      <p:bldP spid="21526" grpId="0"/>
      <p:bldP spid="21527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500297" y="1214422"/>
          <a:ext cx="2071703" cy="631376"/>
        </p:xfrm>
        <a:graphic>
          <a:graphicData uri="http://schemas.openxmlformats.org/presentationml/2006/ole">
            <p:oleObj spid="_x0000_s22534" name="Equation" r:id="rId3" imgW="1003300" imgH="304800" progId="Equation.DSMT4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071538" y="1857340"/>
          <a:ext cx="1000132" cy="487241"/>
        </p:xfrm>
        <a:graphic>
          <a:graphicData uri="http://schemas.openxmlformats.org/presentationml/2006/ole">
            <p:oleObj spid="_x0000_s22533" name="Equation" r:id="rId4" imgW="393529" imgH="253890" progId="Equation.DSMT4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214414" y="2714596"/>
          <a:ext cx="357190" cy="357190"/>
        </p:xfrm>
        <a:graphic>
          <a:graphicData uri="http://schemas.openxmlformats.org/presentationml/2006/ole">
            <p:oleObj spid="_x0000_s22532" name="Equation" r:id="rId5" imgW="177800" imgH="177800" progId="Equation.DSMT4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214679" y="2714597"/>
          <a:ext cx="357189" cy="319590"/>
        </p:xfrm>
        <a:graphic>
          <a:graphicData uri="http://schemas.openxmlformats.org/presentationml/2006/ole">
            <p:oleObj spid="_x0000_s22531" name="Equation" r:id="rId6" imgW="177800" imgH="165100" progId="Equation.DSMT4">
              <p:embed/>
            </p:oleObj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214942" y="2714596"/>
          <a:ext cx="357158" cy="278542"/>
        </p:xfrm>
        <a:graphic>
          <a:graphicData uri="http://schemas.openxmlformats.org/presentationml/2006/ole">
            <p:oleObj spid="_x0000_s22530" name="Equation" r:id="rId7" imgW="177800" imgH="165100" progId="Equation.DSMT4">
              <p:embed/>
            </p:oleObj>
          </a:graphicData>
        </a:graphic>
      </p:graphicFrame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7072330" y="2666984"/>
          <a:ext cx="350909" cy="333364"/>
        </p:xfrm>
        <a:graphic>
          <a:graphicData uri="http://schemas.openxmlformats.org/presentationml/2006/ole">
            <p:oleObj spid="_x0000_s22529" name="Equation" r:id="rId8" imgW="190417" imgH="177723" progId="Equation.DSMT4">
              <p:embed/>
            </p:oleObj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00034" y="1324213"/>
            <a:ext cx="2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Hàm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số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541840" y="1285860"/>
            <a:ext cx="374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có giá trị lớn nhất trên đoạn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928794" y="1857340"/>
            <a:ext cx="56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r"/>
                <a:tab pos="3556000" algn="ctr"/>
                <a:tab pos="6477000" algn="r"/>
              </a:tabLst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 rot="10800000" flipV="1">
            <a:off x="6643702" y="2643158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 rot="10800000" flipV="1">
            <a:off x="4786314" y="2643158"/>
            <a:ext cx="571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7358082" y="2571720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 rot="10800000" flipV="1">
            <a:off x="2786050" y="2643158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 rot="10800000" flipV="1">
            <a:off x="785786" y="2681559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500694" y="2643158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500430" y="2643158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71604" y="2643158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00826" y="2571744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  <p:bldP spid="22539" grpId="0"/>
      <p:bldP spid="22541" grpId="0"/>
      <p:bldP spid="15" grpId="0"/>
      <p:bldP spid="16" grpId="0"/>
      <p:bldP spid="18" grpId="0"/>
      <p:bldP spid="19" grpId="0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1469</Words>
  <Application>Microsoft Office PowerPoint</Application>
  <PresentationFormat>On-screen Show (4:3)</PresentationFormat>
  <Paragraphs>315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son</dc:creator>
  <cp:lastModifiedBy>Admin</cp:lastModifiedBy>
  <cp:revision>49</cp:revision>
  <dcterms:created xsi:type="dcterms:W3CDTF">2019-09-17T14:40:53Z</dcterms:created>
  <dcterms:modified xsi:type="dcterms:W3CDTF">2020-09-18T13:06:40Z</dcterms:modified>
</cp:coreProperties>
</file>