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68" r:id="rId1"/>
  </p:sldMasterIdLst>
  <p:notesMasterIdLst>
    <p:notesMasterId r:id="rId12"/>
  </p:notesMasterIdLst>
  <p:sldIdLst>
    <p:sldId id="256" r:id="rId2"/>
    <p:sldId id="257" r:id="rId3"/>
    <p:sldId id="258" r:id="rId4"/>
    <p:sldId id="260" r:id="rId5"/>
    <p:sldId id="259" r:id="rId6"/>
    <p:sldId id="261" r:id="rId7"/>
    <p:sldId id="262" r:id="rId8"/>
    <p:sldId id="264" r:id="rId9"/>
    <p:sldId id="266"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60"/>
  </p:normalViewPr>
  <p:slideViewPr>
    <p:cSldViewPr snapToGrid="0">
      <p:cViewPr>
        <p:scale>
          <a:sx n="76" d="100"/>
          <a:sy n="76" d="100"/>
        </p:scale>
        <p:origin x="-504" y="1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E8CF7A9-EA71-40B8-9CC3-E0A325809D06}"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vi-VN"/>
        </a:p>
      </dgm:t>
    </dgm:pt>
    <dgm:pt modelId="{0A65616E-C345-4115-BBD6-9BC36A6FFDA4}">
      <dgm:prSet phldrT="[Text]" custT="1"/>
      <dgm:spPr/>
      <dgm:t>
        <a:bodyPr/>
        <a:lstStyle/>
        <a:p>
          <a:r>
            <a:rPr lang="en-US" sz="3200" dirty="0" smtClean="0">
              <a:latin typeface="Times New Roman" panose="02020603050405020304" pitchFamily="18" charset="0"/>
              <a:cs typeface="Times New Roman" panose="02020603050405020304" pitchFamily="18" charset="0"/>
            </a:rPr>
            <a:t>Sự nhiễm điện của các vật</a:t>
          </a:r>
          <a:endParaRPr lang="vi-VN" sz="3200" dirty="0">
            <a:latin typeface="Times New Roman" panose="02020603050405020304" pitchFamily="18" charset="0"/>
            <a:cs typeface="Times New Roman" panose="02020603050405020304" pitchFamily="18" charset="0"/>
          </a:endParaRPr>
        </a:p>
      </dgm:t>
    </dgm:pt>
    <dgm:pt modelId="{EE494157-B625-45F7-BC4F-5A8C91BE1532}" type="parTrans" cxnId="{9165A506-8CD2-46E6-B6B8-110B4B874EE5}">
      <dgm:prSet/>
      <dgm:spPr/>
      <dgm:t>
        <a:bodyPr/>
        <a:lstStyle/>
        <a:p>
          <a:endParaRPr lang="vi-VN" sz="3200">
            <a:latin typeface="Times New Roman" panose="02020603050405020304" pitchFamily="18" charset="0"/>
            <a:cs typeface="Times New Roman" panose="02020603050405020304" pitchFamily="18" charset="0"/>
          </a:endParaRPr>
        </a:p>
      </dgm:t>
    </dgm:pt>
    <dgm:pt modelId="{3076F1C7-AAF3-4D81-AAFC-8FD0AF0B53E1}" type="sibTrans" cxnId="{9165A506-8CD2-46E6-B6B8-110B4B874EE5}">
      <dgm:prSet/>
      <dgm:spPr/>
      <dgm:t>
        <a:bodyPr/>
        <a:lstStyle/>
        <a:p>
          <a:endParaRPr lang="vi-VN" sz="3200">
            <a:latin typeface="Times New Roman" panose="02020603050405020304" pitchFamily="18" charset="0"/>
            <a:cs typeface="Times New Roman" panose="02020603050405020304" pitchFamily="18" charset="0"/>
          </a:endParaRPr>
        </a:p>
      </dgm:t>
    </dgm:pt>
    <dgm:pt modelId="{63193C02-1A33-4ED0-8F94-8055FE44C8E0}">
      <dgm:prSet phldrT="[Text]" custT="1"/>
      <dgm:spPr/>
      <dgm:t>
        <a:bodyPr/>
        <a:lstStyle/>
        <a:p>
          <a:r>
            <a:rPr lang="en-US" sz="3200" dirty="0" smtClean="0">
              <a:latin typeface="Times New Roman" panose="02020603050405020304" pitchFamily="18" charset="0"/>
              <a:cs typeface="Times New Roman" panose="02020603050405020304" pitchFamily="18" charset="0"/>
            </a:rPr>
            <a:t>Điện tích. Tương tác điện</a:t>
          </a:r>
          <a:endParaRPr lang="vi-VN" sz="3200" dirty="0">
            <a:latin typeface="Times New Roman" panose="02020603050405020304" pitchFamily="18" charset="0"/>
            <a:cs typeface="Times New Roman" panose="02020603050405020304" pitchFamily="18" charset="0"/>
          </a:endParaRPr>
        </a:p>
      </dgm:t>
    </dgm:pt>
    <dgm:pt modelId="{97E95DA7-04B5-4BC9-A5A7-3B5A11262063}" type="parTrans" cxnId="{0660865A-12AF-47BB-9F87-B2019D164BD1}">
      <dgm:prSet/>
      <dgm:spPr/>
      <dgm:t>
        <a:bodyPr/>
        <a:lstStyle/>
        <a:p>
          <a:endParaRPr lang="vi-VN" sz="3200">
            <a:latin typeface="Times New Roman" panose="02020603050405020304" pitchFamily="18" charset="0"/>
            <a:cs typeface="Times New Roman" panose="02020603050405020304" pitchFamily="18" charset="0"/>
          </a:endParaRPr>
        </a:p>
      </dgm:t>
    </dgm:pt>
    <dgm:pt modelId="{C0FCFC68-2506-4566-B307-3D9D5D0BC1E6}" type="sibTrans" cxnId="{0660865A-12AF-47BB-9F87-B2019D164BD1}">
      <dgm:prSet/>
      <dgm:spPr/>
      <dgm:t>
        <a:bodyPr/>
        <a:lstStyle/>
        <a:p>
          <a:endParaRPr lang="vi-VN" sz="3200">
            <a:latin typeface="Times New Roman" panose="02020603050405020304" pitchFamily="18" charset="0"/>
            <a:cs typeface="Times New Roman" panose="02020603050405020304" pitchFamily="18" charset="0"/>
          </a:endParaRPr>
        </a:p>
      </dgm:t>
    </dgm:pt>
    <dgm:pt modelId="{6D15F0B2-B2AF-412E-8C60-8593B1C5A311}">
      <dgm:prSet phldrT="[Text]" custT="1"/>
      <dgm:spPr/>
      <dgm:t>
        <a:bodyPr/>
        <a:lstStyle/>
        <a:p>
          <a:r>
            <a:rPr lang="en-US" sz="3200" dirty="0" smtClean="0">
              <a:latin typeface="Times New Roman" panose="02020603050405020304" pitchFamily="18" charset="0"/>
              <a:cs typeface="Times New Roman" panose="02020603050405020304" pitchFamily="18" charset="0"/>
            </a:rPr>
            <a:t>Định luật Cu-lông</a:t>
          </a:r>
          <a:endParaRPr lang="vi-VN" sz="3200" dirty="0">
            <a:latin typeface="Times New Roman" panose="02020603050405020304" pitchFamily="18" charset="0"/>
            <a:cs typeface="Times New Roman" panose="02020603050405020304" pitchFamily="18" charset="0"/>
          </a:endParaRPr>
        </a:p>
      </dgm:t>
    </dgm:pt>
    <dgm:pt modelId="{9C83C677-82D6-463B-B2E0-A1E79463E5B9}" type="parTrans" cxnId="{12DEB582-2807-4EF5-B935-9FFCE56A3C71}">
      <dgm:prSet/>
      <dgm:spPr/>
      <dgm:t>
        <a:bodyPr/>
        <a:lstStyle/>
        <a:p>
          <a:endParaRPr lang="vi-VN" sz="3200">
            <a:latin typeface="Times New Roman" panose="02020603050405020304" pitchFamily="18" charset="0"/>
            <a:cs typeface="Times New Roman" panose="02020603050405020304" pitchFamily="18" charset="0"/>
          </a:endParaRPr>
        </a:p>
      </dgm:t>
    </dgm:pt>
    <dgm:pt modelId="{873AEA5F-F069-4736-9131-DF6120CD6484}" type="sibTrans" cxnId="{12DEB582-2807-4EF5-B935-9FFCE56A3C71}">
      <dgm:prSet/>
      <dgm:spPr/>
      <dgm:t>
        <a:bodyPr/>
        <a:lstStyle/>
        <a:p>
          <a:endParaRPr lang="vi-VN" sz="3200">
            <a:latin typeface="Times New Roman" panose="02020603050405020304" pitchFamily="18" charset="0"/>
            <a:cs typeface="Times New Roman" panose="02020603050405020304" pitchFamily="18" charset="0"/>
          </a:endParaRPr>
        </a:p>
      </dgm:t>
    </dgm:pt>
    <dgm:pt modelId="{378BD86F-2DC3-4765-8AD1-08631A0B9132}">
      <dgm:prSet custT="1"/>
      <dgm:spPr/>
      <dgm:t>
        <a:bodyPr/>
        <a:lstStyle/>
        <a:p>
          <a:r>
            <a:rPr lang="en-US" sz="3200" dirty="0" err="1" smtClean="0">
              <a:latin typeface="Times New Roman" panose="02020603050405020304" pitchFamily="18" charset="0"/>
              <a:cs typeface="Times New Roman" panose="02020603050405020304" pitchFamily="18" charset="0"/>
            </a:rPr>
            <a:t>Vecto</a:t>
          </a:r>
          <a:r>
            <a:rPr lang="en-US" sz="3200" dirty="0" smtClean="0">
              <a:latin typeface="Times New Roman" panose="02020603050405020304" pitchFamily="18" charset="0"/>
              <a:cs typeface="Times New Roman" panose="02020603050405020304" pitchFamily="18" charset="0"/>
            </a:rPr>
            <a:t> lực tương tác điện Cu-lông</a:t>
          </a:r>
          <a:endParaRPr lang="vi-VN" sz="3200" dirty="0">
            <a:latin typeface="Times New Roman" panose="02020603050405020304" pitchFamily="18" charset="0"/>
            <a:cs typeface="Times New Roman" panose="02020603050405020304" pitchFamily="18" charset="0"/>
          </a:endParaRPr>
        </a:p>
      </dgm:t>
    </dgm:pt>
    <dgm:pt modelId="{0F0B22B4-431D-4EFC-A420-ECD6F81C4C74}" type="parTrans" cxnId="{AAE44B95-1CBA-4FCF-B83C-A8967B5D5233}">
      <dgm:prSet/>
      <dgm:spPr/>
      <dgm:t>
        <a:bodyPr/>
        <a:lstStyle/>
        <a:p>
          <a:endParaRPr lang="vi-VN" sz="3200">
            <a:latin typeface="Times New Roman" panose="02020603050405020304" pitchFamily="18" charset="0"/>
            <a:cs typeface="Times New Roman" panose="02020603050405020304" pitchFamily="18" charset="0"/>
          </a:endParaRPr>
        </a:p>
      </dgm:t>
    </dgm:pt>
    <dgm:pt modelId="{7D2A275A-B58A-4CDB-9A2A-99C0D4E9F954}" type="sibTrans" cxnId="{AAE44B95-1CBA-4FCF-B83C-A8967B5D5233}">
      <dgm:prSet/>
      <dgm:spPr/>
      <dgm:t>
        <a:bodyPr/>
        <a:lstStyle/>
        <a:p>
          <a:endParaRPr lang="vi-VN" sz="3200">
            <a:latin typeface="Times New Roman" panose="02020603050405020304" pitchFamily="18" charset="0"/>
            <a:cs typeface="Times New Roman" panose="02020603050405020304" pitchFamily="18" charset="0"/>
          </a:endParaRPr>
        </a:p>
      </dgm:t>
    </dgm:pt>
    <dgm:pt modelId="{E66D4F64-2102-4DC7-91E0-01B47BEB6952}" type="pres">
      <dgm:prSet presAssocID="{EE8CF7A9-EA71-40B8-9CC3-E0A325809D06}" presName="Name0" presStyleCnt="0">
        <dgm:presLayoutVars>
          <dgm:chMax val="7"/>
          <dgm:chPref val="7"/>
          <dgm:dir/>
        </dgm:presLayoutVars>
      </dgm:prSet>
      <dgm:spPr/>
      <dgm:t>
        <a:bodyPr/>
        <a:lstStyle/>
        <a:p>
          <a:endParaRPr lang="vi-VN"/>
        </a:p>
      </dgm:t>
    </dgm:pt>
    <dgm:pt modelId="{AE42C103-E71D-45FC-846B-04C4386DB05C}" type="pres">
      <dgm:prSet presAssocID="{EE8CF7A9-EA71-40B8-9CC3-E0A325809D06}" presName="Name1" presStyleCnt="0"/>
      <dgm:spPr/>
    </dgm:pt>
    <dgm:pt modelId="{610E02FD-F7A4-43E5-B9A0-258FE647C9C8}" type="pres">
      <dgm:prSet presAssocID="{EE8CF7A9-EA71-40B8-9CC3-E0A325809D06}" presName="cycle" presStyleCnt="0"/>
      <dgm:spPr/>
    </dgm:pt>
    <dgm:pt modelId="{078CF493-1C5F-43F4-9856-28A893FEC537}" type="pres">
      <dgm:prSet presAssocID="{EE8CF7A9-EA71-40B8-9CC3-E0A325809D06}" presName="srcNode" presStyleLbl="node1" presStyleIdx="0" presStyleCnt="4"/>
      <dgm:spPr/>
    </dgm:pt>
    <dgm:pt modelId="{13EA88CF-93A2-4297-843A-5FDB1FC24FA3}" type="pres">
      <dgm:prSet presAssocID="{EE8CF7A9-EA71-40B8-9CC3-E0A325809D06}" presName="conn" presStyleLbl="parChTrans1D2" presStyleIdx="0" presStyleCnt="1"/>
      <dgm:spPr/>
      <dgm:t>
        <a:bodyPr/>
        <a:lstStyle/>
        <a:p>
          <a:endParaRPr lang="vi-VN"/>
        </a:p>
      </dgm:t>
    </dgm:pt>
    <dgm:pt modelId="{3B9F28C3-73C5-4B1E-9CC6-2FB0A1C994E6}" type="pres">
      <dgm:prSet presAssocID="{EE8CF7A9-EA71-40B8-9CC3-E0A325809D06}" presName="extraNode" presStyleLbl="node1" presStyleIdx="0" presStyleCnt="4"/>
      <dgm:spPr/>
    </dgm:pt>
    <dgm:pt modelId="{02C18E00-7BFA-4197-B978-744A26990BE6}" type="pres">
      <dgm:prSet presAssocID="{EE8CF7A9-EA71-40B8-9CC3-E0A325809D06}" presName="dstNode" presStyleLbl="node1" presStyleIdx="0" presStyleCnt="4"/>
      <dgm:spPr/>
    </dgm:pt>
    <dgm:pt modelId="{5EC7A899-DB14-4110-920A-891DD7FEA911}" type="pres">
      <dgm:prSet presAssocID="{0A65616E-C345-4115-BBD6-9BC36A6FFDA4}" presName="text_1" presStyleLbl="node1" presStyleIdx="0" presStyleCnt="4">
        <dgm:presLayoutVars>
          <dgm:bulletEnabled val="1"/>
        </dgm:presLayoutVars>
      </dgm:prSet>
      <dgm:spPr/>
      <dgm:t>
        <a:bodyPr/>
        <a:lstStyle/>
        <a:p>
          <a:endParaRPr lang="vi-VN"/>
        </a:p>
      </dgm:t>
    </dgm:pt>
    <dgm:pt modelId="{FA22CF4D-D3C1-4A92-805F-4203BC00F02B}" type="pres">
      <dgm:prSet presAssocID="{0A65616E-C345-4115-BBD6-9BC36A6FFDA4}" presName="accent_1" presStyleCnt="0"/>
      <dgm:spPr/>
    </dgm:pt>
    <dgm:pt modelId="{EFC0ADA8-4947-40A9-842B-8A5DF45AC875}" type="pres">
      <dgm:prSet presAssocID="{0A65616E-C345-4115-BBD6-9BC36A6FFDA4}" presName="accentRepeatNode" presStyleLbl="solidFgAcc1" presStyleIdx="0" presStyleCnt="4"/>
      <dgm:spPr/>
    </dgm:pt>
    <dgm:pt modelId="{D70A64FA-04D5-4F8D-9EED-10279B92D44A}" type="pres">
      <dgm:prSet presAssocID="{63193C02-1A33-4ED0-8F94-8055FE44C8E0}" presName="text_2" presStyleLbl="node1" presStyleIdx="1" presStyleCnt="4">
        <dgm:presLayoutVars>
          <dgm:bulletEnabled val="1"/>
        </dgm:presLayoutVars>
      </dgm:prSet>
      <dgm:spPr/>
      <dgm:t>
        <a:bodyPr/>
        <a:lstStyle/>
        <a:p>
          <a:endParaRPr lang="vi-VN"/>
        </a:p>
      </dgm:t>
    </dgm:pt>
    <dgm:pt modelId="{54EC078B-5EB0-4477-BAF0-08771C72DDAB}" type="pres">
      <dgm:prSet presAssocID="{63193C02-1A33-4ED0-8F94-8055FE44C8E0}" presName="accent_2" presStyleCnt="0"/>
      <dgm:spPr/>
    </dgm:pt>
    <dgm:pt modelId="{7B8006BC-5B91-4391-A947-04703CD8405A}" type="pres">
      <dgm:prSet presAssocID="{63193C02-1A33-4ED0-8F94-8055FE44C8E0}" presName="accentRepeatNode" presStyleLbl="solidFgAcc1" presStyleIdx="1" presStyleCnt="4"/>
      <dgm:spPr/>
    </dgm:pt>
    <dgm:pt modelId="{7955F257-28BE-4805-894D-115BD122AF12}" type="pres">
      <dgm:prSet presAssocID="{6D15F0B2-B2AF-412E-8C60-8593B1C5A311}" presName="text_3" presStyleLbl="node1" presStyleIdx="2" presStyleCnt="4">
        <dgm:presLayoutVars>
          <dgm:bulletEnabled val="1"/>
        </dgm:presLayoutVars>
      </dgm:prSet>
      <dgm:spPr/>
      <dgm:t>
        <a:bodyPr/>
        <a:lstStyle/>
        <a:p>
          <a:endParaRPr lang="vi-VN"/>
        </a:p>
      </dgm:t>
    </dgm:pt>
    <dgm:pt modelId="{FC399C39-C5DB-443D-B715-3954CA410D7D}" type="pres">
      <dgm:prSet presAssocID="{6D15F0B2-B2AF-412E-8C60-8593B1C5A311}" presName="accent_3" presStyleCnt="0"/>
      <dgm:spPr/>
    </dgm:pt>
    <dgm:pt modelId="{01B95A27-888D-4236-AF82-F78899E6797A}" type="pres">
      <dgm:prSet presAssocID="{6D15F0B2-B2AF-412E-8C60-8593B1C5A311}" presName="accentRepeatNode" presStyleLbl="solidFgAcc1" presStyleIdx="2" presStyleCnt="4"/>
      <dgm:spPr/>
    </dgm:pt>
    <dgm:pt modelId="{57E199D4-5108-402A-80D7-F76CCF87DBC8}" type="pres">
      <dgm:prSet presAssocID="{378BD86F-2DC3-4765-8AD1-08631A0B9132}" presName="text_4" presStyleLbl="node1" presStyleIdx="3" presStyleCnt="4">
        <dgm:presLayoutVars>
          <dgm:bulletEnabled val="1"/>
        </dgm:presLayoutVars>
      </dgm:prSet>
      <dgm:spPr/>
      <dgm:t>
        <a:bodyPr/>
        <a:lstStyle/>
        <a:p>
          <a:endParaRPr lang="vi-VN"/>
        </a:p>
      </dgm:t>
    </dgm:pt>
    <dgm:pt modelId="{95F4A425-942A-4538-922B-B0F51891AD71}" type="pres">
      <dgm:prSet presAssocID="{378BD86F-2DC3-4765-8AD1-08631A0B9132}" presName="accent_4" presStyleCnt="0"/>
      <dgm:spPr/>
    </dgm:pt>
    <dgm:pt modelId="{2948843A-E4B1-4CB0-A3B9-EF357DBCA94F}" type="pres">
      <dgm:prSet presAssocID="{378BD86F-2DC3-4765-8AD1-08631A0B9132}" presName="accentRepeatNode" presStyleLbl="solidFgAcc1" presStyleIdx="3" presStyleCnt="4"/>
      <dgm:spPr/>
    </dgm:pt>
  </dgm:ptLst>
  <dgm:cxnLst>
    <dgm:cxn modelId="{9165A506-8CD2-46E6-B6B8-110B4B874EE5}" srcId="{EE8CF7A9-EA71-40B8-9CC3-E0A325809D06}" destId="{0A65616E-C345-4115-BBD6-9BC36A6FFDA4}" srcOrd="0" destOrd="0" parTransId="{EE494157-B625-45F7-BC4F-5A8C91BE1532}" sibTransId="{3076F1C7-AAF3-4D81-AAFC-8FD0AF0B53E1}"/>
    <dgm:cxn modelId="{0660865A-12AF-47BB-9F87-B2019D164BD1}" srcId="{EE8CF7A9-EA71-40B8-9CC3-E0A325809D06}" destId="{63193C02-1A33-4ED0-8F94-8055FE44C8E0}" srcOrd="1" destOrd="0" parTransId="{97E95DA7-04B5-4BC9-A5A7-3B5A11262063}" sibTransId="{C0FCFC68-2506-4566-B307-3D9D5D0BC1E6}"/>
    <dgm:cxn modelId="{AAE44B95-1CBA-4FCF-B83C-A8967B5D5233}" srcId="{EE8CF7A9-EA71-40B8-9CC3-E0A325809D06}" destId="{378BD86F-2DC3-4765-8AD1-08631A0B9132}" srcOrd="3" destOrd="0" parTransId="{0F0B22B4-431D-4EFC-A420-ECD6F81C4C74}" sibTransId="{7D2A275A-B58A-4CDB-9A2A-99C0D4E9F954}"/>
    <dgm:cxn modelId="{48B26485-94C8-4058-BF6A-CFB06A8CB092}" type="presOf" srcId="{0A65616E-C345-4115-BBD6-9BC36A6FFDA4}" destId="{5EC7A899-DB14-4110-920A-891DD7FEA911}" srcOrd="0" destOrd="0" presId="urn:microsoft.com/office/officeart/2008/layout/VerticalCurvedList"/>
    <dgm:cxn modelId="{229EEB48-8373-4BD5-9A32-19E81DE22A8B}" type="presOf" srcId="{63193C02-1A33-4ED0-8F94-8055FE44C8E0}" destId="{D70A64FA-04D5-4F8D-9EED-10279B92D44A}" srcOrd="0" destOrd="0" presId="urn:microsoft.com/office/officeart/2008/layout/VerticalCurvedList"/>
    <dgm:cxn modelId="{12DEB582-2807-4EF5-B935-9FFCE56A3C71}" srcId="{EE8CF7A9-EA71-40B8-9CC3-E0A325809D06}" destId="{6D15F0B2-B2AF-412E-8C60-8593B1C5A311}" srcOrd="2" destOrd="0" parTransId="{9C83C677-82D6-463B-B2E0-A1E79463E5B9}" sibTransId="{873AEA5F-F069-4736-9131-DF6120CD6484}"/>
    <dgm:cxn modelId="{16245D9E-FA33-4D32-9A2A-ACAE71CFE838}" type="presOf" srcId="{378BD86F-2DC3-4765-8AD1-08631A0B9132}" destId="{57E199D4-5108-402A-80D7-F76CCF87DBC8}" srcOrd="0" destOrd="0" presId="urn:microsoft.com/office/officeart/2008/layout/VerticalCurvedList"/>
    <dgm:cxn modelId="{BEA96FF5-E58F-4719-B097-2DB365C91D34}" type="presOf" srcId="{EE8CF7A9-EA71-40B8-9CC3-E0A325809D06}" destId="{E66D4F64-2102-4DC7-91E0-01B47BEB6952}" srcOrd="0" destOrd="0" presId="urn:microsoft.com/office/officeart/2008/layout/VerticalCurvedList"/>
    <dgm:cxn modelId="{2F61872C-D855-4BAA-A406-B13F479D09A5}" type="presOf" srcId="{6D15F0B2-B2AF-412E-8C60-8593B1C5A311}" destId="{7955F257-28BE-4805-894D-115BD122AF12}" srcOrd="0" destOrd="0" presId="urn:microsoft.com/office/officeart/2008/layout/VerticalCurvedList"/>
    <dgm:cxn modelId="{3AB9B761-2C49-4224-ACFF-3D8EA0CD289E}" type="presOf" srcId="{3076F1C7-AAF3-4D81-AAFC-8FD0AF0B53E1}" destId="{13EA88CF-93A2-4297-843A-5FDB1FC24FA3}" srcOrd="0" destOrd="0" presId="urn:microsoft.com/office/officeart/2008/layout/VerticalCurvedList"/>
    <dgm:cxn modelId="{89343DEF-9A7D-45AD-9272-CBB06276BB25}" type="presParOf" srcId="{E66D4F64-2102-4DC7-91E0-01B47BEB6952}" destId="{AE42C103-E71D-45FC-846B-04C4386DB05C}" srcOrd="0" destOrd="0" presId="urn:microsoft.com/office/officeart/2008/layout/VerticalCurvedList"/>
    <dgm:cxn modelId="{39B4EF85-2783-4DA4-8A48-9A6981656184}" type="presParOf" srcId="{AE42C103-E71D-45FC-846B-04C4386DB05C}" destId="{610E02FD-F7A4-43E5-B9A0-258FE647C9C8}" srcOrd="0" destOrd="0" presId="urn:microsoft.com/office/officeart/2008/layout/VerticalCurvedList"/>
    <dgm:cxn modelId="{91917EA7-DCB5-4FB3-9713-32D29CF77196}" type="presParOf" srcId="{610E02FD-F7A4-43E5-B9A0-258FE647C9C8}" destId="{078CF493-1C5F-43F4-9856-28A893FEC537}" srcOrd="0" destOrd="0" presId="urn:microsoft.com/office/officeart/2008/layout/VerticalCurvedList"/>
    <dgm:cxn modelId="{D8E3C6F5-D0FF-44EA-A786-8FD5082EDF28}" type="presParOf" srcId="{610E02FD-F7A4-43E5-B9A0-258FE647C9C8}" destId="{13EA88CF-93A2-4297-843A-5FDB1FC24FA3}" srcOrd="1" destOrd="0" presId="urn:microsoft.com/office/officeart/2008/layout/VerticalCurvedList"/>
    <dgm:cxn modelId="{97779D7F-DC99-4494-9A96-8E42EB363C33}" type="presParOf" srcId="{610E02FD-F7A4-43E5-B9A0-258FE647C9C8}" destId="{3B9F28C3-73C5-4B1E-9CC6-2FB0A1C994E6}" srcOrd="2" destOrd="0" presId="urn:microsoft.com/office/officeart/2008/layout/VerticalCurvedList"/>
    <dgm:cxn modelId="{08D0DAD8-F7EB-4C5E-96D1-C2BC28337E06}" type="presParOf" srcId="{610E02FD-F7A4-43E5-B9A0-258FE647C9C8}" destId="{02C18E00-7BFA-4197-B978-744A26990BE6}" srcOrd="3" destOrd="0" presId="urn:microsoft.com/office/officeart/2008/layout/VerticalCurvedList"/>
    <dgm:cxn modelId="{CB33AB43-4A92-463A-AFF2-EFCCF888338D}" type="presParOf" srcId="{AE42C103-E71D-45FC-846B-04C4386DB05C}" destId="{5EC7A899-DB14-4110-920A-891DD7FEA911}" srcOrd="1" destOrd="0" presId="urn:microsoft.com/office/officeart/2008/layout/VerticalCurvedList"/>
    <dgm:cxn modelId="{5FA05FC7-4787-4712-A287-3112119349D5}" type="presParOf" srcId="{AE42C103-E71D-45FC-846B-04C4386DB05C}" destId="{FA22CF4D-D3C1-4A92-805F-4203BC00F02B}" srcOrd="2" destOrd="0" presId="urn:microsoft.com/office/officeart/2008/layout/VerticalCurvedList"/>
    <dgm:cxn modelId="{EA057BE0-F238-4CF2-BB4E-59716FDD94A0}" type="presParOf" srcId="{FA22CF4D-D3C1-4A92-805F-4203BC00F02B}" destId="{EFC0ADA8-4947-40A9-842B-8A5DF45AC875}" srcOrd="0" destOrd="0" presId="urn:microsoft.com/office/officeart/2008/layout/VerticalCurvedList"/>
    <dgm:cxn modelId="{9E06B6BD-FA87-410F-A409-E25989EE5998}" type="presParOf" srcId="{AE42C103-E71D-45FC-846B-04C4386DB05C}" destId="{D70A64FA-04D5-4F8D-9EED-10279B92D44A}" srcOrd="3" destOrd="0" presId="urn:microsoft.com/office/officeart/2008/layout/VerticalCurvedList"/>
    <dgm:cxn modelId="{7C8C3CE8-E53F-4345-A6CB-E2D61245C57A}" type="presParOf" srcId="{AE42C103-E71D-45FC-846B-04C4386DB05C}" destId="{54EC078B-5EB0-4477-BAF0-08771C72DDAB}" srcOrd="4" destOrd="0" presId="urn:microsoft.com/office/officeart/2008/layout/VerticalCurvedList"/>
    <dgm:cxn modelId="{C03C19ED-51C4-4F61-AF58-4EB7EC13DD40}" type="presParOf" srcId="{54EC078B-5EB0-4477-BAF0-08771C72DDAB}" destId="{7B8006BC-5B91-4391-A947-04703CD8405A}" srcOrd="0" destOrd="0" presId="urn:microsoft.com/office/officeart/2008/layout/VerticalCurvedList"/>
    <dgm:cxn modelId="{A46019F9-1DB4-4B84-91F5-9C991899A1E8}" type="presParOf" srcId="{AE42C103-E71D-45FC-846B-04C4386DB05C}" destId="{7955F257-28BE-4805-894D-115BD122AF12}" srcOrd="5" destOrd="0" presId="urn:microsoft.com/office/officeart/2008/layout/VerticalCurvedList"/>
    <dgm:cxn modelId="{0825E8C6-C4DD-4745-B83B-B7117DA6EEDA}" type="presParOf" srcId="{AE42C103-E71D-45FC-846B-04C4386DB05C}" destId="{FC399C39-C5DB-443D-B715-3954CA410D7D}" srcOrd="6" destOrd="0" presId="urn:microsoft.com/office/officeart/2008/layout/VerticalCurvedList"/>
    <dgm:cxn modelId="{33E89404-87E6-4661-9D0F-B445FFC988F7}" type="presParOf" srcId="{FC399C39-C5DB-443D-B715-3954CA410D7D}" destId="{01B95A27-888D-4236-AF82-F78899E6797A}" srcOrd="0" destOrd="0" presId="urn:microsoft.com/office/officeart/2008/layout/VerticalCurvedList"/>
    <dgm:cxn modelId="{C1CE0E0B-FBCF-4823-AA7D-ACF5E5420FAA}" type="presParOf" srcId="{AE42C103-E71D-45FC-846B-04C4386DB05C}" destId="{57E199D4-5108-402A-80D7-F76CCF87DBC8}" srcOrd="7" destOrd="0" presId="urn:microsoft.com/office/officeart/2008/layout/VerticalCurvedList"/>
    <dgm:cxn modelId="{47CE20D3-9B0E-4DAA-ACCA-8CDAD01E709F}" type="presParOf" srcId="{AE42C103-E71D-45FC-846B-04C4386DB05C}" destId="{95F4A425-942A-4538-922B-B0F51891AD71}" srcOrd="8" destOrd="0" presId="urn:microsoft.com/office/officeart/2008/layout/VerticalCurvedList"/>
    <dgm:cxn modelId="{5840408C-D3BB-45C7-803F-05A978A66AC4}" type="presParOf" srcId="{95F4A425-942A-4538-922B-B0F51891AD71}" destId="{2948843A-E4B1-4CB0-A3B9-EF357DBCA94F}"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3EA88CF-93A2-4297-843A-5FDB1FC24FA3}">
      <dsp:nvSpPr>
        <dsp:cNvPr id="0" name=""/>
        <dsp:cNvSpPr/>
      </dsp:nvSpPr>
      <dsp:spPr>
        <a:xfrm>
          <a:off x="-4668556" y="-715691"/>
          <a:ext cx="5560985" cy="5560985"/>
        </a:xfrm>
        <a:prstGeom prst="blockArc">
          <a:avLst>
            <a:gd name="adj1" fmla="val 18900000"/>
            <a:gd name="adj2" fmla="val 2700000"/>
            <a:gd name="adj3" fmla="val 388"/>
          </a:avLst>
        </a:pr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EC7A899-DB14-4110-920A-891DD7FEA911}">
      <dsp:nvSpPr>
        <dsp:cNvPr id="0" name=""/>
        <dsp:cNvSpPr/>
      </dsp:nvSpPr>
      <dsp:spPr>
        <a:xfrm>
          <a:off x="467410" y="317483"/>
          <a:ext cx="9725803" cy="63529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4268" tIns="81280" rIns="81280" bIns="81280" numCol="1" spcCol="1270" anchor="ctr" anchorCtr="0">
          <a:noAutofit/>
        </a:bodyPr>
        <a:lstStyle/>
        <a:p>
          <a:pPr lvl="0" algn="l" defTabSz="1422400">
            <a:lnSpc>
              <a:spcPct val="90000"/>
            </a:lnSpc>
            <a:spcBef>
              <a:spcPct val="0"/>
            </a:spcBef>
            <a:spcAft>
              <a:spcPct val="35000"/>
            </a:spcAft>
          </a:pPr>
          <a:r>
            <a:rPr lang="en-US" sz="3200" kern="1200" dirty="0" smtClean="0">
              <a:latin typeface="Times New Roman" panose="02020603050405020304" pitchFamily="18" charset="0"/>
              <a:cs typeface="Times New Roman" panose="02020603050405020304" pitchFamily="18" charset="0"/>
            </a:rPr>
            <a:t>Sự nhiễm điện của các vật</a:t>
          </a:r>
          <a:endParaRPr lang="vi-VN" sz="3200" kern="1200" dirty="0">
            <a:latin typeface="Times New Roman" panose="02020603050405020304" pitchFamily="18" charset="0"/>
            <a:cs typeface="Times New Roman" panose="02020603050405020304" pitchFamily="18" charset="0"/>
          </a:endParaRPr>
        </a:p>
      </dsp:txBody>
      <dsp:txXfrm>
        <a:off x="467410" y="317483"/>
        <a:ext cx="9725803" cy="635297"/>
      </dsp:txXfrm>
    </dsp:sp>
    <dsp:sp modelId="{EFC0ADA8-4947-40A9-842B-8A5DF45AC875}">
      <dsp:nvSpPr>
        <dsp:cNvPr id="0" name=""/>
        <dsp:cNvSpPr/>
      </dsp:nvSpPr>
      <dsp:spPr>
        <a:xfrm>
          <a:off x="70349" y="238071"/>
          <a:ext cx="794122" cy="794122"/>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70A64FA-04D5-4F8D-9EED-10279B92D44A}">
      <dsp:nvSpPr>
        <dsp:cNvPr id="0" name=""/>
        <dsp:cNvSpPr/>
      </dsp:nvSpPr>
      <dsp:spPr>
        <a:xfrm>
          <a:off x="831641" y="1270595"/>
          <a:ext cx="9361572" cy="63529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4268" tIns="81280" rIns="81280" bIns="81280" numCol="1" spcCol="1270" anchor="ctr" anchorCtr="0">
          <a:noAutofit/>
        </a:bodyPr>
        <a:lstStyle/>
        <a:p>
          <a:pPr lvl="0" algn="l" defTabSz="1422400">
            <a:lnSpc>
              <a:spcPct val="90000"/>
            </a:lnSpc>
            <a:spcBef>
              <a:spcPct val="0"/>
            </a:spcBef>
            <a:spcAft>
              <a:spcPct val="35000"/>
            </a:spcAft>
          </a:pPr>
          <a:r>
            <a:rPr lang="en-US" sz="3200" kern="1200" dirty="0" smtClean="0">
              <a:latin typeface="Times New Roman" panose="02020603050405020304" pitchFamily="18" charset="0"/>
              <a:cs typeface="Times New Roman" panose="02020603050405020304" pitchFamily="18" charset="0"/>
            </a:rPr>
            <a:t>Điện tích. Tương tác điện</a:t>
          </a:r>
          <a:endParaRPr lang="vi-VN" sz="3200" kern="1200" dirty="0">
            <a:latin typeface="Times New Roman" panose="02020603050405020304" pitchFamily="18" charset="0"/>
            <a:cs typeface="Times New Roman" panose="02020603050405020304" pitchFamily="18" charset="0"/>
          </a:endParaRPr>
        </a:p>
      </dsp:txBody>
      <dsp:txXfrm>
        <a:off x="831641" y="1270595"/>
        <a:ext cx="9361572" cy="635297"/>
      </dsp:txXfrm>
    </dsp:sp>
    <dsp:sp modelId="{7B8006BC-5B91-4391-A947-04703CD8405A}">
      <dsp:nvSpPr>
        <dsp:cNvPr id="0" name=""/>
        <dsp:cNvSpPr/>
      </dsp:nvSpPr>
      <dsp:spPr>
        <a:xfrm>
          <a:off x="434580" y="1191183"/>
          <a:ext cx="794122" cy="794122"/>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955F257-28BE-4805-894D-115BD122AF12}">
      <dsp:nvSpPr>
        <dsp:cNvPr id="0" name=""/>
        <dsp:cNvSpPr/>
      </dsp:nvSpPr>
      <dsp:spPr>
        <a:xfrm>
          <a:off x="831641" y="2223708"/>
          <a:ext cx="9361572" cy="63529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4268" tIns="81280" rIns="81280" bIns="81280" numCol="1" spcCol="1270" anchor="ctr" anchorCtr="0">
          <a:noAutofit/>
        </a:bodyPr>
        <a:lstStyle/>
        <a:p>
          <a:pPr lvl="0" algn="l" defTabSz="1422400">
            <a:lnSpc>
              <a:spcPct val="90000"/>
            </a:lnSpc>
            <a:spcBef>
              <a:spcPct val="0"/>
            </a:spcBef>
            <a:spcAft>
              <a:spcPct val="35000"/>
            </a:spcAft>
          </a:pPr>
          <a:r>
            <a:rPr lang="en-US" sz="3200" kern="1200" dirty="0" smtClean="0">
              <a:latin typeface="Times New Roman" panose="02020603050405020304" pitchFamily="18" charset="0"/>
              <a:cs typeface="Times New Roman" panose="02020603050405020304" pitchFamily="18" charset="0"/>
            </a:rPr>
            <a:t>Định luật Cu-lông</a:t>
          </a:r>
          <a:endParaRPr lang="vi-VN" sz="3200" kern="1200" dirty="0">
            <a:latin typeface="Times New Roman" panose="02020603050405020304" pitchFamily="18" charset="0"/>
            <a:cs typeface="Times New Roman" panose="02020603050405020304" pitchFamily="18" charset="0"/>
          </a:endParaRPr>
        </a:p>
      </dsp:txBody>
      <dsp:txXfrm>
        <a:off x="831641" y="2223708"/>
        <a:ext cx="9361572" cy="635297"/>
      </dsp:txXfrm>
    </dsp:sp>
    <dsp:sp modelId="{01B95A27-888D-4236-AF82-F78899E6797A}">
      <dsp:nvSpPr>
        <dsp:cNvPr id="0" name=""/>
        <dsp:cNvSpPr/>
      </dsp:nvSpPr>
      <dsp:spPr>
        <a:xfrm>
          <a:off x="434580" y="2144295"/>
          <a:ext cx="794122" cy="794122"/>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7E199D4-5108-402A-80D7-F76CCF87DBC8}">
      <dsp:nvSpPr>
        <dsp:cNvPr id="0" name=""/>
        <dsp:cNvSpPr/>
      </dsp:nvSpPr>
      <dsp:spPr>
        <a:xfrm>
          <a:off x="467410" y="3176820"/>
          <a:ext cx="9725803" cy="63529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4268" tIns="81280" rIns="81280" bIns="81280" numCol="1" spcCol="1270" anchor="ctr" anchorCtr="0">
          <a:noAutofit/>
        </a:bodyPr>
        <a:lstStyle/>
        <a:p>
          <a:pPr lvl="0" algn="l" defTabSz="1422400">
            <a:lnSpc>
              <a:spcPct val="90000"/>
            </a:lnSpc>
            <a:spcBef>
              <a:spcPct val="0"/>
            </a:spcBef>
            <a:spcAft>
              <a:spcPct val="35000"/>
            </a:spcAft>
          </a:pPr>
          <a:r>
            <a:rPr lang="en-US" sz="3200" kern="1200" dirty="0" err="1" smtClean="0">
              <a:latin typeface="Times New Roman" panose="02020603050405020304" pitchFamily="18" charset="0"/>
              <a:cs typeface="Times New Roman" panose="02020603050405020304" pitchFamily="18" charset="0"/>
            </a:rPr>
            <a:t>Vecto</a:t>
          </a:r>
          <a:r>
            <a:rPr lang="en-US" sz="3200" kern="1200" dirty="0" smtClean="0">
              <a:latin typeface="Times New Roman" panose="02020603050405020304" pitchFamily="18" charset="0"/>
              <a:cs typeface="Times New Roman" panose="02020603050405020304" pitchFamily="18" charset="0"/>
            </a:rPr>
            <a:t> lực tương tác điện Cu-lông</a:t>
          </a:r>
          <a:endParaRPr lang="vi-VN" sz="3200" kern="1200" dirty="0">
            <a:latin typeface="Times New Roman" panose="02020603050405020304" pitchFamily="18" charset="0"/>
            <a:cs typeface="Times New Roman" panose="02020603050405020304" pitchFamily="18" charset="0"/>
          </a:endParaRPr>
        </a:p>
      </dsp:txBody>
      <dsp:txXfrm>
        <a:off x="467410" y="3176820"/>
        <a:ext cx="9725803" cy="635297"/>
      </dsp:txXfrm>
    </dsp:sp>
    <dsp:sp modelId="{2948843A-E4B1-4CB0-A3B9-EF357DBCA94F}">
      <dsp:nvSpPr>
        <dsp:cNvPr id="0" name=""/>
        <dsp:cNvSpPr/>
      </dsp:nvSpPr>
      <dsp:spPr>
        <a:xfrm>
          <a:off x="70349" y="3097407"/>
          <a:ext cx="794122" cy="794122"/>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vi-V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60495A6-E1F1-42D4-AFAB-C7BE1CBD1B73}" type="datetimeFigureOut">
              <a:rPr lang="vi-VN" smtClean="0"/>
              <a:t>23/11/2020</a:t>
            </a:fld>
            <a:endParaRPr lang="vi-V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vi-V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vi-V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6862853-E5D0-4CEE-9BF4-32AB1BF776BD}" type="slidenum">
              <a:rPr lang="vi-VN" smtClean="0"/>
              <a:t>‹#›</a:t>
            </a:fld>
            <a:endParaRPr lang="vi-VN"/>
          </a:p>
        </p:txBody>
      </p:sp>
    </p:spTree>
    <p:extLst>
      <p:ext uri="{BB962C8B-B14F-4D97-AF65-F5344CB8AC3E}">
        <p14:creationId xmlns:p14="http://schemas.microsoft.com/office/powerpoint/2010/main" val="2759587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Thí</a:t>
            </a:r>
            <a:r>
              <a:rPr lang="en-US" baseline="0" dirty="0" smtClean="0"/>
              <a:t> nghiệm bóng bay cũng có thể quan sát được khi đưa bóng lại gần tóc, thấy tóc bay lên, lược chải mùa đông cũng làm tóc bay lên.</a:t>
            </a:r>
          </a:p>
          <a:p>
            <a:r>
              <a:rPr lang="en-US" baseline="0" dirty="0" smtClean="0"/>
              <a:t>Bóng lại gần dòng nước thấy dòng nước lệch.</a:t>
            </a:r>
            <a:endParaRPr lang="vi-VN" dirty="0"/>
          </a:p>
        </p:txBody>
      </p:sp>
      <p:sp>
        <p:nvSpPr>
          <p:cNvPr id="4" name="Slide Number Placeholder 3"/>
          <p:cNvSpPr>
            <a:spLocks noGrp="1"/>
          </p:cNvSpPr>
          <p:nvPr>
            <p:ph type="sldNum" sz="quarter" idx="10"/>
          </p:nvPr>
        </p:nvSpPr>
        <p:spPr/>
        <p:txBody>
          <a:bodyPr/>
          <a:lstStyle/>
          <a:p>
            <a:fld id="{46862853-E5D0-4CEE-9BF4-32AB1BF776BD}" type="slidenum">
              <a:rPr lang="vi-VN" smtClean="0"/>
              <a:t>5</a:t>
            </a:fld>
            <a:endParaRPr lang="vi-VN"/>
          </a:p>
        </p:txBody>
      </p:sp>
    </p:spTree>
    <p:extLst>
      <p:ext uri="{BB962C8B-B14F-4D97-AF65-F5344CB8AC3E}">
        <p14:creationId xmlns:p14="http://schemas.microsoft.com/office/powerpoint/2010/main" val="4971378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smtClean="0"/>
              <a:t>Tại</a:t>
            </a:r>
            <a:r>
              <a:rPr lang="en-US" baseline="0" dirty="0" smtClean="0"/>
              <a:t> sao cánh quạt quay liên tục mà vẫn bị dính bụi, Đặc biệt là mép. (Vì quay, cánh quạt cọ xát không khí, nên hút bụi).</a:t>
            </a:r>
          </a:p>
          <a:p>
            <a:pPr marL="171450" indent="-171450">
              <a:buFontTx/>
              <a:buChar char="-"/>
            </a:pPr>
            <a:r>
              <a:rPr lang="en-US" baseline="0" dirty="0" smtClean="0"/>
              <a:t>Tại sao xe bồn chở xăng lại kéo theo sợi dây ( khi xe chạy, bồn cọ xát và xăng và không khí, dễ gây ra tia lửa điện, gây cháy. Ta nối dây để truyền điện </a:t>
            </a:r>
            <a:r>
              <a:rPr lang="en-US" baseline="0" dirty="0" err="1" smtClean="0"/>
              <a:t>xg</a:t>
            </a:r>
            <a:r>
              <a:rPr lang="en-US" baseline="0" dirty="0" smtClean="0"/>
              <a:t> đất.</a:t>
            </a:r>
          </a:p>
          <a:p>
            <a:pPr marL="171450" indent="-171450">
              <a:buFontTx/>
              <a:buChar char="-"/>
            </a:pPr>
            <a:r>
              <a:rPr lang="en-US" baseline="0" dirty="0" smtClean="0"/>
              <a:t>- Các toà nhà cao tầng trống sét như thế nào? ( Cột thu sét)</a:t>
            </a:r>
          </a:p>
        </p:txBody>
      </p:sp>
      <p:sp>
        <p:nvSpPr>
          <p:cNvPr id="4" name="Slide Number Placeholder 3"/>
          <p:cNvSpPr>
            <a:spLocks noGrp="1"/>
          </p:cNvSpPr>
          <p:nvPr>
            <p:ph type="sldNum" sz="quarter" idx="10"/>
          </p:nvPr>
        </p:nvSpPr>
        <p:spPr/>
        <p:txBody>
          <a:bodyPr/>
          <a:lstStyle/>
          <a:p>
            <a:fld id="{46862853-E5D0-4CEE-9BF4-32AB1BF776BD}" type="slidenum">
              <a:rPr lang="vi-VN" smtClean="0"/>
              <a:t>6</a:t>
            </a:fld>
            <a:endParaRPr lang="vi-VN"/>
          </a:p>
        </p:txBody>
      </p:sp>
    </p:spTree>
    <p:extLst>
      <p:ext uri="{BB962C8B-B14F-4D97-AF65-F5344CB8AC3E}">
        <p14:creationId xmlns:p14="http://schemas.microsoft.com/office/powerpoint/2010/main" val="18675317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en-US" smtClean="0"/>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DDA51639-B2D6-4652-B8C3-1B4C224A7BAF}" type="datetimeFigureOut">
              <a:rPr lang="en-US" dirty="0"/>
              <a:t>11/23/2020</a:t>
            </a:fld>
            <a:endParaRPr lang="en-US" dirty="0"/>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en-US" dirty="0"/>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4FAB73BC-B049-4115-A692-8D63A059BFB8}" type="slidenum">
              <a:rPr lang="en-US" dirty="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11A6AA8-A04B-4104-9AE2-BD48D340E27F}" type="datetimeFigureOut">
              <a:rPr lang="en-US" dirty="0"/>
              <a:t>11/23/2020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4E0BF79-FAC6-4A96-8DE1-F7B82E2E1652}" type="datetimeFigureOut">
              <a:rPr lang="en-US" dirty="0"/>
              <a:t>11/23/2020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2FF5DD9-2C52-442D-92E2-8072C0C3D7CD}" type="datetimeFigureOut">
              <a:rPr lang="en-US" dirty="0"/>
              <a:t>11/23/2020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en-US" smtClean="0"/>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C44961B7-6B89-48AB-966F-622E2788EECC}" type="datetimeFigureOut">
              <a:rPr lang="en-US" dirty="0"/>
              <a:t>11/23/2020</a:t>
            </a:fld>
            <a:endParaRPr lang="en-US" dirty="0"/>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en-US" dirty="0"/>
          </a:p>
        </p:txBody>
      </p:sp>
      <p:sp>
        <p:nvSpPr>
          <p:cNvPr id="6" name="Slide Number Placeholder 5"/>
          <p:cNvSpPr>
            <a:spLocks noGrp="1"/>
          </p:cNvSpPr>
          <p:nvPr>
            <p:ph type="sldNum" sz="quarter" idx="12"/>
          </p:nvPr>
        </p:nvSpPr>
        <p:spPr>
          <a:xfrm>
            <a:off x="8604504" y="5211060"/>
            <a:ext cx="2112264" cy="228600"/>
          </a:xfrm>
        </p:spPr>
        <p:txBody>
          <a:bodyPr/>
          <a:lstStyle/>
          <a:p>
            <a:fld id="{4FAB73BC-B049-4115-A692-8D63A059BFB8}" type="slidenum">
              <a:rPr lang="en-US" dirty="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BD3D6FB-79CC-4683-A046-BBE785BA1BED}" type="datetimeFigureOut">
              <a:rPr lang="en-US" dirty="0"/>
              <a:t>11/23/2020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512B3E8-48F1-4B23-8498-D8A04A81EC9C}" type="datetimeFigureOut">
              <a:rPr lang="en-US" dirty="0"/>
              <a:t>11/23/2020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0B90D90-AA62-404D-A741-635B4370F9CB}" type="datetimeFigureOut">
              <a:rPr lang="en-US" dirty="0"/>
              <a:t>11/23/2020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7002E4-6836-46D1-9DBB-3C27C0DD3A89}" type="datetimeFigureOut">
              <a:rPr lang="en-US" dirty="0"/>
              <a:t>11/23/2020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en-US" smtClean="0"/>
              <a:t>Click to edit Master title style</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1CF131DD-A141-4471-BCF9-C6073EDD7E20}" type="datetimeFigureOut">
              <a:rPr lang="en-US" dirty="0"/>
              <a:t>11/23/2020</a:t>
            </a:fld>
            <a:endParaRPr lang="en-US" dirty="0"/>
          </a:p>
        </p:txBody>
      </p:sp>
      <p:sp>
        <p:nvSpPr>
          <p:cNvPr id="9" name="Footer Placeholder 8"/>
          <p:cNvSpPr>
            <a:spLocks noGrp="1"/>
          </p:cNvSpPr>
          <p:nvPr>
            <p:ph type="ftr" sz="quarter" idx="11"/>
          </p:nvPr>
        </p:nvSpPr>
        <p:spPr/>
        <p:txBody>
          <a:bodyPr/>
          <a:lstStyle>
            <a:lvl1pPr algn="r">
              <a:defRPr/>
            </a:lvl1pPr>
          </a:lstStyle>
          <a:p>
            <a:endParaRPr lang="en-US" dirty="0"/>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AB334A90-EB03-42F3-8859-2C2B2724C058}" type="datetimeFigureOut">
              <a:rPr lang="en-US" dirty="0"/>
              <a:t>11/23/2020</a:t>
            </a:fld>
            <a:endParaRPr lang="en-US" dirty="0"/>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CBC48EC7-AF6A-48D3-8284-14BACBEBDD84}" type="datetimeFigureOut">
              <a:rPr lang="en-US" dirty="0"/>
              <a:t>11/23/2020</a:t>
            </a:fld>
            <a:endParaRPr lang="en-US" dirty="0"/>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sldNum="0" hdr="0" ftr="0" dt="0"/>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2.xml"/><Relationship Id="rId4" Type="http://schemas.openxmlformats.org/officeDocument/2006/relationships/image" Target="../media/image5.jp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thuvienvatly.com/home/downloads/pmvl/mophong/dinh-luat-coulomb.thuvienvatly.com.45131.49422.html?cb=1599532394205384679"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 Id="rId4" Type="http://schemas.openxmlformats.org/officeDocument/2006/relationships/image" Target="../media/image9.png"/></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65161" y="2091263"/>
            <a:ext cx="9388698" cy="2590800"/>
          </a:xfrm>
        </p:spPr>
        <p:txBody>
          <a:bodyPr/>
          <a:lstStyle/>
          <a:p>
            <a:r>
              <a:rPr lang="en-US" sz="4400" b="1" smtClean="0">
                <a:latin typeface="Segoe UI Semibold" pitchFamily="34" charset="0"/>
                <a:cs typeface="Times New Roman" panose="02020603050405020304" pitchFamily="18" charset="0"/>
              </a:rPr>
              <a:t>BÀI 1 - Tiết 3</a:t>
            </a:r>
            <a:r>
              <a:rPr lang="en-US" sz="6000" dirty="0" smtClean="0">
                <a:latin typeface="Times New Roman" panose="02020603050405020304" pitchFamily="18" charset="0"/>
                <a:cs typeface="Times New Roman" panose="02020603050405020304" pitchFamily="18" charset="0"/>
              </a:rPr>
              <a:t/>
            </a:r>
            <a:br>
              <a:rPr lang="en-US" sz="6000" dirty="0" smtClean="0">
                <a:latin typeface="Times New Roman" panose="02020603050405020304" pitchFamily="18" charset="0"/>
                <a:cs typeface="Times New Roman" panose="02020603050405020304" pitchFamily="18" charset="0"/>
              </a:rPr>
            </a:br>
            <a:r>
              <a:rPr lang="en-US" sz="4800" dirty="0" smtClean="0">
                <a:latin typeface="Times New Roman" panose="02020603050405020304" pitchFamily="18" charset="0"/>
                <a:cs typeface="Times New Roman" panose="02020603050405020304" pitchFamily="18" charset="0"/>
              </a:rPr>
              <a:t>Điện tích. Định Luật cu-lông</a:t>
            </a:r>
            <a:endParaRPr lang="vi-VN" sz="6000"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p:txBody>
          <a:bodyPr>
            <a:normAutofit/>
          </a:bodyPr>
          <a:lstStyle/>
          <a:p>
            <a:r>
              <a:rPr lang="en-US" sz="2400" dirty="0" smtClean="0">
                <a:latin typeface="Times New Roman" panose="02020603050405020304" pitchFamily="18" charset="0"/>
                <a:cs typeface="Times New Roman" panose="02020603050405020304" pitchFamily="18" charset="0"/>
              </a:rPr>
              <a:t>Vật lý 11 cơ bản</a:t>
            </a:r>
            <a:endParaRPr lang="vi-VN"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923883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2361" y="448251"/>
            <a:ext cx="11339305" cy="1475020"/>
          </a:xfrm>
          <a:prstGeom prst="rect">
            <a:avLst/>
          </a:prstGeom>
          <a:solidFill>
            <a:schemeClr val="bg1"/>
          </a:solidFill>
        </p:spPr>
        <p:txBody>
          <a:bodyPr wrap="square">
            <a:spAutoFit/>
          </a:bodyPr>
          <a:lstStyle/>
          <a:p>
            <a:pPr>
              <a:lnSpc>
                <a:spcPct val="107000"/>
              </a:lnSpc>
              <a:spcAft>
                <a:spcPts val="1500"/>
              </a:spcAft>
            </a:pPr>
            <a:r>
              <a:rPr lang="en-US" sz="2799" dirty="0">
                <a:latin typeface="Times New Roman" panose="02020603050405020304" pitchFamily="18" charset="0"/>
                <a:cs typeface="Times New Roman" panose="02020603050405020304" pitchFamily="18" charset="0"/>
              </a:rPr>
              <a:t>BT8 (SGK) Hai quả cầu nhỏ mang hai điện tích có độ lớn bằng nhau, đặt cách xa nhau 10 cm trong không khí thì tác dụng lên nhau một lực 9.10</a:t>
            </a:r>
            <a:r>
              <a:rPr lang="en-US" sz="2799" baseline="30000" dirty="0">
                <a:latin typeface="Times New Roman" panose="02020603050405020304" pitchFamily="18" charset="0"/>
                <a:cs typeface="Times New Roman" panose="02020603050405020304" pitchFamily="18" charset="0"/>
              </a:rPr>
              <a:t>-3</a:t>
            </a:r>
            <a:r>
              <a:rPr lang="en-US" sz="2799" dirty="0">
                <a:latin typeface="Times New Roman" panose="02020603050405020304" pitchFamily="18" charset="0"/>
                <a:cs typeface="Times New Roman" panose="02020603050405020304" pitchFamily="18" charset="0"/>
              </a:rPr>
              <a:t> N. Xác định điện tích của hai quả cầu đó.</a:t>
            </a:r>
          </a:p>
        </p:txBody>
      </p:sp>
      <mc:AlternateContent xmlns:mc="http://schemas.openxmlformats.org/markup-compatibility/2006" xmlns:a14="http://schemas.microsoft.com/office/drawing/2010/main">
        <mc:Choice Requires="a14">
          <p:sp>
            <p:nvSpPr>
              <p:cNvPr id="4" name="Rectangle 3"/>
              <p:cNvSpPr/>
              <p:nvPr/>
            </p:nvSpPr>
            <p:spPr>
              <a:xfrm>
                <a:off x="452361" y="2307291"/>
                <a:ext cx="11339305" cy="3964162"/>
              </a:xfrm>
              <a:prstGeom prst="rect">
                <a:avLst/>
              </a:prstGeom>
              <a:solidFill>
                <a:schemeClr val="tx2">
                  <a:lumMod val="20000"/>
                  <a:lumOff val="80000"/>
                </a:schemeClr>
              </a:solidFill>
            </p:spPr>
            <p:txBody>
              <a:bodyPr wrap="square">
                <a:spAutoFit/>
              </a:bodyPr>
              <a:lstStyle/>
              <a:p>
                <a:pPr>
                  <a:lnSpc>
                    <a:spcPct val="107000"/>
                  </a:lnSpc>
                  <a:spcAft>
                    <a:spcPts val="1500"/>
                  </a:spcAft>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Ta có: q</a:t>
                </a:r>
                <a:r>
                  <a:rPr lang="en-US" sz="2400" baseline="-25000" dirty="0">
                    <a:latin typeface="Times New Roman" panose="02020603050405020304" pitchFamily="18" charset="0"/>
                    <a:ea typeface="Times New Roman" panose="02020603050405020304" pitchFamily="18" charset="0"/>
                    <a:cs typeface="Times New Roman" panose="02020603050405020304" pitchFamily="18" charset="0"/>
                  </a:rPr>
                  <a:t>1</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 q</a:t>
                </a:r>
                <a:r>
                  <a:rPr lang="en-US" sz="2400" baseline="-25000" dirty="0">
                    <a:latin typeface="Times New Roman" panose="02020603050405020304" pitchFamily="18" charset="0"/>
                    <a:ea typeface="Times New Roman" panose="02020603050405020304" pitchFamily="18" charset="0"/>
                    <a:cs typeface="Times New Roman" panose="02020603050405020304" pitchFamily="18" charset="0"/>
                  </a:rPr>
                  <a:t>2</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 q</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1500"/>
                  </a:spcAft>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Khoảng cách: r = 10 cm = 0,1 m</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1500"/>
                  </a:spcAft>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Môi trường là không khí nên hằng </a:t>
                </a:r>
                <a14:m>
                  <m:oMath xmlns:m="http://schemas.openxmlformats.org/officeDocument/2006/math">
                    <m:r>
                      <a:rPr lang="en-US" sz="2400" i="1">
                        <a:latin typeface="Cambria Math" panose="02040503050406030204" pitchFamily="18" charset="0"/>
                        <a:ea typeface="Times New Roman" panose="02020603050405020304" pitchFamily="18" charset="0"/>
                        <a:cs typeface="Times New Roman" panose="02020603050405020304" pitchFamily="18" charset="0"/>
                      </a:rPr>
                      <m:t>𝑠</m:t>
                    </m:r>
                    <m:r>
                      <a:rPr lang="en-US" sz="2400" i="1">
                        <a:latin typeface="Cambria Math" panose="02040503050406030204" pitchFamily="18" charset="0"/>
                        <a:ea typeface="Times New Roman" panose="02020603050405020304" pitchFamily="18" charset="0"/>
                        <a:cs typeface="Times New Roman" panose="02020603050405020304" pitchFamily="18" charset="0"/>
                      </a:rPr>
                      <m:t>ố</m:t>
                    </m:r>
                  </m:oMath>
                </a14:m>
                <a:r>
                  <a:rPr lang="en-US" sz="2400" dirty="0">
                    <a:latin typeface="Times New Roman" panose="02020603050405020304" pitchFamily="18" charset="0"/>
                    <a:ea typeface="Times New Roman" panose="02020603050405020304" pitchFamily="18" charset="0"/>
                    <a:cs typeface="Times New Roman" panose="02020603050405020304" pitchFamily="18" charset="0"/>
                  </a:rPr>
                  <a:t> điện môi: ε ≈ 1</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1500"/>
                  </a:spcAft>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Lực tương tác Cu-lông giữa hai quả cầu là:   </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F = k</a:t>
                </a:r>
                <a14:m>
                  <m:oMath xmlns:m="http://schemas.openxmlformats.org/officeDocument/2006/math">
                    <m:f>
                      <m:fPr>
                        <m:ctrlPr>
                          <a:rPr lang="en-US" sz="2400" b="1" i="1">
                            <a:latin typeface="Cambria Math"/>
                            <a:ea typeface="Times New Roman" panose="02020603050405020304" pitchFamily="18" charset="0"/>
                            <a:cs typeface="Times New Roman" panose="02020603050405020304" pitchFamily="18" charset="0"/>
                          </a:rPr>
                        </m:ctrlPr>
                      </m:fPr>
                      <m:num>
                        <m:sSub>
                          <m:sSubPr>
                            <m:ctrlPr>
                              <a:rPr lang="en-US" sz="2400" b="1" i="1">
                                <a:latin typeface="Cambria Math"/>
                                <a:ea typeface="Times New Roman" panose="02020603050405020304" pitchFamily="18" charset="0"/>
                                <a:cs typeface="Times New Roman" panose="02020603050405020304" pitchFamily="18" charset="0"/>
                              </a:rPr>
                            </m:ctrlPr>
                          </m:sSubPr>
                          <m:e>
                            <m:r>
                              <a:rPr lang="en-US" sz="2400" b="1" i="1">
                                <a:latin typeface="Cambria Math" panose="02040503050406030204" pitchFamily="18" charset="0"/>
                                <a:ea typeface="Times New Roman" panose="02020603050405020304" pitchFamily="18" charset="0"/>
                                <a:cs typeface="Times New Roman" panose="02020603050405020304" pitchFamily="18" charset="0"/>
                              </a:rPr>
                              <m:t>𝒒</m:t>
                            </m:r>
                          </m:e>
                          <m:sub>
                            <m:r>
                              <a:rPr lang="en-US" sz="2400" b="1" i="1">
                                <a:latin typeface="Cambria Math" panose="02040503050406030204" pitchFamily="18" charset="0"/>
                                <a:ea typeface="Times New Roman" panose="02020603050405020304" pitchFamily="18" charset="0"/>
                                <a:cs typeface="Times New Roman" panose="02020603050405020304" pitchFamily="18" charset="0"/>
                              </a:rPr>
                              <m:t>𝟏</m:t>
                            </m:r>
                          </m:sub>
                        </m:sSub>
                        <m:sSub>
                          <m:sSubPr>
                            <m:ctrlPr>
                              <a:rPr lang="en-US" sz="2400" b="1" i="1">
                                <a:latin typeface="Cambria Math"/>
                                <a:ea typeface="Times New Roman" panose="02020603050405020304" pitchFamily="18" charset="0"/>
                                <a:cs typeface="Times New Roman" panose="02020603050405020304" pitchFamily="18" charset="0"/>
                              </a:rPr>
                            </m:ctrlPr>
                          </m:sSubPr>
                          <m:e>
                            <m:r>
                              <a:rPr lang="en-US" sz="2400" b="1" i="1">
                                <a:latin typeface="Cambria Math" panose="02040503050406030204" pitchFamily="18" charset="0"/>
                                <a:ea typeface="Times New Roman" panose="02020603050405020304" pitchFamily="18" charset="0"/>
                                <a:cs typeface="Times New Roman" panose="02020603050405020304" pitchFamily="18" charset="0"/>
                              </a:rPr>
                              <m:t>𝒒</m:t>
                            </m:r>
                          </m:e>
                          <m:sub>
                            <m:r>
                              <a:rPr lang="en-US" sz="2400" b="1" i="1">
                                <a:latin typeface="Cambria Math" panose="02040503050406030204" pitchFamily="18" charset="0"/>
                                <a:ea typeface="Times New Roman" panose="02020603050405020304" pitchFamily="18" charset="0"/>
                                <a:cs typeface="Times New Roman" panose="02020603050405020304" pitchFamily="18" charset="0"/>
                              </a:rPr>
                              <m:t>𝟐</m:t>
                            </m:r>
                          </m:sub>
                        </m:sSub>
                      </m:num>
                      <m:den>
                        <m:sSup>
                          <m:sSupPr>
                            <m:ctrlPr>
                              <a:rPr lang="en-US" sz="2400" b="1" i="1">
                                <a:latin typeface="Cambria Math"/>
                                <a:ea typeface="Times New Roman" panose="02020603050405020304" pitchFamily="18" charset="0"/>
                                <a:cs typeface="Times New Roman" panose="02020603050405020304" pitchFamily="18" charset="0"/>
                              </a:rPr>
                            </m:ctrlPr>
                          </m:sSupPr>
                          <m:e>
                            <m:r>
                              <a:rPr lang="en-US" sz="2400" b="1" i="1">
                                <a:latin typeface="Cambria Math" panose="02040503050406030204" pitchFamily="18" charset="0"/>
                                <a:ea typeface="Times New Roman" panose="02020603050405020304" pitchFamily="18" charset="0"/>
                                <a:cs typeface="Times New Roman" panose="02020603050405020304" pitchFamily="18" charset="0"/>
                              </a:rPr>
                              <m:t>𝒓</m:t>
                            </m:r>
                          </m:e>
                          <m:sup>
                            <m:r>
                              <a:rPr lang="en-US" sz="2400" b="1" i="1">
                                <a:latin typeface="Cambria Math" panose="02040503050406030204" pitchFamily="18" charset="0"/>
                                <a:ea typeface="Times New Roman" panose="02020603050405020304" pitchFamily="18" charset="0"/>
                                <a:cs typeface="Times New Roman" panose="02020603050405020304" pitchFamily="18" charset="0"/>
                              </a:rPr>
                              <m:t>𝟐</m:t>
                            </m:r>
                          </m:sup>
                        </m:sSup>
                      </m:den>
                    </m:f>
                  </m:oMath>
                </a14:m>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07000"/>
                  </a:lnSpc>
                  <a:spcAft>
                    <a:spcPts val="1500"/>
                  </a:spcAft>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Điện tích của mỗi quả cầu là:                                               </a:t>
                </a:r>
              </a:p>
              <a:p>
                <a:pPr>
                  <a:lnSpc>
                    <a:spcPct val="107000"/>
                  </a:lnSpc>
                  <a:spcAft>
                    <a:spcPts val="1500"/>
                  </a:spcAft>
                </a:pPr>
                <a14:m>
                  <m:oMath xmlns:m="http://schemas.openxmlformats.org/officeDocument/2006/math">
                    <m:r>
                      <a:rPr lang="en-US" sz="2400" i="1">
                        <a:latin typeface="Cambria Math" panose="02040503050406030204" pitchFamily="18" charset="0"/>
                        <a:ea typeface="Times New Roman" panose="02020603050405020304" pitchFamily="18" charset="0"/>
                        <a:cs typeface="Times New Roman" panose="02020603050405020304" pitchFamily="18" charset="0"/>
                      </a:rPr>
                      <m:t>𝑞</m:t>
                    </m:r>
                    <m:r>
                      <a:rPr lang="en-US" sz="2400" i="1">
                        <a:latin typeface="Cambria Math" panose="02040503050406030204" pitchFamily="18" charset="0"/>
                        <a:ea typeface="Times New Roman" panose="02020603050405020304" pitchFamily="18" charset="0"/>
                        <a:cs typeface="Times New Roman" panose="02020603050405020304" pitchFamily="18" charset="0"/>
                      </a:rPr>
                      <m:t>= </m:t>
                    </m:r>
                    <m:rad>
                      <m:radPr>
                        <m:degHide m:val="on"/>
                        <m:ctrlPr>
                          <a:rPr lang="en-US" sz="2400" i="1">
                            <a:latin typeface="Cambria Math"/>
                            <a:cs typeface="Times New Roman" panose="02020603050405020304" pitchFamily="18" charset="0"/>
                          </a:rPr>
                        </m:ctrlPr>
                      </m:radPr>
                      <m:deg/>
                      <m:e>
                        <m:f>
                          <m:fPr>
                            <m:ctrlPr>
                              <a:rPr lang="en-US" sz="2400" i="1">
                                <a:latin typeface="Cambria Math"/>
                                <a:cs typeface="Times New Roman" panose="02020603050405020304" pitchFamily="18" charset="0"/>
                              </a:rPr>
                            </m:ctrlPr>
                          </m:fPr>
                          <m:num>
                            <m:r>
                              <a:rPr lang="en-US" sz="2400" i="1">
                                <a:latin typeface="Cambria Math" panose="02040503050406030204" pitchFamily="18" charset="0"/>
                                <a:cs typeface="Times New Roman" panose="02020603050405020304" pitchFamily="18" charset="0"/>
                              </a:rPr>
                              <m:t>𝐹</m:t>
                            </m:r>
                            <m:sSup>
                              <m:sSupPr>
                                <m:ctrlPr>
                                  <a:rPr lang="en-US" sz="2400" i="1">
                                    <a:latin typeface="Cambria Math"/>
                                    <a:cs typeface="Times New Roman" panose="02020603050405020304" pitchFamily="18" charset="0"/>
                                  </a:rPr>
                                </m:ctrlPr>
                              </m:sSupPr>
                              <m:e>
                                <m:r>
                                  <a:rPr lang="en-US" sz="2400" i="1">
                                    <a:latin typeface="Cambria Math" panose="02040503050406030204" pitchFamily="18" charset="0"/>
                                    <a:cs typeface="Times New Roman" panose="02020603050405020304" pitchFamily="18" charset="0"/>
                                  </a:rPr>
                                  <m:t>𝑟</m:t>
                                </m:r>
                              </m:e>
                              <m:sup>
                                <m:r>
                                  <a:rPr lang="en-US" sz="2400" i="1">
                                    <a:latin typeface="Cambria Math" panose="02040503050406030204" pitchFamily="18" charset="0"/>
                                    <a:cs typeface="Times New Roman" panose="02020603050405020304" pitchFamily="18" charset="0"/>
                                  </a:rPr>
                                  <m:t>2</m:t>
                                </m:r>
                              </m:sup>
                            </m:sSup>
                          </m:num>
                          <m:den>
                            <m:r>
                              <a:rPr lang="en-US" sz="2400" i="1">
                                <a:latin typeface="Cambria Math" panose="02040503050406030204" pitchFamily="18" charset="0"/>
                                <a:cs typeface="Times New Roman" panose="02020603050405020304" pitchFamily="18" charset="0"/>
                              </a:rPr>
                              <m:t>𝑘</m:t>
                            </m:r>
                          </m:den>
                        </m:f>
                      </m:e>
                    </m:rad>
                    <m:r>
                      <a:rPr lang="en-US" sz="2400" i="1">
                        <a:latin typeface="Cambria Math" panose="02040503050406030204" pitchFamily="18" charset="0"/>
                        <a:cs typeface="Times New Roman" panose="02020603050405020304" pitchFamily="18" charset="0"/>
                      </a:rPr>
                      <m:t> </m:t>
                    </m:r>
                  </m:oMath>
                </a14:m>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14:m>
                  <m:oMath xmlns:m="http://schemas.openxmlformats.org/officeDocument/2006/math">
                    <m:rad>
                      <m:radPr>
                        <m:degHide m:val="on"/>
                        <m:ctrlPr>
                          <a:rPr lang="en-US" sz="2400" i="1">
                            <a:latin typeface="Cambria Math"/>
                            <a:cs typeface="Times New Roman" panose="02020603050405020304" pitchFamily="18" charset="0"/>
                          </a:rPr>
                        </m:ctrlPr>
                      </m:radPr>
                      <m:deg/>
                      <m:e>
                        <m:f>
                          <m:fPr>
                            <m:ctrlPr>
                              <a:rPr lang="en-US" sz="2400" i="1">
                                <a:latin typeface="Cambria Math"/>
                                <a:cs typeface="Times New Roman" panose="02020603050405020304" pitchFamily="18" charset="0"/>
                              </a:rPr>
                            </m:ctrlPr>
                          </m:fPr>
                          <m:num>
                            <m:sSup>
                              <m:sSupPr>
                                <m:ctrlPr>
                                  <a:rPr lang="en-US" sz="2400" i="1">
                                    <a:latin typeface="Cambria Math"/>
                                    <a:cs typeface="Times New Roman" panose="02020603050405020304" pitchFamily="18" charset="0"/>
                                  </a:rPr>
                                </m:ctrlPr>
                              </m:sSupPr>
                              <m:e>
                                <m:r>
                                  <m:rPr>
                                    <m:nor/>
                                  </m:rPr>
                                  <a:rPr lang="en-US" sz="2400">
                                    <a:latin typeface="Times New Roman" panose="02020603050405020304" pitchFamily="18" charset="0"/>
                                    <a:cs typeface="Times New Roman" panose="02020603050405020304" pitchFamily="18" charset="0"/>
                                  </a:rPr>
                                  <m:t>9.10</m:t>
                                </m:r>
                                <m:r>
                                  <m:rPr>
                                    <m:nor/>
                                  </m:rPr>
                                  <a:rPr lang="en-US" sz="2400" baseline="30000">
                                    <a:latin typeface="Times New Roman" panose="02020603050405020304" pitchFamily="18" charset="0"/>
                                    <a:cs typeface="Times New Roman" panose="02020603050405020304" pitchFamily="18" charset="0"/>
                                  </a:rPr>
                                  <m:t>−3</m:t>
                                </m:r>
                                <m:r>
                                  <m:rPr>
                                    <m:nor/>
                                  </m:rPr>
                                  <a:rPr lang="en-US" sz="2400">
                                    <a:latin typeface="Times New Roman" panose="02020603050405020304" pitchFamily="18" charset="0"/>
                                    <a:cs typeface="Times New Roman" panose="02020603050405020304" pitchFamily="18" charset="0"/>
                                  </a:rPr>
                                  <m:t> </m:t>
                                </m:r>
                                <m:r>
                                  <a:rPr lang="en-US" sz="2400" i="1">
                                    <a:latin typeface="Cambria Math" panose="02040503050406030204" pitchFamily="18" charset="0"/>
                                    <a:cs typeface="Arial" panose="020B0604020202020204" pitchFamily="34" charset="0"/>
                                  </a:rPr>
                                  <m:t>0,1</m:t>
                                </m:r>
                              </m:e>
                              <m:sup>
                                <m:r>
                                  <a:rPr lang="en-US" sz="2400" i="1">
                                    <a:latin typeface="Cambria Math" panose="02040503050406030204" pitchFamily="18" charset="0"/>
                                    <a:cs typeface="Times New Roman" panose="02020603050405020304" pitchFamily="18" charset="0"/>
                                  </a:rPr>
                                  <m:t>2</m:t>
                                </m:r>
                              </m:sup>
                            </m:sSup>
                          </m:num>
                          <m:den>
                            <m:r>
                              <a:rPr lang="en-US" sz="2400" i="1">
                                <a:latin typeface="Cambria Math" panose="02040503050406030204" pitchFamily="18" charset="0"/>
                                <a:cs typeface="Times New Roman" panose="02020603050405020304" pitchFamily="18" charset="0"/>
                              </a:rPr>
                              <m:t>9.</m:t>
                            </m:r>
                            <m:sSup>
                              <m:sSupPr>
                                <m:ctrlPr>
                                  <a:rPr lang="en-US" sz="2400" i="1">
                                    <a:latin typeface="Cambria Math"/>
                                    <a:cs typeface="Times New Roman" panose="02020603050405020304" pitchFamily="18" charset="0"/>
                                  </a:rPr>
                                </m:ctrlPr>
                              </m:sSupPr>
                              <m:e>
                                <m:r>
                                  <a:rPr lang="en-US" sz="2400" i="1">
                                    <a:latin typeface="Cambria Math" panose="02040503050406030204" pitchFamily="18" charset="0"/>
                                    <a:cs typeface="Times New Roman" panose="02020603050405020304" pitchFamily="18" charset="0"/>
                                  </a:rPr>
                                  <m:t>10</m:t>
                                </m:r>
                              </m:e>
                              <m:sup>
                                <m:r>
                                  <a:rPr lang="en-US" sz="2400" i="1">
                                    <a:latin typeface="Cambria Math" panose="02040503050406030204" pitchFamily="18" charset="0"/>
                                    <a:cs typeface="Times New Roman" panose="02020603050405020304" pitchFamily="18" charset="0"/>
                                  </a:rPr>
                                  <m:t>9</m:t>
                                </m:r>
                              </m:sup>
                            </m:sSup>
                          </m:den>
                        </m:f>
                      </m:e>
                    </m:rad>
                    <m:r>
                      <a:rPr lang="en-US" sz="2400" i="1">
                        <a:latin typeface="Cambria Math" panose="02040503050406030204" pitchFamily="18" charset="0"/>
                        <a:cs typeface="Times New Roman" panose="02020603050405020304" pitchFamily="18" charset="0"/>
                      </a:rPr>
                      <m:t> </m:t>
                    </m:r>
                  </m:oMath>
                </a14:m>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14:m>
                  <m:oMath xmlns:m="http://schemas.openxmlformats.org/officeDocument/2006/math">
                    <m:r>
                      <a:rPr lang="en-US" sz="2400">
                        <a:latin typeface="Cambria Math" panose="02040503050406030204" pitchFamily="18" charset="0"/>
                      </a:rPr>
                      <m:t>±</m:t>
                    </m:r>
                    <m:sSup>
                      <m:sSupPr>
                        <m:ctrlPr>
                          <a:rPr lang="en-US" sz="2400" i="1">
                            <a:latin typeface="Cambria Math"/>
                          </a:rPr>
                        </m:ctrlPr>
                      </m:sSupPr>
                      <m:e>
                        <m:r>
                          <a:rPr lang="en-US" sz="2400">
                            <a:latin typeface="Cambria Math" panose="02040503050406030204" pitchFamily="18" charset="0"/>
                          </a:rPr>
                          <m:t>10</m:t>
                        </m:r>
                      </m:e>
                      <m:sup>
                        <m:r>
                          <a:rPr lang="en-US" sz="2400">
                            <a:latin typeface="Cambria Math" panose="02040503050406030204" pitchFamily="18" charset="0"/>
                          </a:rPr>
                          <m:t>−7</m:t>
                        </m:r>
                      </m:sup>
                    </m:sSup>
                  </m:oMath>
                </a14:m>
                <a:r>
                  <a:rPr lang="en-US" sz="2400" dirty="0" smtClean="0">
                    <a:latin typeface="Times New Roman" panose="02020603050405020304" pitchFamily="18" charset="0"/>
                  </a:rPr>
                  <a:t> (C)</a:t>
                </a:r>
                <a:endParaRPr lang="en-US" sz="2400" dirty="0">
                  <a:latin typeface="Times New Roman" panose="02020603050405020304" pitchFamily="18" charset="0"/>
                </a:endParaRPr>
              </a:p>
            </p:txBody>
          </p:sp>
        </mc:Choice>
        <mc:Fallback xmlns="">
          <p:sp>
            <p:nvSpPr>
              <p:cNvPr id="4" name="Rectangle 3"/>
              <p:cNvSpPr>
                <a:spLocks noRot="1" noChangeAspect="1" noMove="1" noResize="1" noEditPoints="1" noAdjustHandles="1" noChangeArrowheads="1" noChangeShapeType="1" noTextEdit="1"/>
              </p:cNvSpPr>
              <p:nvPr/>
            </p:nvSpPr>
            <p:spPr>
              <a:xfrm>
                <a:off x="452361" y="2307291"/>
                <a:ext cx="11339305" cy="3964162"/>
              </a:xfrm>
              <a:prstGeom prst="rect">
                <a:avLst/>
              </a:prstGeom>
              <a:blipFill rotWithShape="0">
                <a:blip r:embed="rId2"/>
                <a:stretch>
                  <a:fillRect l="-806" t="-1229"/>
                </a:stretch>
              </a:blipFill>
            </p:spPr>
            <p:txBody>
              <a:bodyPr/>
              <a:lstStyle/>
              <a:p>
                <a:r>
                  <a:rPr lang="vi-VN">
                    <a:noFill/>
                  </a:rPr>
                  <a:t> </a:t>
                </a:r>
              </a:p>
            </p:txBody>
          </p:sp>
        </mc:Fallback>
      </mc:AlternateContent>
    </p:spTree>
    <p:extLst>
      <p:ext uri="{BB962C8B-B14F-4D97-AF65-F5344CB8AC3E}">
        <p14:creationId xmlns:p14="http://schemas.microsoft.com/office/powerpoint/2010/main" val="167204614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anim calcmode="lin" valueType="num">
                                      <p:cBhvr additive="base">
                                        <p:cTn id="11"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 calcmode="lin" valueType="num">
                                      <p:cBhvr additive="base">
                                        <p:cTn id="15"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4" presetClass="entr" presetSubtype="10"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Effect transition="in" filter="randombar(horizontal)">
                                      <p:cBhvr>
                                        <p:cTn id="21" dur="500"/>
                                        <p:tgtEl>
                                          <p:spTgt spid="4">
                                            <p:txEl>
                                              <p:pRg st="3" end="3"/>
                                            </p:txEl>
                                          </p:spTgt>
                                        </p:tgtEl>
                                      </p:cBhvr>
                                    </p:animEffect>
                                  </p:childTnLst>
                                </p:cTn>
                              </p:par>
                              <p:par>
                                <p:cTn id="22" presetID="14" presetClass="entr" presetSubtype="10" fill="hold" nodeType="withEffect">
                                  <p:stCondLst>
                                    <p:cond delay="0"/>
                                  </p:stCondLst>
                                  <p:childTnLst>
                                    <p:set>
                                      <p:cBhvr>
                                        <p:cTn id="23" dur="1" fill="hold">
                                          <p:stCondLst>
                                            <p:cond delay="0"/>
                                          </p:stCondLst>
                                        </p:cTn>
                                        <p:tgtEl>
                                          <p:spTgt spid="4">
                                            <p:txEl>
                                              <p:pRg st="4" end="4"/>
                                            </p:txEl>
                                          </p:spTgt>
                                        </p:tgtEl>
                                        <p:attrNameLst>
                                          <p:attrName>style.visibility</p:attrName>
                                        </p:attrNameLst>
                                      </p:cBhvr>
                                      <p:to>
                                        <p:strVal val="visible"/>
                                      </p:to>
                                    </p:set>
                                    <p:animEffect transition="in" filter="randombar(horizontal)">
                                      <p:cBhvr>
                                        <p:cTn id="24" dur="500"/>
                                        <p:tgtEl>
                                          <p:spTgt spid="4">
                                            <p:txEl>
                                              <p:pRg st="4" end="4"/>
                                            </p:txEl>
                                          </p:spTgt>
                                        </p:tgtEl>
                                      </p:cBhvr>
                                    </p:animEffect>
                                  </p:childTnLst>
                                </p:cTn>
                              </p:par>
                              <p:par>
                                <p:cTn id="25" presetID="14" presetClass="entr" presetSubtype="10" fill="hold" nodeType="with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animEffect transition="in" filter="randombar(horizontal)">
                                      <p:cBhvr>
                                        <p:cTn id="27"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642594"/>
            <a:ext cx="9918879" cy="993023"/>
          </a:xfrm>
        </p:spPr>
        <p:txBody>
          <a:bodyPr/>
          <a:lstStyle/>
          <a:p>
            <a:r>
              <a:rPr lang="en-US" dirty="0" smtClean="0">
                <a:latin typeface="Times New Roman" panose="02020603050405020304" pitchFamily="18" charset="0"/>
                <a:cs typeface="Times New Roman" panose="02020603050405020304" pitchFamily="18" charset="0"/>
              </a:rPr>
              <a:t>Nội dung</a:t>
            </a:r>
            <a:endParaRPr lang="vi-VN" dirty="0">
              <a:latin typeface="Times New Roman" panose="02020603050405020304" pitchFamily="18" charset="0"/>
              <a:cs typeface="Times New Roman" panose="02020603050405020304" pitchFamily="18" charset="0"/>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115409166"/>
              </p:ext>
            </p:extLst>
          </p:nvPr>
        </p:nvGraphicFramePr>
        <p:xfrm>
          <a:off x="875763" y="1828800"/>
          <a:ext cx="10249437" cy="412960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461264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130" y="436532"/>
            <a:ext cx="11206766" cy="696809"/>
          </a:xfrm>
          <a:solidFill>
            <a:schemeClr val="tx1">
              <a:lumMod val="50000"/>
              <a:lumOff val="50000"/>
            </a:schemeClr>
          </a:solidFill>
        </p:spPr>
        <p:txBody>
          <a:bodyPr>
            <a:normAutofit/>
          </a:bodyPr>
          <a:lstStyle/>
          <a:p>
            <a:r>
              <a:rPr lang="en-US" sz="3600" b="1" dirty="0" smtClean="0">
                <a:solidFill>
                  <a:schemeClr val="bg1"/>
                </a:solidFill>
                <a:latin typeface="Times New Roman" panose="02020603050405020304" pitchFamily="18" charset="0"/>
                <a:cs typeface="Times New Roman" panose="02020603050405020304" pitchFamily="18" charset="0"/>
              </a:rPr>
              <a:t>I. Vật nhiễm điện. Điện tích.</a:t>
            </a:r>
            <a:endParaRPr lang="vi-VN" sz="3600" b="1" dirty="0">
              <a:solidFill>
                <a:schemeClr val="bg1"/>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500130" y="1390917"/>
            <a:ext cx="11206766" cy="4958367"/>
          </a:xfrm>
          <a:solidFill>
            <a:schemeClr val="tx2">
              <a:lumMod val="20000"/>
              <a:lumOff val="80000"/>
            </a:schemeClr>
          </a:solidFill>
        </p:spPr>
        <p:txBody>
          <a:bodyPr>
            <a:normAutofit/>
          </a:bodyPr>
          <a:lstStyle/>
          <a:p>
            <a:pPr marL="0" indent="0">
              <a:buNone/>
            </a:pPr>
            <a:r>
              <a:rPr lang="en-US" sz="2400" u="sng" dirty="0" smtClean="0">
                <a:latin typeface="Times New Roman" panose="02020603050405020304" pitchFamily="18" charset="0"/>
                <a:cs typeface="Times New Roman" panose="02020603050405020304" pitchFamily="18" charset="0"/>
              </a:rPr>
              <a:t>1. Sự nhiễm điện của các vật</a:t>
            </a:r>
          </a:p>
          <a:p>
            <a:pPr marL="0" indent="0">
              <a:buNone/>
            </a:pPr>
            <a:r>
              <a:rPr lang="en-US" sz="2400" dirty="0" smtClean="0">
                <a:latin typeface="Times New Roman" panose="02020603050405020304" pitchFamily="18" charset="0"/>
                <a:cs typeface="Times New Roman" panose="02020603050405020304" pitchFamily="18" charset="0"/>
              </a:rPr>
              <a:t>Chuẩn bị:</a:t>
            </a:r>
          </a:p>
          <a:p>
            <a:pPr>
              <a:buFontTx/>
              <a:buChar char="-"/>
            </a:pPr>
            <a:r>
              <a:rPr lang="en-US" sz="2400" dirty="0" smtClean="0">
                <a:latin typeface="Times New Roman" panose="02020603050405020304" pitchFamily="18" charset="0"/>
                <a:cs typeface="Times New Roman" panose="02020603050405020304" pitchFamily="18" charset="0"/>
              </a:rPr>
              <a:t>01 thanh nhựa PVP			- Mảnh vải len			- Giấy vụn</a:t>
            </a:r>
          </a:p>
          <a:p>
            <a:pPr>
              <a:buFontTx/>
              <a:buChar char="-"/>
            </a:pPr>
            <a:r>
              <a:rPr lang="en-US" sz="2400" dirty="0" smtClean="0">
                <a:latin typeface="Times New Roman" panose="02020603050405020304" pitchFamily="18" charset="0"/>
                <a:cs typeface="Times New Roman" panose="02020603050405020304" pitchFamily="18" charset="0"/>
              </a:rPr>
              <a:t>Hai bóng bay 			- Dây mảnh			- Bật lửa</a:t>
            </a:r>
          </a:p>
          <a:p>
            <a:pPr>
              <a:buFontTx/>
              <a:buChar char="-"/>
            </a:pPr>
            <a:r>
              <a:rPr lang="en-US" sz="2400" dirty="0" smtClean="0">
                <a:latin typeface="Times New Roman" panose="02020603050405020304" pitchFamily="18" charset="0"/>
                <a:cs typeface="Times New Roman" panose="02020603050405020304" pitchFamily="18" charset="0"/>
              </a:rPr>
              <a:t>Cân xoắn </a:t>
            </a:r>
            <a:r>
              <a:rPr lang="en-US" sz="2400" dirty="0" err="1" smtClean="0">
                <a:latin typeface="Times New Roman" panose="02020603050405020304" pitchFamily="18" charset="0"/>
                <a:cs typeface="Times New Roman" panose="02020603050405020304" pitchFamily="18" charset="0"/>
              </a:rPr>
              <a:t>Culong</a:t>
            </a:r>
            <a:r>
              <a:rPr lang="en-US" sz="2400" dirty="0" smtClean="0">
                <a:latin typeface="Times New Roman" panose="02020603050405020304" pitchFamily="18" charset="0"/>
                <a:cs typeface="Times New Roman" panose="02020603050405020304" pitchFamily="18" charset="0"/>
              </a:rPr>
              <a:t>			- Điện nghiệm</a:t>
            </a:r>
          </a:p>
          <a:p>
            <a:pPr marL="0" indent="0" algn="ctr">
              <a:buNone/>
            </a:pPr>
            <a:r>
              <a:rPr lang="en-US" sz="2400" dirty="0">
                <a:solidFill>
                  <a:srgbClr val="FF0000"/>
                </a:solidFill>
                <a:latin typeface="Times New Roman" panose="02020603050405020304" pitchFamily="18" charset="0"/>
                <a:cs typeface="Times New Roman" panose="02020603050405020304" pitchFamily="18" charset="0"/>
              </a:rPr>
              <a:t>C</a:t>
            </a:r>
            <a:r>
              <a:rPr lang="en-US" sz="2400" dirty="0" smtClean="0">
                <a:solidFill>
                  <a:srgbClr val="FF0000"/>
                </a:solidFill>
                <a:latin typeface="Times New Roman" panose="02020603050405020304" pitchFamily="18" charset="0"/>
                <a:cs typeface="Times New Roman" panose="02020603050405020304" pitchFamily="18" charset="0"/>
              </a:rPr>
              <a:t>H: Dựa vào những dụng cụ có sẵn, hãy tìm cách để thể hiện thí nghiệm sự nhiễm điện của vật?</a:t>
            </a:r>
          </a:p>
        </p:txBody>
      </p:sp>
    </p:spTree>
    <p:extLst>
      <p:ext uri="{BB962C8B-B14F-4D97-AF65-F5344CB8AC3E}">
        <p14:creationId xmlns:p14="http://schemas.microsoft.com/office/powerpoint/2010/main" val="10796155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386813" y="1987133"/>
            <a:ext cx="3321665" cy="2958795"/>
          </a:xfr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19300" y="1094626"/>
            <a:ext cx="4043904" cy="2371905"/>
          </a:xfrm>
          <a:prstGeom prst="rect">
            <a:avLst/>
          </a:prstGeo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419300" y="3703659"/>
            <a:ext cx="4088002" cy="2465127"/>
          </a:xfrm>
          <a:prstGeom prst="rect">
            <a:avLst/>
          </a:prstGeom>
        </p:spPr>
      </p:pic>
    </p:spTree>
    <p:extLst>
      <p:ext uri="{BB962C8B-B14F-4D97-AF65-F5344CB8AC3E}">
        <p14:creationId xmlns:p14="http://schemas.microsoft.com/office/powerpoint/2010/main" val="2676420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5582" y="346380"/>
            <a:ext cx="11425707" cy="632414"/>
          </a:xfrm>
          <a:solidFill>
            <a:schemeClr val="bg1">
              <a:lumMod val="50000"/>
            </a:schemeClr>
          </a:solidFill>
        </p:spPr>
        <p:txBody>
          <a:bodyPr>
            <a:normAutofit fontScale="90000"/>
          </a:bodyPr>
          <a:lstStyle/>
          <a:p>
            <a:r>
              <a:rPr lang="en-US" sz="4000" dirty="0" smtClean="0">
                <a:solidFill>
                  <a:schemeClr val="bg1"/>
                </a:solidFill>
                <a:latin typeface="Times New Roman" panose="02020603050405020304" pitchFamily="18" charset="0"/>
                <a:cs typeface="Times New Roman" panose="02020603050405020304" pitchFamily="18" charset="0"/>
              </a:rPr>
              <a:t>Thí nghiệm</a:t>
            </a:r>
            <a:endParaRPr lang="vi-VN" sz="4000" dirty="0">
              <a:solidFill>
                <a:schemeClr val="bg1"/>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345581" y="1098567"/>
            <a:ext cx="11425707" cy="5224959"/>
          </a:xfrm>
          <a:solidFill>
            <a:schemeClr val="accent1">
              <a:lumMod val="20000"/>
              <a:lumOff val="80000"/>
            </a:schemeClr>
          </a:solidFill>
        </p:spPr>
        <p:txBody>
          <a:bodyPr>
            <a:noAutofit/>
          </a:bodyPr>
          <a:lstStyle/>
          <a:p>
            <a:pPr marL="0" indent="0">
              <a:buNone/>
            </a:pPr>
            <a:r>
              <a:rPr lang="en-US" sz="2800" b="1" dirty="0" smtClean="0">
                <a:solidFill>
                  <a:srgbClr val="FF0000"/>
                </a:solidFill>
                <a:latin typeface="Times New Roman" panose="02020603050405020304" pitchFamily="18" charset="0"/>
                <a:cs typeface="Times New Roman" panose="02020603050405020304" pitchFamily="18" charset="0"/>
              </a:rPr>
              <a:t>TH1: </a:t>
            </a:r>
            <a:r>
              <a:rPr lang="en-US" sz="2800" dirty="0" smtClean="0">
                <a:latin typeface="Times New Roman" panose="02020603050405020304" pitchFamily="18" charset="0"/>
                <a:cs typeface="Times New Roman" panose="02020603050405020304" pitchFamily="18" charset="0"/>
              </a:rPr>
              <a:t>Thanh nhựa lại gần </a:t>
            </a:r>
            <a:r>
              <a:rPr lang="en-US" sz="2800" dirty="0" err="1" smtClean="0">
                <a:latin typeface="Times New Roman" panose="02020603050405020304" pitchFamily="18" charset="0"/>
                <a:cs typeface="Times New Roman" panose="02020603050405020304" pitchFamily="18" charset="0"/>
              </a:rPr>
              <a:t>mẩu</a:t>
            </a:r>
            <a:r>
              <a:rPr lang="en-US" sz="2800" dirty="0" smtClean="0">
                <a:latin typeface="Times New Roman" panose="02020603050405020304" pitchFamily="18" charset="0"/>
                <a:cs typeface="Times New Roman" panose="02020603050405020304" pitchFamily="18" charset="0"/>
              </a:rPr>
              <a:t> giấy vụn </a:t>
            </a:r>
            <a:r>
              <a:rPr lang="en-US" sz="2800" dirty="0" smtClean="0">
                <a:latin typeface="Times New Roman" panose="02020603050405020304" pitchFamily="18" charset="0"/>
                <a:cs typeface="Times New Roman" panose="02020603050405020304" pitchFamily="18" charset="0"/>
                <a:sym typeface="Wingdings" panose="05000000000000000000" pitchFamily="2" charset="2"/>
              </a:rPr>
              <a:t> thanh nhựa không hút giấy</a:t>
            </a:r>
            <a:endParaRPr lang="en-US" sz="2800" dirty="0" smtClean="0">
              <a:latin typeface="Times New Roman" panose="02020603050405020304" pitchFamily="18" charset="0"/>
              <a:cs typeface="Times New Roman" panose="02020603050405020304" pitchFamily="18" charset="0"/>
            </a:endParaRPr>
          </a:p>
          <a:p>
            <a:pPr marL="0" indent="0">
              <a:buNone/>
            </a:pPr>
            <a:r>
              <a:rPr lang="en-US" sz="2800" dirty="0" smtClean="0">
                <a:latin typeface="Times New Roman" panose="02020603050405020304" pitchFamily="18" charset="0"/>
                <a:cs typeface="Times New Roman" panose="02020603050405020304" pitchFamily="18" charset="0"/>
              </a:rPr>
              <a:t>Cọ sát thanh nhựa vào tấm len, đưa lại gần những </a:t>
            </a:r>
            <a:r>
              <a:rPr lang="en-US" sz="2800" dirty="0" err="1" smtClean="0">
                <a:latin typeface="Times New Roman" panose="02020603050405020304" pitchFamily="18" charset="0"/>
                <a:cs typeface="Times New Roman" panose="02020603050405020304" pitchFamily="18" charset="0"/>
              </a:rPr>
              <a:t>mẩu</a:t>
            </a:r>
            <a:r>
              <a:rPr lang="en-US" sz="2800" dirty="0" smtClean="0">
                <a:latin typeface="Times New Roman" panose="02020603050405020304" pitchFamily="18" charset="0"/>
                <a:cs typeface="Times New Roman" panose="02020603050405020304" pitchFamily="18" charset="0"/>
              </a:rPr>
              <a:t> giấy vụn nhỏ</a:t>
            </a:r>
          </a:p>
          <a:p>
            <a:pPr>
              <a:buFont typeface="Wingdings" panose="05000000000000000000" pitchFamily="2" charset="2"/>
              <a:buChar char="à"/>
            </a:pPr>
            <a:r>
              <a:rPr lang="en-US" sz="2800" dirty="0" smtClean="0">
                <a:latin typeface="Times New Roman" panose="02020603050405020304" pitchFamily="18" charset="0"/>
                <a:cs typeface="Times New Roman" panose="02020603050405020304" pitchFamily="18" charset="0"/>
                <a:sym typeface="Wingdings" panose="05000000000000000000" pitchFamily="2" charset="2"/>
              </a:rPr>
              <a:t>Thanh nhựa hút giấy</a:t>
            </a:r>
          </a:p>
          <a:p>
            <a:pPr marL="0" indent="0">
              <a:buNone/>
            </a:pPr>
            <a:r>
              <a:rPr lang="en-US" sz="2800" b="1" dirty="0" smtClean="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TN2: </a:t>
            </a:r>
            <a:r>
              <a:rPr lang="en-US" sz="2800" dirty="0" smtClean="0">
                <a:latin typeface="Times New Roman" panose="02020603050405020304" pitchFamily="18" charset="0"/>
                <a:cs typeface="Times New Roman" panose="02020603050405020304" pitchFamily="18" charset="0"/>
                <a:sym typeface="Wingdings" panose="05000000000000000000" pitchFamily="2" charset="2"/>
              </a:rPr>
              <a:t>Thổi hai quả bóng. Treo một quả bóng lên sợi dây mảnh. </a:t>
            </a:r>
          </a:p>
          <a:p>
            <a:pPr marL="0" indent="0">
              <a:buNone/>
            </a:pPr>
            <a:r>
              <a:rPr lang="en-US" sz="2800" dirty="0" smtClean="0">
                <a:latin typeface="Times New Roman" panose="02020603050405020304" pitchFamily="18" charset="0"/>
                <a:cs typeface="Times New Roman" panose="02020603050405020304" pitchFamily="18" charset="0"/>
                <a:sym typeface="Wingdings" panose="05000000000000000000" pitchFamily="2" charset="2"/>
              </a:rPr>
              <a:t>Cọ sát bóng bay vào tấm len. Đưa bóng bay lại gần. Hai bóng bay đẩy.</a:t>
            </a:r>
          </a:p>
          <a:p>
            <a:pPr marL="0" indent="0">
              <a:buNone/>
            </a:pPr>
            <a:r>
              <a:rPr lang="en-US" sz="2800" dirty="0" smtClean="0">
                <a:latin typeface="Times New Roman" panose="02020603050405020304" pitchFamily="18" charset="0"/>
                <a:cs typeface="Times New Roman" panose="02020603050405020304" pitchFamily="18" charset="0"/>
                <a:sym typeface="Wingdings" panose="05000000000000000000" pitchFamily="2" charset="2"/>
              </a:rPr>
              <a:t>Hoặc </a:t>
            </a:r>
            <a:r>
              <a:rPr lang="en-US" sz="2800" dirty="0">
                <a:latin typeface="Times New Roman" panose="02020603050405020304" pitchFamily="18" charset="0"/>
                <a:cs typeface="Times New Roman" panose="02020603050405020304" pitchFamily="18" charset="0"/>
                <a:sym typeface="Wingdings" panose="05000000000000000000" pitchFamily="2" charset="2"/>
              </a:rPr>
              <a:t>đốt lửa giữa hai bóng </a:t>
            </a:r>
            <a:r>
              <a:rPr lang="en-US" sz="2800" dirty="0" smtClean="0">
                <a:latin typeface="Times New Roman" panose="02020603050405020304" pitchFamily="18" charset="0"/>
                <a:cs typeface="Times New Roman" panose="02020603050405020304" pitchFamily="18" charset="0"/>
                <a:sym typeface="Wingdings" panose="05000000000000000000" pitchFamily="2" charset="2"/>
              </a:rPr>
              <a:t>bay Hai quả bóng hút nhau</a:t>
            </a:r>
          </a:p>
          <a:p>
            <a:pPr marL="0" indent="0">
              <a:buNone/>
            </a:pPr>
            <a:r>
              <a:rPr lang="en-US" sz="2800" b="1" dirty="0" smtClean="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TN3: </a:t>
            </a:r>
            <a:r>
              <a:rPr lang="en-US" sz="2800" dirty="0" smtClean="0">
                <a:latin typeface="Times New Roman" panose="02020603050405020304" pitchFamily="18" charset="0"/>
                <a:cs typeface="Times New Roman" panose="02020603050405020304" pitchFamily="18" charset="0"/>
                <a:sym typeface="Wingdings" panose="05000000000000000000" pitchFamily="2" charset="2"/>
              </a:rPr>
              <a:t>Dùng máy phát điện, chạm vào thanh dây treo, mành treo dây ( điện nghiệm)</a:t>
            </a:r>
          </a:p>
          <a:p>
            <a:pPr marL="0" indent="0">
              <a:buNone/>
            </a:pPr>
            <a:r>
              <a:rPr lang="en-US" sz="2800" dirty="0" smtClean="0">
                <a:latin typeface="Times New Roman" panose="02020603050405020304" pitchFamily="18" charset="0"/>
                <a:cs typeface="Times New Roman" panose="02020603050405020304" pitchFamily="18" charset="0"/>
                <a:sym typeface="Wingdings" panose="05000000000000000000" pitchFamily="2" charset="2"/>
              </a:rPr>
              <a:t> thấy các dây treo bay lên</a:t>
            </a:r>
          </a:p>
        </p:txBody>
      </p:sp>
    </p:spTree>
    <p:extLst>
      <p:ext uri="{BB962C8B-B14F-4D97-AF65-F5344CB8AC3E}">
        <p14:creationId xmlns:p14="http://schemas.microsoft.com/office/powerpoint/2010/main" val="10959777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8489" y="328696"/>
            <a:ext cx="11423176" cy="694886"/>
          </a:xfrm>
          <a:solidFill>
            <a:schemeClr val="bg1">
              <a:lumMod val="50000"/>
            </a:schemeClr>
          </a:solidFill>
        </p:spPr>
        <p:txBody>
          <a:bodyPr>
            <a:normAutofit/>
          </a:bodyPr>
          <a:lstStyle/>
          <a:p>
            <a:r>
              <a:rPr lang="en-US" sz="3600" dirty="0" smtClean="0">
                <a:solidFill>
                  <a:schemeClr val="bg1"/>
                </a:solidFill>
                <a:latin typeface="Times New Roman" panose="02020603050405020304" pitchFamily="18" charset="0"/>
                <a:cs typeface="Times New Roman" panose="02020603050405020304" pitchFamily="18" charset="0"/>
              </a:rPr>
              <a:t>II. Định luật Cu-lông</a:t>
            </a:r>
            <a:endParaRPr lang="vi-VN" sz="3600" dirty="0">
              <a:solidFill>
                <a:schemeClr val="bg1"/>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368488" y="1243310"/>
            <a:ext cx="11423177" cy="5171137"/>
          </a:xfrm>
          <a:solidFill>
            <a:schemeClr val="tx2">
              <a:lumMod val="20000"/>
              <a:lumOff val="80000"/>
            </a:schemeClr>
          </a:solidFill>
        </p:spPr>
        <p:txBody>
          <a:bodyPr>
            <a:normAutofit/>
          </a:bodyPr>
          <a:lstStyle/>
          <a:p>
            <a:pPr marL="0" indent="0">
              <a:buNone/>
            </a:pPr>
            <a:r>
              <a:rPr lang="en-US" sz="2800" dirty="0" smtClean="0">
                <a:latin typeface="Times New Roman" panose="02020603050405020304" pitchFamily="18" charset="0"/>
                <a:cs typeface="Times New Roman" panose="02020603050405020304" pitchFamily="18" charset="0"/>
              </a:rPr>
              <a:t>Quan sát thí nghiệm ảo ĐL Cu-lông</a:t>
            </a:r>
          </a:p>
          <a:p>
            <a:pPr marL="0" indent="0">
              <a:buNone/>
            </a:pPr>
            <a:r>
              <a:rPr lang="vi-VN" sz="2800" dirty="0">
                <a:latin typeface="Times New Roman" panose="02020603050405020304" pitchFamily="18" charset="0"/>
                <a:cs typeface="Times New Roman" panose="02020603050405020304" pitchFamily="18" charset="0"/>
                <a:hlinkClick r:id="rId3"/>
              </a:rPr>
              <a:t>http://</a:t>
            </a:r>
            <a:r>
              <a:rPr lang="vi-VN" sz="2800" dirty="0" smtClean="0">
                <a:latin typeface="Times New Roman" panose="02020603050405020304" pitchFamily="18" charset="0"/>
                <a:cs typeface="Times New Roman" panose="02020603050405020304" pitchFamily="18" charset="0"/>
                <a:hlinkClick r:id="rId3"/>
              </a:rPr>
              <a:t>thuvienvatly.com/home/downloads/pmvl/mophong/dinh-luat-coulomb.thuvienvatly.com.45131.49422.html?cb=1599532394205384679</a:t>
            </a:r>
            <a:endParaRPr lang="en-US" sz="2800" dirty="0" smtClean="0">
              <a:latin typeface="Times New Roman" panose="02020603050405020304" pitchFamily="18" charset="0"/>
              <a:cs typeface="Times New Roman" panose="02020603050405020304" pitchFamily="18" charset="0"/>
            </a:endParaRPr>
          </a:p>
          <a:p>
            <a:pPr marL="0" indent="0">
              <a:buNone/>
            </a:pPr>
            <a:r>
              <a:rPr lang="en-US" sz="2800" b="1" dirty="0" smtClean="0">
                <a:solidFill>
                  <a:srgbClr val="FF0000"/>
                </a:solidFill>
                <a:latin typeface="Times New Roman" panose="02020603050405020304" pitchFamily="18" charset="0"/>
                <a:cs typeface="Times New Roman" panose="02020603050405020304" pitchFamily="18" charset="0"/>
              </a:rPr>
              <a:t>Kết luận:</a:t>
            </a:r>
          </a:p>
          <a:p>
            <a:pPr>
              <a:buFontTx/>
              <a:buChar char="-"/>
            </a:pPr>
            <a:r>
              <a:rPr lang="en-US" sz="2800" dirty="0" smtClean="0">
                <a:latin typeface="Times New Roman" panose="02020603050405020304" pitchFamily="18" charset="0"/>
                <a:cs typeface="Times New Roman" panose="02020603050405020304" pitchFamily="18" charset="0"/>
              </a:rPr>
              <a:t>Phương lực điện Cu-lông là đường thẳng nối 2 điện tích</a:t>
            </a:r>
          </a:p>
          <a:p>
            <a:pPr>
              <a:buFontTx/>
              <a:buChar char="-"/>
            </a:pPr>
            <a:r>
              <a:rPr lang="en-US" sz="2800" dirty="0" smtClean="0">
                <a:latin typeface="Times New Roman" panose="02020603050405020304" pitchFamily="18" charset="0"/>
                <a:cs typeface="Times New Roman" panose="02020603050405020304" pitchFamily="18" charset="0"/>
              </a:rPr>
              <a:t>Độ lớn của lực phụ thuộc vào giá trị điện tích ( tích q1.q2); khoảng cách giữa hai điện tích, và môi trường chứa điện tích.</a:t>
            </a:r>
          </a:p>
          <a:p>
            <a:pPr marL="0" indent="0">
              <a:buNone/>
            </a:pPr>
            <a:endParaRPr lang="vi-VN"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888655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68489" y="328696"/>
            <a:ext cx="11423176" cy="694886"/>
          </a:xfrm>
          <a:solidFill>
            <a:schemeClr val="bg1">
              <a:lumMod val="50000"/>
            </a:schemeClr>
          </a:solidFill>
        </p:spPr>
        <p:txBody>
          <a:bodyPr>
            <a:normAutofit/>
          </a:bodyPr>
          <a:lstStyle/>
          <a:p>
            <a:r>
              <a:rPr lang="en-US" sz="3600" dirty="0" smtClean="0">
                <a:solidFill>
                  <a:schemeClr val="bg1"/>
                </a:solidFill>
                <a:latin typeface="Times New Roman" panose="02020603050405020304" pitchFamily="18" charset="0"/>
                <a:cs typeface="Times New Roman" panose="02020603050405020304" pitchFamily="18" charset="0"/>
              </a:rPr>
              <a:t>2. </a:t>
            </a:r>
            <a:r>
              <a:rPr lang="en-US" sz="3600" dirty="0" err="1" smtClean="0">
                <a:solidFill>
                  <a:schemeClr val="bg1"/>
                </a:solidFill>
                <a:latin typeface="Times New Roman" panose="02020603050405020304" pitchFamily="18" charset="0"/>
                <a:cs typeface="Times New Roman" panose="02020603050405020304" pitchFamily="18" charset="0"/>
              </a:rPr>
              <a:t>Vecto</a:t>
            </a:r>
            <a:r>
              <a:rPr lang="en-US" sz="3600" dirty="0" smtClean="0">
                <a:solidFill>
                  <a:schemeClr val="bg1"/>
                </a:solidFill>
                <a:latin typeface="Times New Roman" panose="02020603050405020304" pitchFamily="18" charset="0"/>
                <a:cs typeface="Times New Roman" panose="02020603050405020304" pitchFamily="18" charset="0"/>
              </a:rPr>
              <a:t> lực tương tác điện Cu-lông</a:t>
            </a:r>
            <a:endParaRPr lang="vi-VN" sz="3600" dirty="0">
              <a:solidFill>
                <a:schemeClr val="bg1"/>
              </a:solidFill>
              <a:latin typeface="Times New Roman" panose="02020603050405020304" pitchFamily="18" charset="0"/>
              <a:cs typeface="Times New Roman" panose="02020603050405020304" pitchFamily="18" charset="0"/>
            </a:endParaRPr>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852382" y="1177762"/>
            <a:ext cx="3862316" cy="3794258"/>
          </a:xfrm>
          <a:solidFill>
            <a:schemeClr val="tx2">
              <a:lumMod val="20000"/>
              <a:lumOff val="80000"/>
            </a:schemeClr>
          </a:solidFill>
        </p:spPr>
      </p:pic>
      <p:sp>
        <p:nvSpPr>
          <p:cNvPr id="7" name="Title 1"/>
          <p:cNvSpPr txBox="1">
            <a:spLocks/>
          </p:cNvSpPr>
          <p:nvPr/>
        </p:nvSpPr>
        <p:spPr>
          <a:xfrm>
            <a:off x="368489" y="5817371"/>
            <a:ext cx="11423176" cy="694886"/>
          </a:xfrm>
          <a:prstGeom prst="rect">
            <a:avLst/>
          </a:prstGeom>
          <a:solidFill>
            <a:schemeClr val="bg1">
              <a:lumMod val="5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a:lstStyle>
          <a:p>
            <a:r>
              <a:rPr lang="vi-VN" sz="3600" dirty="0" smtClean="0">
                <a:solidFill>
                  <a:schemeClr val="bg1"/>
                </a:solidFill>
                <a:latin typeface="Times New Roman" panose="02020603050405020304" pitchFamily="18" charset="0"/>
                <a:cs typeface="Times New Roman" panose="02020603050405020304" pitchFamily="18" charset="0"/>
              </a:rPr>
              <a:t>3. Điện môi</a:t>
            </a:r>
            <a:endParaRPr lang="vi-VN" sz="36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665009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graphicFrame>
            <p:nvGraphicFramePr>
              <p:cNvPr id="3" name="Table 2"/>
              <p:cNvGraphicFramePr>
                <a:graphicFrameLocks noGrp="1"/>
              </p:cNvGraphicFramePr>
              <p:nvPr>
                <p:extLst>
                  <p:ext uri="{D42A27DB-BD31-4B8C-83A1-F6EECF244321}">
                    <p14:modId xmlns:p14="http://schemas.microsoft.com/office/powerpoint/2010/main" val="3683056579"/>
                  </p:ext>
                </p:extLst>
              </p:nvPr>
            </p:nvGraphicFramePr>
            <p:xfrm>
              <a:off x="467242" y="2757535"/>
              <a:ext cx="11104379" cy="3550034"/>
            </p:xfrm>
            <a:graphic>
              <a:graphicData uri="http://schemas.openxmlformats.org/drawingml/2006/table">
                <a:tbl>
                  <a:tblPr firstRow="1" firstCol="1" bandRow="1">
                    <a:tableStyleId>{5940675A-B579-460E-94D1-54222C63F5DA}</a:tableStyleId>
                  </a:tblPr>
                  <a:tblGrid>
                    <a:gridCol w="2895600"/>
                    <a:gridCol w="3733800"/>
                    <a:gridCol w="4474979"/>
                  </a:tblGrid>
                  <a:tr h="360295">
                    <a:tc>
                      <a:txBody>
                        <a:bodyPr/>
                        <a:lstStyle/>
                        <a:p>
                          <a:pPr algn="ctr">
                            <a:lnSpc>
                              <a:spcPct val="115000"/>
                            </a:lnSpc>
                            <a:spcAft>
                              <a:spcPts val="1200"/>
                            </a:spcAft>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62" marR="68562" marT="0" marB="0">
                        <a:solidFill>
                          <a:schemeClr val="accent3"/>
                        </a:solidFill>
                      </a:tcPr>
                    </a:tc>
                    <a:tc>
                      <a:txBody>
                        <a:bodyPr/>
                        <a:lstStyle/>
                        <a:p>
                          <a:pPr algn="ctr">
                            <a:lnSpc>
                              <a:spcPct val="115000"/>
                            </a:lnSpc>
                            <a:spcAft>
                              <a:spcPts val="1200"/>
                            </a:spcAft>
                          </a:pPr>
                          <a:r>
                            <a:rPr lang="en-US" sz="2400" dirty="0" smtClean="0">
                              <a:effectLst/>
                              <a:latin typeface="Times New Roman" panose="02020603050405020304" pitchFamily="18" charset="0"/>
                              <a:cs typeface="Times New Roman" panose="02020603050405020304" pitchFamily="18" charset="0"/>
                            </a:rPr>
                            <a:t>Lực</a:t>
                          </a:r>
                          <a:r>
                            <a:rPr lang="en-US" sz="2400" baseline="0" dirty="0" smtClean="0">
                              <a:effectLst/>
                              <a:latin typeface="Times New Roman" panose="02020603050405020304" pitchFamily="18" charset="0"/>
                              <a:cs typeface="Times New Roman" panose="02020603050405020304" pitchFamily="18" charset="0"/>
                            </a:rPr>
                            <a:t> </a:t>
                          </a:r>
                          <a:r>
                            <a:rPr lang="en-US" sz="2400" dirty="0" smtClean="0">
                              <a:effectLst/>
                              <a:latin typeface="Times New Roman" panose="02020603050405020304" pitchFamily="18" charset="0"/>
                              <a:cs typeface="Times New Roman" panose="02020603050405020304" pitchFamily="18" charset="0"/>
                            </a:rPr>
                            <a:t>Cu-lông</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62" marR="68562" marT="0" marB="0">
                        <a:solidFill>
                          <a:schemeClr val="accent3"/>
                        </a:solidFill>
                      </a:tcPr>
                    </a:tc>
                    <a:tc>
                      <a:txBody>
                        <a:bodyPr/>
                        <a:lstStyle/>
                        <a:p>
                          <a:pPr algn="ctr">
                            <a:lnSpc>
                              <a:spcPct val="115000"/>
                            </a:lnSpc>
                            <a:spcAft>
                              <a:spcPts val="1200"/>
                            </a:spcAft>
                          </a:pPr>
                          <a:r>
                            <a:rPr lang="en-US" sz="2400" dirty="0" smtClean="0">
                              <a:effectLst/>
                              <a:latin typeface="Times New Roman" panose="02020603050405020304" pitchFamily="18" charset="0"/>
                              <a:cs typeface="Times New Roman" panose="02020603050405020304" pitchFamily="18" charset="0"/>
                            </a:rPr>
                            <a:t>Lực</a:t>
                          </a:r>
                          <a:r>
                            <a:rPr lang="en-US" sz="2400" baseline="0" dirty="0" smtClean="0">
                              <a:effectLst/>
                              <a:latin typeface="Times New Roman" panose="02020603050405020304" pitchFamily="18" charset="0"/>
                              <a:cs typeface="Times New Roman" panose="02020603050405020304" pitchFamily="18" charset="0"/>
                            </a:rPr>
                            <a:t> </a:t>
                          </a:r>
                          <a:r>
                            <a:rPr lang="en-US" sz="2400" dirty="0" smtClean="0">
                              <a:effectLst/>
                              <a:latin typeface="Times New Roman" panose="02020603050405020304" pitchFamily="18" charset="0"/>
                              <a:cs typeface="Times New Roman" panose="02020603050405020304" pitchFamily="18" charset="0"/>
                            </a:rPr>
                            <a:t>hấp dẫn</a:t>
                          </a:r>
                        </a:p>
                      </a:txBody>
                      <a:tcPr marL="68562" marR="68562" marT="0" marB="0">
                        <a:solidFill>
                          <a:schemeClr val="accent3"/>
                        </a:solidFill>
                      </a:tcPr>
                    </a:tc>
                  </a:tr>
                  <a:tr h="360295">
                    <a:tc>
                      <a:txBody>
                        <a:bodyPr/>
                        <a:lstStyle/>
                        <a:p>
                          <a:pPr algn="ctr">
                            <a:lnSpc>
                              <a:spcPct val="115000"/>
                            </a:lnSpc>
                            <a:spcAft>
                              <a:spcPts val="1200"/>
                            </a:spcAft>
                          </a:pP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Giống</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62" marR="68562" marT="0" marB="0">
                        <a:solidFill>
                          <a:schemeClr val="accent2">
                            <a:lumMod val="20000"/>
                            <a:lumOff val="80000"/>
                          </a:schemeClr>
                        </a:solidFill>
                      </a:tcPr>
                    </a:tc>
                    <a:tc gridSpan="2">
                      <a:txBody>
                        <a:bodyPr/>
                        <a:lstStyle/>
                        <a:p>
                          <a:pPr algn="ctr">
                            <a:lnSpc>
                              <a:spcPct val="115000"/>
                            </a:lnSpc>
                            <a:spcAft>
                              <a:spcPts val="1200"/>
                            </a:spcAft>
                          </a:pP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Độ</a:t>
                          </a:r>
                          <a:r>
                            <a:rPr lang="en-US" sz="2400" baseline="0" dirty="0" smtClean="0">
                              <a:effectLst/>
                              <a:latin typeface="Times New Roman" panose="02020603050405020304" pitchFamily="18" charset="0"/>
                              <a:ea typeface="Calibri" panose="020F0502020204030204" pitchFamily="34" charset="0"/>
                              <a:cs typeface="Times New Roman" panose="02020603050405020304" pitchFamily="18" charset="0"/>
                            </a:rPr>
                            <a:t> lớn </a:t>
                          </a:r>
                          <a:r>
                            <a:rPr lang="en-US" sz="2400" baseline="0" dirty="0" err="1" smtClean="0">
                              <a:effectLst/>
                              <a:latin typeface="Times New Roman" panose="02020603050405020304" pitchFamily="18" charset="0"/>
                              <a:ea typeface="Calibri" panose="020F0502020204030204" pitchFamily="34" charset="0"/>
                              <a:cs typeface="Times New Roman" panose="02020603050405020304" pitchFamily="18" charset="0"/>
                            </a:rPr>
                            <a:t>tỷ</a:t>
                          </a:r>
                          <a:r>
                            <a:rPr lang="en-US" sz="2400" baseline="0" dirty="0" smtClean="0">
                              <a:effectLst/>
                              <a:latin typeface="Times New Roman" panose="02020603050405020304" pitchFamily="18" charset="0"/>
                              <a:ea typeface="Calibri" panose="020F0502020204030204" pitchFamily="34" charset="0"/>
                              <a:cs typeface="Times New Roman" panose="02020603050405020304" pitchFamily="18" charset="0"/>
                            </a:rPr>
                            <a:t> lệ nghịch với bình phương khoảng cách</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62" marR="68562" marT="0" marB="0">
                        <a:solidFill>
                          <a:schemeClr val="accent2">
                            <a:lumMod val="20000"/>
                            <a:lumOff val="80000"/>
                          </a:schemeClr>
                        </a:solidFill>
                      </a:tcPr>
                    </a:tc>
                    <a:tc hMerge="1">
                      <a:txBody>
                        <a:bodyPr/>
                        <a:lstStyle/>
                        <a:p>
                          <a:pPr algn="ctr">
                            <a:lnSpc>
                              <a:spcPct val="115000"/>
                            </a:lnSpc>
                            <a:spcAft>
                              <a:spcPts val="1500"/>
                            </a:spcAft>
                          </a:pPr>
                          <a:endParaRPr lang="en-US" sz="2400" dirty="0" smtClean="0">
                            <a:effectLst/>
                            <a:latin typeface="Times New Roman" panose="02020603050405020304" pitchFamily="18" charset="0"/>
                            <a:cs typeface="Times New Roman" panose="02020603050405020304" pitchFamily="18" charset="0"/>
                          </a:endParaRPr>
                        </a:p>
                      </a:txBody>
                      <a:tcPr marL="68562" marR="68562" marT="0" marB="0"/>
                    </a:tc>
                  </a:tr>
                  <a:tr h="360295">
                    <a:tc rowSpan="2">
                      <a:txBody>
                        <a:bodyPr/>
                        <a:lstStyle/>
                        <a:p>
                          <a:pPr algn="ctr">
                            <a:lnSpc>
                              <a:spcPct val="115000"/>
                            </a:lnSpc>
                            <a:spcAft>
                              <a:spcPts val="1200"/>
                            </a:spcAft>
                          </a:pPr>
                          <a:r>
                            <a:rPr lang="en-US" sz="2400" dirty="0" smtClean="0">
                              <a:effectLst/>
                              <a:latin typeface="Times New Roman" panose="02020603050405020304" pitchFamily="18" charset="0"/>
                              <a:cs typeface="Times New Roman" panose="02020603050405020304" pitchFamily="18" charset="0"/>
                            </a:rPr>
                            <a:t>Bản chất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62" marR="68562" marT="0" marB="0" anchor="ctr">
                        <a:solidFill>
                          <a:schemeClr val="accent5">
                            <a:lumMod val="20000"/>
                            <a:lumOff val="80000"/>
                          </a:schemeClr>
                        </a:solidFill>
                      </a:tcPr>
                    </a:tc>
                    <a:tc>
                      <a:txBody>
                        <a:bodyPr/>
                        <a:lstStyle/>
                        <a:p>
                          <a:pPr algn="ctr">
                            <a:lnSpc>
                              <a:spcPct val="115000"/>
                            </a:lnSpc>
                            <a:spcAft>
                              <a:spcPts val="1200"/>
                            </a:spcAft>
                          </a:pPr>
                          <a:r>
                            <a:rPr lang="en-US" sz="2400" baseline="0" dirty="0" smtClean="0">
                              <a:effectLst/>
                              <a:latin typeface="Times New Roman" panose="02020603050405020304" pitchFamily="18" charset="0"/>
                              <a:ea typeface="Calibri" panose="020F0502020204030204" pitchFamily="34" charset="0"/>
                              <a:cs typeface="Times New Roman" panose="02020603050405020304" pitchFamily="18" charset="0"/>
                            </a:rPr>
                            <a:t>Lực đẩy hoặc lực hút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62" marR="68562" marT="0" marB="0">
                        <a:solidFill>
                          <a:schemeClr val="accent5">
                            <a:lumMod val="20000"/>
                            <a:lumOff val="80000"/>
                          </a:schemeClr>
                        </a:solidFill>
                      </a:tcPr>
                    </a:tc>
                    <a:tc>
                      <a:txBody>
                        <a:bodyPr/>
                        <a:lstStyle/>
                        <a:p>
                          <a:pPr algn="ctr">
                            <a:lnSpc>
                              <a:spcPct val="115000"/>
                            </a:lnSpc>
                            <a:spcAft>
                              <a:spcPts val="1200"/>
                            </a:spcAft>
                          </a:pPr>
                          <a:r>
                            <a:rPr lang="en-US" sz="2400" smtClean="0">
                              <a:effectLst/>
                              <a:latin typeface="Times New Roman" panose="02020603050405020304" pitchFamily="18" charset="0"/>
                              <a:ea typeface="Calibri" panose="020F0502020204030204" pitchFamily="34" charset="0"/>
                              <a:cs typeface="Times New Roman" panose="02020603050405020304" pitchFamily="18" charset="0"/>
                            </a:rPr>
                            <a:t>Lực</a:t>
                          </a:r>
                          <a:r>
                            <a:rPr lang="en-US" sz="2400" baseline="0" smtClean="0">
                              <a:effectLst/>
                              <a:latin typeface="Times New Roman" panose="02020603050405020304" pitchFamily="18" charset="0"/>
                              <a:ea typeface="Calibri" panose="020F0502020204030204" pitchFamily="34" charset="0"/>
                              <a:cs typeface="Times New Roman" panose="02020603050405020304" pitchFamily="18" charset="0"/>
                            </a:rPr>
                            <a:t> hút</a:t>
                          </a:r>
                          <a:endParaRPr lang="en-US"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62" marR="68562" marT="0" marB="0">
                        <a:solidFill>
                          <a:schemeClr val="accent5">
                            <a:lumMod val="20000"/>
                            <a:lumOff val="80000"/>
                          </a:schemeClr>
                        </a:solidFill>
                      </a:tcPr>
                    </a:tc>
                  </a:tr>
                  <a:tr h="776577">
                    <a:tc vMerge="1">
                      <a:txBody>
                        <a:bodyPr/>
                        <a:lstStyle/>
                        <a:p>
                          <a:pPr algn="ctr">
                            <a:lnSpc>
                              <a:spcPct val="115000"/>
                            </a:lnSpc>
                            <a:spcAft>
                              <a:spcPts val="1500"/>
                            </a:spcAft>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62" marR="68562" marT="0" marB="0">
                        <a:solidFill>
                          <a:schemeClr val="accent5">
                            <a:lumMod val="20000"/>
                            <a:lumOff val="80000"/>
                          </a:schemeClr>
                        </a:solidFill>
                      </a:tcPr>
                    </a:tc>
                    <a:tc>
                      <a:txBody>
                        <a:bodyPr/>
                        <a:lstStyle/>
                        <a:p>
                          <a:pPr algn="ctr">
                            <a:lnSpc>
                              <a:spcPct val="115000"/>
                            </a:lnSpc>
                            <a:spcAft>
                              <a:spcPts val="1200"/>
                            </a:spcAft>
                          </a:pPr>
                          <a:r>
                            <a:rPr lang="en-US" sz="2400" dirty="0" smtClean="0">
                              <a:effectLst/>
                              <a:latin typeface="Times New Roman" panose="02020603050405020304" pitchFamily="18" charset="0"/>
                              <a:cs typeface="Times New Roman" panose="02020603050405020304" pitchFamily="18" charset="0"/>
                            </a:rPr>
                            <a:t>Lực </a:t>
                          </a:r>
                          <a:r>
                            <a:rPr lang="en-US" sz="2400" dirty="0">
                              <a:effectLst/>
                              <a:latin typeface="Times New Roman" panose="02020603050405020304" pitchFamily="18" charset="0"/>
                              <a:cs typeface="Times New Roman" panose="02020603050405020304" pitchFamily="18" charset="0"/>
                            </a:rPr>
                            <a:t>tương tác giữa hai điện tích điểm (lực điện</a:t>
                          </a:r>
                          <a:r>
                            <a:rPr lang="en-US" sz="2400" dirty="0" smtClean="0">
                              <a:effectLst/>
                              <a:latin typeface="Times New Roman" panose="02020603050405020304" pitchFamily="18" charset="0"/>
                              <a:cs typeface="Times New Roman" panose="02020603050405020304" pitchFamily="18" charset="0"/>
                            </a:rPr>
                            <a:t>).</a:t>
                          </a:r>
                          <a:endParaRPr lang="en-US" sz="2400" dirty="0">
                            <a:effectLst/>
                            <a:latin typeface="Times New Roman" panose="02020603050405020304" pitchFamily="18" charset="0"/>
                            <a:cs typeface="Times New Roman" panose="02020603050405020304" pitchFamily="18" charset="0"/>
                          </a:endParaRPr>
                        </a:p>
                      </a:txBody>
                      <a:tcPr marL="68562" marR="68562" marT="0" marB="0">
                        <a:solidFill>
                          <a:schemeClr val="accent5">
                            <a:lumMod val="20000"/>
                            <a:lumOff val="80000"/>
                          </a:schemeClr>
                        </a:solidFill>
                      </a:tcPr>
                    </a:tc>
                    <a:tc>
                      <a:txBody>
                        <a:bodyPr/>
                        <a:lstStyle/>
                        <a:p>
                          <a:pPr algn="ctr">
                            <a:lnSpc>
                              <a:spcPct val="115000"/>
                            </a:lnSpc>
                            <a:spcAft>
                              <a:spcPts val="1200"/>
                            </a:spcAft>
                          </a:pPr>
                          <a:r>
                            <a:rPr lang="en-US" sz="2400" dirty="0" smtClean="0">
                              <a:effectLst/>
                              <a:latin typeface="Times New Roman" panose="02020603050405020304" pitchFamily="18" charset="0"/>
                              <a:cs typeface="Times New Roman" panose="02020603050405020304" pitchFamily="18" charset="0"/>
                            </a:rPr>
                            <a:t>Lực </a:t>
                          </a:r>
                          <a:r>
                            <a:rPr lang="en-US" sz="2400" dirty="0">
                              <a:effectLst/>
                              <a:latin typeface="Times New Roman" panose="02020603050405020304" pitchFamily="18" charset="0"/>
                              <a:cs typeface="Times New Roman" panose="02020603050405020304" pitchFamily="18" charset="0"/>
                            </a:rPr>
                            <a:t>tương tác giữa hai vật có khối lượng m (lực cơ học</a:t>
                          </a:r>
                          <a:r>
                            <a:rPr lang="en-US" sz="2400" dirty="0" smtClean="0">
                              <a:effectLst/>
                              <a:latin typeface="Times New Roman" panose="02020603050405020304" pitchFamily="18" charset="0"/>
                              <a:cs typeface="Times New Roman" panose="02020603050405020304" pitchFamily="18" charset="0"/>
                            </a:rPr>
                            <a:t>).</a:t>
                          </a:r>
                          <a:endParaRPr lang="en-US" sz="2400" dirty="0">
                            <a:effectLst/>
                            <a:latin typeface="Times New Roman" panose="02020603050405020304" pitchFamily="18" charset="0"/>
                            <a:cs typeface="Times New Roman" panose="02020603050405020304" pitchFamily="18" charset="0"/>
                          </a:endParaRPr>
                        </a:p>
                      </a:txBody>
                      <a:tcPr marL="68562" marR="68562" marT="0" marB="0">
                        <a:solidFill>
                          <a:schemeClr val="accent5">
                            <a:lumMod val="20000"/>
                            <a:lumOff val="80000"/>
                          </a:schemeClr>
                        </a:solidFill>
                      </a:tcPr>
                    </a:tc>
                  </a:tr>
                  <a:tr h="540365">
                    <a:tc>
                      <a:txBody>
                        <a:bodyPr/>
                        <a:lstStyle/>
                        <a:p>
                          <a:pPr algn="ctr">
                            <a:lnSpc>
                              <a:spcPct val="115000"/>
                            </a:lnSpc>
                            <a:spcAft>
                              <a:spcPts val="1200"/>
                            </a:spcAft>
                          </a:pP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Hằng</a:t>
                          </a:r>
                          <a:r>
                            <a:rPr lang="en-US" sz="2400" baseline="0" dirty="0" smtClean="0">
                              <a:effectLst/>
                              <a:latin typeface="Times New Roman" panose="02020603050405020304" pitchFamily="18" charset="0"/>
                              <a:ea typeface="Calibri" panose="020F0502020204030204" pitchFamily="34" charset="0"/>
                              <a:cs typeface="Times New Roman" panose="02020603050405020304" pitchFamily="18" charset="0"/>
                            </a:rPr>
                            <a:t> số tỉ lệ</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62" marR="68562" marT="0" marB="0">
                        <a:solidFill>
                          <a:schemeClr val="accent5">
                            <a:lumMod val="20000"/>
                            <a:lumOff val="80000"/>
                          </a:schemeClr>
                        </a:solidFill>
                      </a:tcPr>
                    </a:tc>
                    <a:tc>
                      <a:txBody>
                        <a:bodyPr/>
                        <a:lstStyle/>
                        <a:p>
                          <a:pPr algn="ctr">
                            <a:lnSpc>
                              <a:spcPct val="115000"/>
                            </a:lnSpc>
                            <a:spcAft>
                              <a:spcPts val="1200"/>
                            </a:spcAft>
                          </a:pPr>
                          <a:r>
                            <a:rPr lang="en-US" sz="2400" baseline="0" dirty="0" smtClean="0">
                              <a:effectLst/>
                              <a:latin typeface="Times New Roman" panose="02020603050405020304" pitchFamily="18" charset="0"/>
                              <a:cs typeface="Times New Roman" panose="02020603050405020304" pitchFamily="18" charset="0"/>
                            </a:rPr>
                            <a:t> k= 9.</a:t>
                          </a:r>
                          <a14:m>
                            <m:oMath xmlns:m="http://schemas.openxmlformats.org/officeDocument/2006/math">
                              <m:sSup>
                                <m:sSupPr>
                                  <m:ctrlPr>
                                    <a:rPr lang="en-US" sz="2400" i="1" baseline="0" smtClean="0">
                                      <a:effectLst/>
                                      <a:latin typeface="Cambria Math"/>
                                    </a:rPr>
                                  </m:ctrlPr>
                                </m:sSupPr>
                                <m:e>
                                  <m:r>
                                    <a:rPr lang="en-US" sz="2400" b="0" i="1" baseline="0" smtClean="0">
                                      <a:effectLst/>
                                      <a:latin typeface="Cambria Math" panose="02040503050406030204" pitchFamily="18" charset="0"/>
                                    </a:rPr>
                                    <m:t>10</m:t>
                                  </m:r>
                                </m:e>
                                <m:sup>
                                  <m:r>
                                    <a:rPr lang="en-US" sz="2400" b="0" i="1" baseline="0" smtClean="0">
                                      <a:effectLst/>
                                      <a:latin typeface="Cambria Math" panose="02040503050406030204" pitchFamily="18" charset="0"/>
                                    </a:rPr>
                                    <m:t>9</m:t>
                                  </m:r>
                                </m:sup>
                              </m:sSup>
                              <m:r>
                                <a:rPr lang="en-US" sz="2400" i="1" baseline="0" smtClean="0">
                                  <a:effectLst/>
                                  <a:latin typeface="Cambria Math" panose="02040503050406030204" pitchFamily="18" charset="0"/>
                                </a:rPr>
                                <m:t>(</m:t>
                              </m:r>
                            </m:oMath>
                          </a14:m>
                          <a:r>
                            <a:rPr lang="en-US" sz="2400" baseline="0" dirty="0" smtClean="0">
                              <a:effectLst/>
                              <a:latin typeface="Times New Roman" panose="02020603050405020304" pitchFamily="18" charset="0"/>
                              <a:cs typeface="Times New Roman" panose="02020603050405020304" pitchFamily="18" charset="0"/>
                            </a:rPr>
                            <a:t> N</a:t>
                          </a:r>
                          <a14:m>
                            <m:oMath xmlns:m="http://schemas.openxmlformats.org/officeDocument/2006/math">
                              <m:sSup>
                                <m:sSupPr>
                                  <m:ctrlPr>
                                    <a:rPr lang="en-US" sz="2400" i="1" baseline="0" smtClean="0">
                                      <a:effectLst/>
                                      <a:latin typeface="Cambria Math"/>
                                    </a:rPr>
                                  </m:ctrlPr>
                                </m:sSupPr>
                                <m:e>
                                  <m:r>
                                    <a:rPr lang="en-US" sz="2400" b="0" i="1" baseline="0" smtClean="0">
                                      <a:effectLst/>
                                      <a:latin typeface="Cambria Math" panose="02040503050406030204" pitchFamily="18" charset="0"/>
                                    </a:rPr>
                                    <m:t>𝑚</m:t>
                                  </m:r>
                                </m:e>
                                <m:sup>
                                  <m:r>
                                    <a:rPr lang="en-US" sz="2400" b="0" i="1" baseline="0" smtClean="0">
                                      <a:effectLst/>
                                      <a:latin typeface="Cambria Math" panose="02040503050406030204" pitchFamily="18" charset="0"/>
                                    </a:rPr>
                                    <m:t>2</m:t>
                                  </m:r>
                                </m:sup>
                              </m:sSup>
                              <m:r>
                                <a:rPr lang="en-US" sz="2400" i="1" baseline="0" smtClean="0">
                                  <a:effectLst/>
                                  <a:latin typeface="Cambria Math" panose="02040503050406030204" pitchFamily="18" charset="0"/>
                                </a:rPr>
                                <m:t>/</m:t>
                              </m:r>
                              <m:sSup>
                                <m:sSupPr>
                                  <m:ctrlPr>
                                    <a:rPr lang="en-US" sz="2400" i="1" baseline="0" smtClean="0">
                                      <a:effectLst/>
                                      <a:latin typeface="Cambria Math"/>
                                    </a:rPr>
                                  </m:ctrlPr>
                                </m:sSupPr>
                                <m:e>
                                  <m:r>
                                    <a:rPr lang="en-US" sz="2400" b="0" i="1" baseline="0" smtClean="0">
                                      <a:effectLst/>
                                      <a:latin typeface="Cambria Math" panose="02040503050406030204" pitchFamily="18" charset="0"/>
                                    </a:rPr>
                                    <m:t>𝐶</m:t>
                                  </m:r>
                                </m:e>
                                <m:sup>
                                  <m:r>
                                    <a:rPr lang="en-US" sz="2400" b="0" i="1" baseline="0" smtClean="0">
                                      <a:effectLst/>
                                      <a:latin typeface="Cambria Math" panose="02040503050406030204" pitchFamily="18" charset="0"/>
                                    </a:rPr>
                                    <m:t>2</m:t>
                                  </m:r>
                                </m:sup>
                              </m:sSup>
                              <m:r>
                                <a:rPr lang="en-US" sz="2400" i="1" baseline="0" smtClean="0">
                                  <a:effectLst/>
                                  <a:latin typeface="Cambria Math" panose="02040503050406030204" pitchFamily="18" charset="0"/>
                                </a:rPr>
                                <m:t>)</m:t>
                              </m:r>
                            </m:oMath>
                          </a14:m>
                          <a:endParaRPr lang="en-US" sz="2400" baseline="0" dirty="0">
                            <a:effectLst/>
                            <a:latin typeface="Times New Roman" panose="02020603050405020304" pitchFamily="18" charset="0"/>
                            <a:cs typeface="Times New Roman" panose="02020603050405020304" pitchFamily="18" charset="0"/>
                          </a:endParaRPr>
                        </a:p>
                      </a:txBody>
                      <a:tcPr marL="68562" marR="68562" marT="0" marB="0">
                        <a:solidFill>
                          <a:schemeClr val="accent5">
                            <a:lumMod val="20000"/>
                            <a:lumOff val="80000"/>
                          </a:schemeClr>
                        </a:solidFill>
                      </a:tcPr>
                    </a:tc>
                    <a:tc>
                      <a:txBody>
                        <a:bodyPr/>
                        <a:lstStyle/>
                        <a:p>
                          <a:pPr algn="ctr">
                            <a:lnSpc>
                              <a:spcPct val="115000"/>
                            </a:lnSpc>
                            <a:spcAft>
                              <a:spcPts val="1200"/>
                            </a:spcAft>
                          </a:pP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G= 6,67.</a:t>
                          </a:r>
                          <a:r>
                            <a:rPr lang="en-US" sz="2400" baseline="0" dirty="0" smtClean="0">
                              <a:effectLst/>
                              <a:latin typeface="Times New Roman" panose="02020603050405020304" pitchFamily="18" charset="0"/>
                              <a:cs typeface="Times New Roman" panose="02020603050405020304" pitchFamily="18" charset="0"/>
                            </a:rPr>
                            <a:t> </a:t>
                          </a:r>
                          <a14:m>
                            <m:oMath xmlns:m="http://schemas.openxmlformats.org/officeDocument/2006/math">
                              <m:sSup>
                                <m:sSupPr>
                                  <m:ctrlPr>
                                    <a:rPr lang="en-US" sz="2400" i="1" baseline="0" smtClean="0">
                                      <a:effectLst/>
                                      <a:latin typeface="Cambria Math"/>
                                    </a:rPr>
                                  </m:ctrlPr>
                                </m:sSupPr>
                                <m:e>
                                  <m:r>
                                    <a:rPr lang="en-US" sz="2400" b="0" i="1" baseline="0" smtClean="0">
                                      <a:effectLst/>
                                      <a:latin typeface="Cambria Math" panose="02040503050406030204" pitchFamily="18" charset="0"/>
                                    </a:rPr>
                                    <m:t>10</m:t>
                                  </m:r>
                                </m:e>
                                <m:sup>
                                  <m:r>
                                    <a:rPr lang="en-US" sz="2400" b="0" i="1" baseline="0" smtClean="0">
                                      <a:effectLst/>
                                      <a:latin typeface="Cambria Math" panose="02040503050406030204" pitchFamily="18" charset="0"/>
                                    </a:rPr>
                                    <m:t>−11</m:t>
                                  </m:r>
                                </m:sup>
                              </m:sSup>
                              <m:r>
                                <a:rPr lang="en-US" sz="2400" i="1" baseline="0" smtClean="0">
                                  <a:effectLst/>
                                  <a:latin typeface="Cambria Math" panose="02040503050406030204" pitchFamily="18" charset="0"/>
                                </a:rPr>
                                <m:t>(</m:t>
                              </m:r>
                            </m:oMath>
                          </a14:m>
                          <a:r>
                            <a:rPr lang="en-US" sz="2400" baseline="0" dirty="0" smtClean="0">
                              <a:effectLst/>
                              <a:latin typeface="Times New Roman" panose="02020603050405020304" pitchFamily="18" charset="0"/>
                              <a:cs typeface="Times New Roman" panose="02020603050405020304" pitchFamily="18" charset="0"/>
                            </a:rPr>
                            <a:t> N</a:t>
                          </a:r>
                          <a14:m>
                            <m:oMath xmlns:m="http://schemas.openxmlformats.org/officeDocument/2006/math">
                              <m:sSup>
                                <m:sSupPr>
                                  <m:ctrlPr>
                                    <a:rPr lang="en-US" sz="2400" i="1" baseline="0" smtClean="0">
                                      <a:effectLst/>
                                      <a:latin typeface="Cambria Math"/>
                                    </a:rPr>
                                  </m:ctrlPr>
                                </m:sSupPr>
                                <m:e>
                                  <m:r>
                                    <a:rPr lang="en-US" sz="2400" b="0" i="1" baseline="0" smtClean="0">
                                      <a:effectLst/>
                                      <a:latin typeface="Cambria Math" panose="02040503050406030204" pitchFamily="18" charset="0"/>
                                    </a:rPr>
                                    <m:t>𝑚</m:t>
                                  </m:r>
                                </m:e>
                                <m:sup>
                                  <m:r>
                                    <a:rPr lang="en-US" sz="2400" b="0" i="1" baseline="0" smtClean="0">
                                      <a:effectLst/>
                                      <a:latin typeface="Cambria Math" panose="02040503050406030204" pitchFamily="18" charset="0"/>
                                    </a:rPr>
                                    <m:t>2</m:t>
                                  </m:r>
                                </m:sup>
                              </m:sSup>
                              <m:r>
                                <a:rPr lang="en-US" sz="2400" i="1" baseline="0" smtClean="0">
                                  <a:effectLst/>
                                  <a:latin typeface="Cambria Math" panose="02040503050406030204" pitchFamily="18" charset="0"/>
                                </a:rPr>
                                <m:t>/</m:t>
                              </m:r>
                              <m:sSup>
                                <m:sSupPr>
                                  <m:ctrlPr>
                                    <a:rPr lang="en-US" sz="2400" i="1" baseline="0" smtClean="0">
                                      <a:effectLst/>
                                      <a:latin typeface="Cambria Math"/>
                                    </a:rPr>
                                  </m:ctrlPr>
                                </m:sSupPr>
                                <m:e>
                                  <m:r>
                                    <a:rPr lang="en-US" sz="2400" b="0" i="1" baseline="0" smtClean="0">
                                      <a:effectLst/>
                                      <a:latin typeface="Cambria Math" panose="02040503050406030204" pitchFamily="18" charset="0"/>
                                    </a:rPr>
                                    <m:t>𝑘𝑔</m:t>
                                  </m:r>
                                </m:e>
                                <m:sup>
                                  <m:r>
                                    <a:rPr lang="en-US" sz="2400" b="0" i="1" baseline="0" smtClean="0">
                                      <a:effectLst/>
                                      <a:latin typeface="Cambria Math" panose="02040503050406030204" pitchFamily="18" charset="0"/>
                                    </a:rPr>
                                    <m:t>2</m:t>
                                  </m:r>
                                </m:sup>
                              </m:sSup>
                              <m:r>
                                <a:rPr lang="en-US" sz="2400" i="1" baseline="0" smtClean="0">
                                  <a:effectLst/>
                                  <a:latin typeface="Cambria Math" panose="02040503050406030204" pitchFamily="18" charset="0"/>
                                </a:rPr>
                                <m:t>)</m:t>
                              </m:r>
                            </m:oMath>
                          </a14:m>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62" marR="68562" marT="0" marB="0">
                        <a:solidFill>
                          <a:schemeClr val="accent5">
                            <a:lumMod val="20000"/>
                            <a:lumOff val="80000"/>
                          </a:schemeClr>
                        </a:solidFill>
                      </a:tcPr>
                    </a:tc>
                  </a:tr>
                  <a:tr h="906549">
                    <a:tc>
                      <a:txBody>
                        <a:bodyPr/>
                        <a:lstStyle/>
                        <a:p>
                          <a:pPr algn="ctr">
                            <a:lnSpc>
                              <a:spcPct val="115000"/>
                            </a:lnSpc>
                            <a:spcAft>
                              <a:spcPts val="1200"/>
                            </a:spcAft>
                          </a:pP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Phụ</a:t>
                          </a:r>
                          <a:r>
                            <a:rPr lang="en-US" sz="2400" baseline="0" dirty="0" smtClean="0">
                              <a:effectLst/>
                              <a:latin typeface="Times New Roman" panose="02020603050405020304" pitchFamily="18" charset="0"/>
                              <a:ea typeface="Calibri" panose="020F0502020204030204" pitchFamily="34" charset="0"/>
                              <a:cs typeface="Times New Roman" panose="02020603050405020304" pitchFamily="18" charset="0"/>
                            </a:rPr>
                            <a:t> thuộc vào môi trường tương tác</a:t>
                          </a:r>
                        </a:p>
                      </a:txBody>
                      <a:tcPr marL="68562" marR="68562" marT="0" marB="0">
                        <a:solidFill>
                          <a:schemeClr val="accent5">
                            <a:lumMod val="20000"/>
                            <a:lumOff val="80000"/>
                          </a:schemeClr>
                        </a:solidFill>
                      </a:tcPr>
                    </a:tc>
                    <a:tc>
                      <a:txBody>
                        <a:bodyPr/>
                        <a:lstStyle/>
                        <a:p>
                          <a:pPr algn="ctr">
                            <a:lnSpc>
                              <a:spcPct val="115000"/>
                            </a:lnSpc>
                            <a:spcAft>
                              <a:spcPts val="1200"/>
                            </a:spcAft>
                          </a:pPr>
                          <a:r>
                            <a:rPr lang="en-US" sz="2400" baseline="0" dirty="0" smtClean="0">
                              <a:effectLst/>
                              <a:latin typeface="Times New Roman" panose="02020603050405020304" pitchFamily="18" charset="0"/>
                              <a:cs typeface="Times New Roman" panose="02020603050405020304" pitchFamily="18" charset="0"/>
                            </a:rPr>
                            <a:t>Có</a:t>
                          </a:r>
                          <a:endParaRPr lang="en-US" sz="2400" baseline="0" dirty="0">
                            <a:effectLst/>
                            <a:latin typeface="Times New Roman" panose="02020603050405020304" pitchFamily="18" charset="0"/>
                            <a:cs typeface="Times New Roman" panose="02020603050405020304" pitchFamily="18" charset="0"/>
                          </a:endParaRPr>
                        </a:p>
                      </a:txBody>
                      <a:tcPr marL="68562" marR="68562" marT="0" marB="0">
                        <a:solidFill>
                          <a:schemeClr val="accent5">
                            <a:lumMod val="20000"/>
                            <a:lumOff val="80000"/>
                          </a:schemeClr>
                        </a:solidFill>
                      </a:tcPr>
                    </a:tc>
                    <a:tc>
                      <a:txBody>
                        <a:bodyPr/>
                        <a:lstStyle/>
                        <a:p>
                          <a:pPr algn="ctr">
                            <a:lnSpc>
                              <a:spcPct val="115000"/>
                            </a:lnSpc>
                            <a:spcAft>
                              <a:spcPts val="1200"/>
                            </a:spcAft>
                          </a:pP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Không</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62" marR="68562" marT="0" marB="0">
                        <a:solidFill>
                          <a:schemeClr val="accent5">
                            <a:lumMod val="20000"/>
                            <a:lumOff val="80000"/>
                          </a:schemeClr>
                        </a:solidFill>
                      </a:tcPr>
                    </a:tc>
                  </a:tr>
                </a:tbl>
              </a:graphicData>
            </a:graphic>
          </p:graphicFrame>
        </mc:Choice>
        <mc:Fallback xmlns="">
          <p:graphicFrame>
            <p:nvGraphicFramePr>
              <p:cNvPr id="3" name="Table 2"/>
              <p:cNvGraphicFramePr>
                <a:graphicFrameLocks noGrp="1"/>
              </p:cNvGraphicFramePr>
              <p:nvPr>
                <p:extLst>
                  <p:ext uri="{D42A27DB-BD31-4B8C-83A1-F6EECF244321}">
                    <p14:modId xmlns:p14="http://schemas.microsoft.com/office/powerpoint/2010/main" val="3683056579"/>
                  </p:ext>
                </p:extLst>
              </p:nvPr>
            </p:nvGraphicFramePr>
            <p:xfrm>
              <a:off x="467242" y="2757535"/>
              <a:ext cx="11104379" cy="3415162"/>
            </p:xfrm>
            <a:graphic>
              <a:graphicData uri="http://schemas.openxmlformats.org/drawingml/2006/table">
                <a:tbl>
                  <a:tblPr firstRow="1" firstCol="1" bandRow="1">
                    <a:tableStyleId>{5940675A-B579-460E-94D1-54222C63F5DA}</a:tableStyleId>
                  </a:tblPr>
                  <a:tblGrid>
                    <a:gridCol w="2895600"/>
                    <a:gridCol w="3733800"/>
                    <a:gridCol w="4474979"/>
                  </a:tblGrid>
                  <a:tr h="386906">
                    <a:tc>
                      <a:txBody>
                        <a:bodyPr/>
                        <a:lstStyle/>
                        <a:p>
                          <a:pPr algn="ctr">
                            <a:lnSpc>
                              <a:spcPct val="115000"/>
                            </a:lnSpc>
                            <a:spcAft>
                              <a:spcPts val="1200"/>
                            </a:spcAft>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62" marR="68562" marT="0" marB="0">
                        <a:solidFill>
                          <a:schemeClr val="accent3"/>
                        </a:solidFill>
                      </a:tcPr>
                    </a:tc>
                    <a:tc>
                      <a:txBody>
                        <a:bodyPr/>
                        <a:lstStyle/>
                        <a:p>
                          <a:pPr algn="ctr">
                            <a:lnSpc>
                              <a:spcPct val="115000"/>
                            </a:lnSpc>
                            <a:spcAft>
                              <a:spcPts val="1200"/>
                            </a:spcAft>
                          </a:pPr>
                          <a:r>
                            <a:rPr lang="en-US" sz="2400" dirty="0" smtClean="0">
                              <a:effectLst/>
                              <a:latin typeface="Times New Roman" panose="02020603050405020304" pitchFamily="18" charset="0"/>
                              <a:cs typeface="Times New Roman" panose="02020603050405020304" pitchFamily="18" charset="0"/>
                            </a:rPr>
                            <a:t>Lực</a:t>
                          </a:r>
                          <a:r>
                            <a:rPr lang="en-US" sz="2400" baseline="0" dirty="0" smtClean="0">
                              <a:effectLst/>
                              <a:latin typeface="Times New Roman" panose="02020603050405020304" pitchFamily="18" charset="0"/>
                              <a:cs typeface="Times New Roman" panose="02020603050405020304" pitchFamily="18" charset="0"/>
                            </a:rPr>
                            <a:t> </a:t>
                          </a:r>
                          <a:r>
                            <a:rPr lang="en-US" sz="2400" dirty="0" smtClean="0">
                              <a:effectLst/>
                              <a:latin typeface="Times New Roman" panose="02020603050405020304" pitchFamily="18" charset="0"/>
                              <a:cs typeface="Times New Roman" panose="02020603050405020304" pitchFamily="18" charset="0"/>
                            </a:rPr>
                            <a:t>Cu-lông</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62" marR="68562" marT="0" marB="0">
                        <a:solidFill>
                          <a:schemeClr val="accent3"/>
                        </a:solidFill>
                      </a:tcPr>
                    </a:tc>
                    <a:tc>
                      <a:txBody>
                        <a:bodyPr/>
                        <a:lstStyle/>
                        <a:p>
                          <a:pPr algn="ctr">
                            <a:lnSpc>
                              <a:spcPct val="115000"/>
                            </a:lnSpc>
                            <a:spcAft>
                              <a:spcPts val="1200"/>
                            </a:spcAft>
                          </a:pPr>
                          <a:r>
                            <a:rPr lang="en-US" sz="2400" dirty="0" smtClean="0">
                              <a:effectLst/>
                              <a:latin typeface="Times New Roman" panose="02020603050405020304" pitchFamily="18" charset="0"/>
                              <a:cs typeface="Times New Roman" panose="02020603050405020304" pitchFamily="18" charset="0"/>
                            </a:rPr>
                            <a:t>Lực</a:t>
                          </a:r>
                          <a:r>
                            <a:rPr lang="en-US" sz="2400" baseline="0" dirty="0" smtClean="0">
                              <a:effectLst/>
                              <a:latin typeface="Times New Roman" panose="02020603050405020304" pitchFamily="18" charset="0"/>
                              <a:cs typeface="Times New Roman" panose="02020603050405020304" pitchFamily="18" charset="0"/>
                            </a:rPr>
                            <a:t> </a:t>
                          </a:r>
                          <a:r>
                            <a:rPr lang="en-US" sz="2400" dirty="0" smtClean="0">
                              <a:effectLst/>
                              <a:latin typeface="Times New Roman" panose="02020603050405020304" pitchFamily="18" charset="0"/>
                              <a:cs typeface="Times New Roman" panose="02020603050405020304" pitchFamily="18" charset="0"/>
                            </a:rPr>
                            <a:t>hấp dẫn</a:t>
                          </a:r>
                        </a:p>
                      </a:txBody>
                      <a:tcPr marL="68562" marR="68562" marT="0" marB="0">
                        <a:solidFill>
                          <a:schemeClr val="accent3"/>
                        </a:solidFill>
                      </a:tcPr>
                    </a:tc>
                  </a:tr>
                  <a:tr h="386906">
                    <a:tc>
                      <a:txBody>
                        <a:bodyPr/>
                        <a:lstStyle/>
                        <a:p>
                          <a:pPr algn="ctr">
                            <a:lnSpc>
                              <a:spcPct val="115000"/>
                            </a:lnSpc>
                            <a:spcAft>
                              <a:spcPts val="1200"/>
                            </a:spcAft>
                          </a:pP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Giống</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62" marR="68562" marT="0" marB="0">
                        <a:solidFill>
                          <a:schemeClr val="accent2">
                            <a:lumMod val="20000"/>
                            <a:lumOff val="80000"/>
                          </a:schemeClr>
                        </a:solidFill>
                      </a:tcPr>
                    </a:tc>
                    <a:tc gridSpan="2">
                      <a:txBody>
                        <a:bodyPr/>
                        <a:lstStyle/>
                        <a:p>
                          <a:pPr algn="ctr">
                            <a:lnSpc>
                              <a:spcPct val="115000"/>
                            </a:lnSpc>
                            <a:spcAft>
                              <a:spcPts val="1200"/>
                            </a:spcAft>
                          </a:pP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Độ</a:t>
                          </a:r>
                          <a:r>
                            <a:rPr lang="en-US" sz="2400" baseline="0" dirty="0" smtClean="0">
                              <a:effectLst/>
                              <a:latin typeface="Times New Roman" panose="02020603050405020304" pitchFamily="18" charset="0"/>
                              <a:ea typeface="Calibri" panose="020F0502020204030204" pitchFamily="34" charset="0"/>
                              <a:cs typeface="Times New Roman" panose="02020603050405020304" pitchFamily="18" charset="0"/>
                            </a:rPr>
                            <a:t> lớn </a:t>
                          </a:r>
                          <a:r>
                            <a:rPr lang="en-US" sz="2400" baseline="0" dirty="0" err="1" smtClean="0">
                              <a:effectLst/>
                              <a:latin typeface="Times New Roman" panose="02020603050405020304" pitchFamily="18" charset="0"/>
                              <a:ea typeface="Calibri" panose="020F0502020204030204" pitchFamily="34" charset="0"/>
                              <a:cs typeface="Times New Roman" panose="02020603050405020304" pitchFamily="18" charset="0"/>
                            </a:rPr>
                            <a:t>tỷ</a:t>
                          </a:r>
                          <a:r>
                            <a:rPr lang="en-US" sz="2400" baseline="0" dirty="0" smtClean="0">
                              <a:effectLst/>
                              <a:latin typeface="Times New Roman" panose="02020603050405020304" pitchFamily="18" charset="0"/>
                              <a:ea typeface="Calibri" panose="020F0502020204030204" pitchFamily="34" charset="0"/>
                              <a:cs typeface="Times New Roman" panose="02020603050405020304" pitchFamily="18" charset="0"/>
                            </a:rPr>
                            <a:t> lệ nghịch với bình phương khoảng cách</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62" marR="68562" marT="0" marB="0">
                        <a:solidFill>
                          <a:schemeClr val="accent2">
                            <a:lumMod val="20000"/>
                            <a:lumOff val="80000"/>
                          </a:schemeClr>
                        </a:solidFill>
                      </a:tcPr>
                    </a:tc>
                    <a:tc hMerge="1">
                      <a:txBody>
                        <a:bodyPr/>
                        <a:lstStyle/>
                        <a:p>
                          <a:pPr algn="ctr">
                            <a:lnSpc>
                              <a:spcPct val="115000"/>
                            </a:lnSpc>
                            <a:spcAft>
                              <a:spcPts val="1500"/>
                            </a:spcAft>
                          </a:pPr>
                          <a:endParaRPr lang="en-US" sz="2400" dirty="0" smtClean="0">
                            <a:effectLst/>
                            <a:latin typeface="Times New Roman" panose="02020603050405020304" pitchFamily="18" charset="0"/>
                            <a:cs typeface="Times New Roman" panose="02020603050405020304" pitchFamily="18" charset="0"/>
                          </a:endParaRPr>
                        </a:p>
                      </a:txBody>
                      <a:tcPr marL="68562" marR="68562" marT="0" marB="0"/>
                    </a:tc>
                  </a:tr>
                  <a:tr h="386906">
                    <a:tc rowSpan="2">
                      <a:txBody>
                        <a:bodyPr/>
                        <a:lstStyle/>
                        <a:p>
                          <a:pPr algn="ctr">
                            <a:lnSpc>
                              <a:spcPct val="115000"/>
                            </a:lnSpc>
                            <a:spcAft>
                              <a:spcPts val="1200"/>
                            </a:spcAft>
                          </a:pPr>
                          <a:r>
                            <a:rPr lang="en-US" sz="2400" dirty="0" smtClean="0">
                              <a:effectLst/>
                              <a:latin typeface="Times New Roman" panose="02020603050405020304" pitchFamily="18" charset="0"/>
                              <a:cs typeface="Times New Roman" panose="02020603050405020304" pitchFamily="18" charset="0"/>
                            </a:rPr>
                            <a:t>Bản chất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62" marR="68562" marT="0" marB="0" anchor="ctr">
                        <a:solidFill>
                          <a:schemeClr val="accent5">
                            <a:lumMod val="20000"/>
                            <a:lumOff val="80000"/>
                          </a:schemeClr>
                        </a:solidFill>
                      </a:tcPr>
                    </a:tc>
                    <a:tc>
                      <a:txBody>
                        <a:bodyPr/>
                        <a:lstStyle/>
                        <a:p>
                          <a:pPr algn="ctr">
                            <a:lnSpc>
                              <a:spcPct val="115000"/>
                            </a:lnSpc>
                            <a:spcAft>
                              <a:spcPts val="1200"/>
                            </a:spcAft>
                          </a:pPr>
                          <a:r>
                            <a:rPr lang="en-US" sz="2400" baseline="0" dirty="0" smtClean="0">
                              <a:effectLst/>
                              <a:latin typeface="Times New Roman" panose="02020603050405020304" pitchFamily="18" charset="0"/>
                              <a:ea typeface="Calibri" panose="020F0502020204030204" pitchFamily="34" charset="0"/>
                              <a:cs typeface="Times New Roman" panose="02020603050405020304" pitchFamily="18" charset="0"/>
                            </a:rPr>
                            <a:t>Lực đẩy hoặc lực hút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62" marR="68562" marT="0" marB="0">
                        <a:solidFill>
                          <a:schemeClr val="accent5">
                            <a:lumMod val="20000"/>
                            <a:lumOff val="80000"/>
                          </a:schemeClr>
                        </a:solidFill>
                      </a:tcPr>
                    </a:tc>
                    <a:tc>
                      <a:txBody>
                        <a:bodyPr/>
                        <a:lstStyle/>
                        <a:p>
                          <a:pPr algn="ctr">
                            <a:lnSpc>
                              <a:spcPct val="115000"/>
                            </a:lnSpc>
                            <a:spcAft>
                              <a:spcPts val="1200"/>
                            </a:spcAft>
                          </a:pPr>
                          <a:r>
                            <a:rPr lang="en-US" sz="2400" smtClean="0">
                              <a:effectLst/>
                              <a:latin typeface="Times New Roman" panose="02020603050405020304" pitchFamily="18" charset="0"/>
                              <a:ea typeface="Calibri" panose="020F0502020204030204" pitchFamily="34" charset="0"/>
                              <a:cs typeface="Times New Roman" panose="02020603050405020304" pitchFamily="18" charset="0"/>
                            </a:rPr>
                            <a:t>Lực</a:t>
                          </a:r>
                          <a:r>
                            <a:rPr lang="en-US" sz="2400" baseline="0" smtClean="0">
                              <a:effectLst/>
                              <a:latin typeface="Times New Roman" panose="02020603050405020304" pitchFamily="18" charset="0"/>
                              <a:ea typeface="Calibri" panose="020F0502020204030204" pitchFamily="34" charset="0"/>
                              <a:cs typeface="Times New Roman" panose="02020603050405020304" pitchFamily="18" charset="0"/>
                            </a:rPr>
                            <a:t> hút</a:t>
                          </a:r>
                          <a:endParaRPr lang="en-US"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62" marR="68562" marT="0" marB="0">
                        <a:solidFill>
                          <a:schemeClr val="accent5">
                            <a:lumMod val="20000"/>
                            <a:lumOff val="80000"/>
                          </a:schemeClr>
                        </a:solidFill>
                      </a:tcPr>
                    </a:tc>
                  </a:tr>
                  <a:tr h="807530">
                    <a:tc vMerge="1">
                      <a:txBody>
                        <a:bodyPr/>
                        <a:lstStyle/>
                        <a:p>
                          <a:pPr algn="ctr">
                            <a:lnSpc>
                              <a:spcPct val="115000"/>
                            </a:lnSpc>
                            <a:spcAft>
                              <a:spcPts val="1500"/>
                            </a:spcAft>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62" marR="68562" marT="0" marB="0">
                        <a:solidFill>
                          <a:schemeClr val="accent5">
                            <a:lumMod val="20000"/>
                            <a:lumOff val="80000"/>
                          </a:schemeClr>
                        </a:solidFill>
                      </a:tcPr>
                    </a:tc>
                    <a:tc>
                      <a:txBody>
                        <a:bodyPr/>
                        <a:lstStyle/>
                        <a:p>
                          <a:pPr algn="ctr">
                            <a:lnSpc>
                              <a:spcPct val="115000"/>
                            </a:lnSpc>
                            <a:spcAft>
                              <a:spcPts val="1200"/>
                            </a:spcAft>
                          </a:pPr>
                          <a:r>
                            <a:rPr lang="en-US" sz="2400" dirty="0" smtClean="0">
                              <a:effectLst/>
                              <a:latin typeface="Times New Roman" panose="02020603050405020304" pitchFamily="18" charset="0"/>
                              <a:cs typeface="Times New Roman" panose="02020603050405020304" pitchFamily="18" charset="0"/>
                            </a:rPr>
                            <a:t>Lực </a:t>
                          </a:r>
                          <a:r>
                            <a:rPr lang="en-US" sz="2400" dirty="0">
                              <a:effectLst/>
                              <a:latin typeface="Times New Roman" panose="02020603050405020304" pitchFamily="18" charset="0"/>
                              <a:cs typeface="Times New Roman" panose="02020603050405020304" pitchFamily="18" charset="0"/>
                            </a:rPr>
                            <a:t>tương tác giữa hai điện tích điểm (lực điện</a:t>
                          </a:r>
                          <a:r>
                            <a:rPr lang="en-US" sz="2400" dirty="0" smtClean="0">
                              <a:effectLst/>
                              <a:latin typeface="Times New Roman" panose="02020603050405020304" pitchFamily="18" charset="0"/>
                              <a:cs typeface="Times New Roman" panose="02020603050405020304" pitchFamily="18" charset="0"/>
                            </a:rPr>
                            <a:t>).</a:t>
                          </a:r>
                          <a:endParaRPr lang="en-US" sz="2400" dirty="0">
                            <a:effectLst/>
                            <a:latin typeface="Times New Roman" panose="02020603050405020304" pitchFamily="18" charset="0"/>
                            <a:cs typeface="Times New Roman" panose="02020603050405020304" pitchFamily="18" charset="0"/>
                          </a:endParaRPr>
                        </a:p>
                      </a:txBody>
                      <a:tcPr marL="68562" marR="68562" marT="0" marB="0">
                        <a:solidFill>
                          <a:schemeClr val="accent5">
                            <a:lumMod val="20000"/>
                            <a:lumOff val="80000"/>
                          </a:schemeClr>
                        </a:solidFill>
                      </a:tcPr>
                    </a:tc>
                    <a:tc>
                      <a:txBody>
                        <a:bodyPr/>
                        <a:lstStyle/>
                        <a:p>
                          <a:pPr algn="ctr">
                            <a:lnSpc>
                              <a:spcPct val="115000"/>
                            </a:lnSpc>
                            <a:spcAft>
                              <a:spcPts val="1200"/>
                            </a:spcAft>
                          </a:pPr>
                          <a:r>
                            <a:rPr lang="en-US" sz="2400" dirty="0" smtClean="0">
                              <a:effectLst/>
                              <a:latin typeface="Times New Roman" panose="02020603050405020304" pitchFamily="18" charset="0"/>
                              <a:cs typeface="Times New Roman" panose="02020603050405020304" pitchFamily="18" charset="0"/>
                            </a:rPr>
                            <a:t>Lực </a:t>
                          </a:r>
                          <a:r>
                            <a:rPr lang="en-US" sz="2400" dirty="0">
                              <a:effectLst/>
                              <a:latin typeface="Times New Roman" panose="02020603050405020304" pitchFamily="18" charset="0"/>
                              <a:cs typeface="Times New Roman" panose="02020603050405020304" pitchFamily="18" charset="0"/>
                            </a:rPr>
                            <a:t>tương tác giữa hai vật có khối lượng m (lực cơ học</a:t>
                          </a:r>
                          <a:r>
                            <a:rPr lang="en-US" sz="2400" dirty="0" smtClean="0">
                              <a:effectLst/>
                              <a:latin typeface="Times New Roman" panose="02020603050405020304" pitchFamily="18" charset="0"/>
                              <a:cs typeface="Times New Roman" panose="02020603050405020304" pitchFamily="18" charset="0"/>
                            </a:rPr>
                            <a:t>).</a:t>
                          </a:r>
                          <a:endParaRPr lang="en-US" sz="2400" dirty="0">
                            <a:effectLst/>
                            <a:latin typeface="Times New Roman" panose="02020603050405020304" pitchFamily="18" charset="0"/>
                            <a:cs typeface="Times New Roman" panose="02020603050405020304" pitchFamily="18" charset="0"/>
                          </a:endParaRPr>
                        </a:p>
                      </a:txBody>
                      <a:tcPr marL="68562" marR="68562" marT="0" marB="0">
                        <a:solidFill>
                          <a:schemeClr val="accent5">
                            <a:lumMod val="20000"/>
                            <a:lumOff val="80000"/>
                          </a:schemeClr>
                        </a:solidFill>
                      </a:tcPr>
                    </a:tc>
                  </a:tr>
                  <a:tr h="540365">
                    <a:tc>
                      <a:txBody>
                        <a:bodyPr/>
                        <a:lstStyle/>
                        <a:p>
                          <a:pPr algn="ctr">
                            <a:lnSpc>
                              <a:spcPct val="115000"/>
                            </a:lnSpc>
                            <a:spcAft>
                              <a:spcPts val="1200"/>
                            </a:spcAft>
                          </a:pP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Hằng</a:t>
                          </a:r>
                          <a:r>
                            <a:rPr lang="en-US" sz="2400" baseline="0" dirty="0" smtClean="0">
                              <a:effectLst/>
                              <a:latin typeface="Times New Roman" panose="02020603050405020304" pitchFamily="18" charset="0"/>
                              <a:ea typeface="Calibri" panose="020F0502020204030204" pitchFamily="34" charset="0"/>
                              <a:cs typeface="Times New Roman" panose="02020603050405020304" pitchFamily="18" charset="0"/>
                            </a:rPr>
                            <a:t> số tỉ lệ</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62" marR="68562" marT="0" marB="0">
                        <a:solidFill>
                          <a:schemeClr val="accent5">
                            <a:lumMod val="20000"/>
                            <a:lumOff val="80000"/>
                          </a:schemeClr>
                        </a:solidFill>
                      </a:tcPr>
                    </a:tc>
                    <a:tc>
                      <a:txBody>
                        <a:bodyPr/>
                        <a:lstStyle/>
                        <a:p>
                          <a:endParaRPr lang="vi-VN"/>
                        </a:p>
                      </a:txBody>
                      <a:tcPr marL="68562" marR="68562" marT="0" marB="0">
                        <a:blipFill rotWithShape="0">
                          <a:blip r:embed="rId2"/>
                          <a:stretch>
                            <a:fillRect l="-77651" t="-375281" r="-120228" b="-183146"/>
                          </a:stretch>
                        </a:blipFill>
                      </a:tcPr>
                    </a:tc>
                    <a:tc>
                      <a:txBody>
                        <a:bodyPr/>
                        <a:lstStyle/>
                        <a:p>
                          <a:endParaRPr lang="vi-VN"/>
                        </a:p>
                      </a:txBody>
                      <a:tcPr marL="68562" marR="68562" marT="0" marB="0">
                        <a:blipFill rotWithShape="0">
                          <a:blip r:embed="rId2"/>
                          <a:stretch>
                            <a:fillRect l="-148163" t="-375281" r="-272" b="-183146"/>
                          </a:stretch>
                        </a:blipFill>
                      </a:tcPr>
                    </a:tc>
                  </a:tr>
                  <a:tr h="906549">
                    <a:tc>
                      <a:txBody>
                        <a:bodyPr/>
                        <a:lstStyle/>
                        <a:p>
                          <a:pPr algn="ctr">
                            <a:lnSpc>
                              <a:spcPct val="115000"/>
                            </a:lnSpc>
                            <a:spcAft>
                              <a:spcPts val="1200"/>
                            </a:spcAft>
                          </a:pP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Phụ</a:t>
                          </a:r>
                          <a:r>
                            <a:rPr lang="en-US" sz="2400" baseline="0" dirty="0" smtClean="0">
                              <a:effectLst/>
                              <a:latin typeface="Times New Roman" panose="02020603050405020304" pitchFamily="18" charset="0"/>
                              <a:ea typeface="Calibri" panose="020F0502020204030204" pitchFamily="34" charset="0"/>
                              <a:cs typeface="Times New Roman" panose="02020603050405020304" pitchFamily="18" charset="0"/>
                            </a:rPr>
                            <a:t> thuộc vào môi trường tương </a:t>
                          </a:r>
                          <a:r>
                            <a:rPr lang="en-US" sz="2400" baseline="0" dirty="0" smtClean="0">
                              <a:effectLst/>
                              <a:latin typeface="Times New Roman" panose="02020603050405020304" pitchFamily="18" charset="0"/>
                              <a:ea typeface="Calibri" panose="020F0502020204030204" pitchFamily="34" charset="0"/>
                              <a:cs typeface="Times New Roman" panose="02020603050405020304" pitchFamily="18" charset="0"/>
                            </a:rPr>
                            <a:t>tác</a:t>
                          </a:r>
                        </a:p>
                      </a:txBody>
                      <a:tcPr marL="68562" marR="68562" marT="0" marB="0">
                        <a:solidFill>
                          <a:schemeClr val="accent5">
                            <a:lumMod val="20000"/>
                            <a:lumOff val="80000"/>
                          </a:schemeClr>
                        </a:solidFill>
                      </a:tcPr>
                    </a:tc>
                    <a:tc>
                      <a:txBody>
                        <a:bodyPr/>
                        <a:lstStyle/>
                        <a:p>
                          <a:pPr algn="ctr">
                            <a:lnSpc>
                              <a:spcPct val="115000"/>
                            </a:lnSpc>
                            <a:spcAft>
                              <a:spcPts val="1200"/>
                            </a:spcAft>
                          </a:pPr>
                          <a:r>
                            <a:rPr lang="en-US" sz="2400" baseline="0" dirty="0" smtClean="0">
                              <a:effectLst/>
                              <a:latin typeface="Times New Roman" panose="02020603050405020304" pitchFamily="18" charset="0"/>
                              <a:cs typeface="Times New Roman" panose="02020603050405020304" pitchFamily="18" charset="0"/>
                            </a:rPr>
                            <a:t>Có</a:t>
                          </a:r>
                          <a:endParaRPr lang="en-US" sz="2400" baseline="0" dirty="0">
                            <a:effectLst/>
                            <a:latin typeface="Times New Roman" panose="02020603050405020304" pitchFamily="18" charset="0"/>
                            <a:cs typeface="Times New Roman" panose="02020603050405020304" pitchFamily="18" charset="0"/>
                          </a:endParaRPr>
                        </a:p>
                      </a:txBody>
                      <a:tcPr marL="68562" marR="68562" marT="0" marB="0">
                        <a:solidFill>
                          <a:schemeClr val="accent5">
                            <a:lumMod val="20000"/>
                            <a:lumOff val="80000"/>
                          </a:schemeClr>
                        </a:solidFill>
                      </a:tcPr>
                    </a:tc>
                    <a:tc>
                      <a:txBody>
                        <a:bodyPr/>
                        <a:lstStyle/>
                        <a:p>
                          <a:pPr algn="ctr">
                            <a:lnSpc>
                              <a:spcPct val="115000"/>
                            </a:lnSpc>
                            <a:spcAft>
                              <a:spcPts val="1200"/>
                            </a:spcAft>
                          </a:pP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Không</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62" marR="68562" marT="0" marB="0">
                        <a:solidFill>
                          <a:schemeClr val="accent5">
                            <a:lumMod val="20000"/>
                            <a:lumOff val="80000"/>
                          </a:schemeClr>
                        </a:solidFill>
                      </a:tcPr>
                    </a:tc>
                  </a:tr>
                </a:tbl>
              </a:graphicData>
            </a:graphic>
          </p:graphicFrame>
        </mc:Fallback>
      </mc:AlternateContent>
      <p:sp>
        <p:nvSpPr>
          <p:cNvPr id="6" name="TextBox 5"/>
          <p:cNvSpPr txBox="1"/>
          <p:nvPr/>
        </p:nvSpPr>
        <p:spPr>
          <a:xfrm>
            <a:off x="342734" y="333524"/>
            <a:ext cx="11353397" cy="954107"/>
          </a:xfrm>
          <a:prstGeom prst="rect">
            <a:avLst/>
          </a:prstGeom>
          <a:solidFill>
            <a:schemeClr val="bg1"/>
          </a:solidFill>
        </p:spPr>
        <p:txBody>
          <a:bodyPr wrap="square" rtlCol="0">
            <a:spAutoFit/>
          </a:bodyPr>
          <a:lstStyle/>
          <a:p>
            <a:r>
              <a:rPr lang="en-US" sz="2800" dirty="0">
                <a:latin typeface="Times New Roman" panose="02020603050405020304" pitchFamily="18" charset="0"/>
                <a:ea typeface="Tahoma" panose="020B0604030504040204" pitchFamily="34" charset="0"/>
                <a:cs typeface="Times New Roman" panose="02020603050405020304" pitchFamily="18" charset="0"/>
              </a:rPr>
              <a:t>BT7 (SGK) Nêu những điểm giống nhau và khác nhau giữa </a:t>
            </a:r>
            <a:r>
              <a:rPr lang="en-US" sz="2800" dirty="0" smtClean="0">
                <a:latin typeface="Times New Roman" panose="02020603050405020304" pitchFamily="18" charset="0"/>
                <a:ea typeface="Tahoma" panose="020B0604030504040204" pitchFamily="34" charset="0"/>
                <a:cs typeface="Times New Roman" panose="02020603050405020304" pitchFamily="18" charset="0"/>
              </a:rPr>
              <a:t>lực </a:t>
            </a:r>
            <a:r>
              <a:rPr lang="en-US" sz="2800" dirty="0" err="1" smtClean="0">
                <a:latin typeface="Times New Roman" panose="02020603050405020304" pitchFamily="18" charset="0"/>
                <a:ea typeface="Tahoma" panose="020B0604030504040204" pitchFamily="34" charset="0"/>
                <a:cs typeface="Times New Roman" panose="02020603050405020304" pitchFamily="18" charset="0"/>
              </a:rPr>
              <a:t>Culong</a:t>
            </a:r>
            <a:r>
              <a:rPr lang="en-US" sz="2800" dirty="0" smtClean="0">
                <a:latin typeface="Times New Roman" panose="02020603050405020304" pitchFamily="18" charset="0"/>
                <a:ea typeface="Tahoma" panose="020B0604030504040204" pitchFamily="34" charset="0"/>
                <a:cs typeface="Times New Roman" panose="02020603050405020304" pitchFamily="18" charset="0"/>
              </a:rPr>
              <a:t> </a:t>
            </a:r>
            <a:r>
              <a:rPr lang="en-US" sz="2800" dirty="0">
                <a:latin typeface="Times New Roman" panose="02020603050405020304" pitchFamily="18" charset="0"/>
                <a:ea typeface="Tahoma" panose="020B0604030504040204" pitchFamily="34" charset="0"/>
                <a:cs typeface="Times New Roman" panose="02020603050405020304" pitchFamily="18" charset="0"/>
              </a:rPr>
              <a:t>và </a:t>
            </a:r>
            <a:r>
              <a:rPr lang="en-US" sz="2800" dirty="0" smtClean="0">
                <a:latin typeface="Times New Roman" panose="02020603050405020304" pitchFamily="18" charset="0"/>
                <a:ea typeface="Tahoma" panose="020B0604030504040204" pitchFamily="34" charset="0"/>
                <a:cs typeface="Times New Roman" panose="02020603050405020304" pitchFamily="18" charset="0"/>
              </a:rPr>
              <a:t>lực hấp </a:t>
            </a:r>
            <a:r>
              <a:rPr lang="en-US" sz="2800" dirty="0">
                <a:latin typeface="Times New Roman" panose="02020603050405020304" pitchFamily="18" charset="0"/>
                <a:ea typeface="Tahoma" panose="020B0604030504040204" pitchFamily="34" charset="0"/>
                <a:cs typeface="Times New Roman" panose="02020603050405020304" pitchFamily="18" charset="0"/>
              </a:rPr>
              <a:t>dẫn.</a:t>
            </a:r>
          </a:p>
        </p:txBody>
      </p:sp>
      <mc:AlternateContent xmlns:mc="http://schemas.openxmlformats.org/markup-compatibility/2006" xmlns:a14="http://schemas.microsoft.com/office/drawing/2010/main">
        <mc:Choice Requires="a14">
          <p:sp>
            <p:nvSpPr>
              <p:cNvPr id="4" name="TextBox 3"/>
              <p:cNvSpPr txBox="1"/>
              <p:nvPr/>
            </p:nvSpPr>
            <p:spPr>
              <a:xfrm>
                <a:off x="6801136" y="1761890"/>
                <a:ext cx="1995675" cy="567078"/>
              </a:xfrm>
              <a:prstGeom prst="rect">
                <a:avLst/>
              </a:prstGeom>
              <a:noFill/>
            </p:spPr>
            <p:txBody>
              <a:bodyPr wrap="none" lIns="0" tIns="0" rIns="0" bIns="0" rtlCol="0">
                <a:spAutoFit/>
              </a:bodyPr>
              <a:lstStyle/>
              <a:p>
                <a:pPr>
                  <a:lnSpc>
                    <a:spcPct val="90000"/>
                  </a:lnSpc>
                </a:pPr>
                <a14:m>
                  <m:oMathPara xmlns:m="http://schemas.openxmlformats.org/officeDocument/2006/math">
                    <m:oMathParaPr>
                      <m:jc m:val="centerGroup"/>
                    </m:oMathParaPr>
                    <m:oMath xmlns:m="http://schemas.openxmlformats.org/officeDocument/2006/math">
                      <m:sSub>
                        <m:sSubPr>
                          <m:ctrlPr>
                            <a:rPr lang="en-US" sz="2400" i="1">
                              <a:latin typeface="Cambria Math"/>
                            </a:rPr>
                          </m:ctrlPr>
                        </m:sSubPr>
                        <m:e>
                          <m:r>
                            <a:rPr lang="en-US" sz="2400" i="1">
                              <a:latin typeface="Cambria Math" panose="02040503050406030204" pitchFamily="18" charset="0"/>
                            </a:rPr>
                            <m:t>𝐹</m:t>
                          </m:r>
                        </m:e>
                        <m:sub>
                          <m:r>
                            <a:rPr lang="en-US" sz="2400" i="1">
                              <a:latin typeface="Cambria Math" panose="02040503050406030204" pitchFamily="18" charset="0"/>
                            </a:rPr>
                            <m:t>h𝑑</m:t>
                          </m:r>
                        </m:sub>
                      </m:sSub>
                      <m:r>
                        <a:rPr lang="en-US" sz="2400" i="1">
                          <a:latin typeface="Cambria Math" panose="02040503050406030204" pitchFamily="18" charset="0"/>
                        </a:rPr>
                        <m:t>=</m:t>
                      </m:r>
                      <m:r>
                        <a:rPr lang="en-US" sz="2400" i="1">
                          <a:latin typeface="Cambria Math" panose="02040503050406030204" pitchFamily="18" charset="0"/>
                        </a:rPr>
                        <m:t>𝐺</m:t>
                      </m:r>
                      <m:f>
                        <m:fPr>
                          <m:ctrlPr>
                            <a:rPr lang="en-US" sz="2400" i="1">
                              <a:latin typeface="Cambria Math"/>
                            </a:rPr>
                          </m:ctrlPr>
                        </m:fPr>
                        <m:num>
                          <m:sSub>
                            <m:sSubPr>
                              <m:ctrlPr>
                                <a:rPr lang="en-US" sz="2400" i="1">
                                  <a:latin typeface="Cambria Math"/>
                                </a:rPr>
                              </m:ctrlPr>
                            </m:sSubPr>
                            <m:e>
                              <m:r>
                                <a:rPr lang="en-US" sz="2400" i="1">
                                  <a:latin typeface="Cambria Math" panose="02040503050406030204" pitchFamily="18" charset="0"/>
                                </a:rPr>
                                <m:t>𝑚</m:t>
                              </m:r>
                            </m:e>
                            <m:sub>
                              <m:r>
                                <a:rPr lang="en-US" sz="2400" i="1">
                                  <a:latin typeface="Cambria Math" panose="02040503050406030204" pitchFamily="18" charset="0"/>
                                </a:rPr>
                                <m:t>1</m:t>
                              </m:r>
                            </m:sub>
                          </m:sSub>
                          <m:sSub>
                            <m:sSubPr>
                              <m:ctrlPr>
                                <a:rPr lang="en-US" sz="2400" i="1">
                                  <a:latin typeface="Cambria Math"/>
                                </a:rPr>
                              </m:ctrlPr>
                            </m:sSubPr>
                            <m:e>
                              <m:r>
                                <a:rPr lang="en-US" sz="2400" i="1">
                                  <a:latin typeface="Cambria Math" panose="02040503050406030204" pitchFamily="18" charset="0"/>
                                </a:rPr>
                                <m:t>𝑚</m:t>
                              </m:r>
                            </m:e>
                            <m:sub>
                              <m:r>
                                <a:rPr lang="en-US" sz="2400" i="1">
                                  <a:latin typeface="Cambria Math" panose="02040503050406030204" pitchFamily="18" charset="0"/>
                                </a:rPr>
                                <m:t>2</m:t>
                              </m:r>
                            </m:sub>
                          </m:sSub>
                        </m:num>
                        <m:den>
                          <m:sSup>
                            <m:sSupPr>
                              <m:ctrlPr>
                                <a:rPr lang="en-US" sz="2400" i="1">
                                  <a:latin typeface="Cambria Math"/>
                                </a:rPr>
                              </m:ctrlPr>
                            </m:sSupPr>
                            <m:e>
                              <m:r>
                                <a:rPr lang="en-US" sz="2400" i="1">
                                  <a:latin typeface="Cambria Math" panose="02040503050406030204" pitchFamily="18" charset="0"/>
                                </a:rPr>
                                <m:t>𝑟</m:t>
                              </m:r>
                            </m:e>
                            <m:sup>
                              <m:r>
                                <a:rPr lang="en-US" sz="2400" i="1">
                                  <a:latin typeface="Cambria Math" panose="02040503050406030204" pitchFamily="18" charset="0"/>
                                </a:rPr>
                                <m:t>2</m:t>
                              </m:r>
                            </m:sup>
                          </m:sSup>
                        </m:den>
                      </m:f>
                    </m:oMath>
                  </m:oMathPara>
                </a14:m>
                <a:endParaRPr lang="en-US" sz="2400"/>
              </a:p>
            </p:txBody>
          </p:sp>
        </mc:Choice>
        <mc:Fallback xmlns="">
          <p:sp>
            <p:nvSpPr>
              <p:cNvPr id="4" name="TextBox 3"/>
              <p:cNvSpPr txBox="1">
                <a:spLocks noRot="1" noChangeAspect="1" noMove="1" noResize="1" noEditPoints="1" noAdjustHandles="1" noChangeArrowheads="1" noChangeShapeType="1" noTextEdit="1"/>
              </p:cNvSpPr>
              <p:nvPr/>
            </p:nvSpPr>
            <p:spPr>
              <a:xfrm>
                <a:off x="6801136" y="1761890"/>
                <a:ext cx="1995675" cy="567078"/>
              </a:xfrm>
              <a:prstGeom prst="rect">
                <a:avLst/>
              </a:prstGeom>
              <a:blipFill rotWithShape="0">
                <a:blip r:embed="rId3"/>
                <a:stretch>
                  <a:fillRect t="-1075" b="-2151"/>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5" name="Rectangle 4"/>
              <p:cNvSpPr/>
              <p:nvPr/>
            </p:nvSpPr>
            <p:spPr>
              <a:xfrm>
                <a:off x="2564733" y="1728293"/>
                <a:ext cx="1571585" cy="704937"/>
              </a:xfrm>
              <a:prstGeom prst="rect">
                <a:avLst/>
              </a:prstGeom>
            </p:spPr>
            <p:txBody>
              <a:bodyPr wrap="square">
                <a:spAutoFit/>
              </a:bodyPr>
              <a:lstStyle/>
              <a:p>
                <a:pPr algn="ctr">
                  <a:lnSpc>
                    <a:spcPct val="107000"/>
                  </a:lnSpc>
                  <a:spcAft>
                    <a:spcPts val="1500"/>
                  </a:spcAft>
                </a:pP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F = k</a:t>
                </a:r>
                <a14:m>
                  <m:oMath xmlns:m="http://schemas.openxmlformats.org/officeDocument/2006/math">
                    <m:f>
                      <m:fPr>
                        <m:ctrlPr>
                          <a:rPr lang="en-US" sz="2800" b="1" i="1">
                            <a:latin typeface="Cambria Math"/>
                            <a:ea typeface="Times New Roman" panose="02020603050405020304" pitchFamily="18" charset="0"/>
                            <a:cs typeface="Times New Roman" panose="02020603050405020304" pitchFamily="18" charset="0"/>
                          </a:rPr>
                        </m:ctrlPr>
                      </m:fPr>
                      <m:num>
                        <m:sSub>
                          <m:sSubPr>
                            <m:ctrlPr>
                              <a:rPr lang="en-US" sz="2800" b="1" i="1">
                                <a:latin typeface="Cambria Math"/>
                                <a:ea typeface="Times New Roman" panose="02020603050405020304" pitchFamily="18" charset="0"/>
                                <a:cs typeface="Times New Roman" panose="02020603050405020304" pitchFamily="18" charset="0"/>
                              </a:rPr>
                            </m:ctrlPr>
                          </m:sSubPr>
                          <m:e>
                            <m:r>
                              <a:rPr lang="en-US" sz="2800" b="1" i="1">
                                <a:latin typeface="Cambria Math" panose="02040503050406030204" pitchFamily="18" charset="0"/>
                                <a:ea typeface="Times New Roman" panose="02020603050405020304" pitchFamily="18" charset="0"/>
                                <a:cs typeface="Times New Roman" panose="02020603050405020304" pitchFamily="18" charset="0"/>
                              </a:rPr>
                              <m:t>𝒒</m:t>
                            </m:r>
                          </m:e>
                          <m:sub>
                            <m:r>
                              <a:rPr lang="en-US" sz="2800" b="1" i="1">
                                <a:latin typeface="Cambria Math" panose="02040503050406030204" pitchFamily="18" charset="0"/>
                                <a:ea typeface="Times New Roman" panose="02020603050405020304" pitchFamily="18" charset="0"/>
                                <a:cs typeface="Times New Roman" panose="02020603050405020304" pitchFamily="18" charset="0"/>
                              </a:rPr>
                              <m:t>𝟏</m:t>
                            </m:r>
                          </m:sub>
                        </m:sSub>
                        <m:sSub>
                          <m:sSubPr>
                            <m:ctrlPr>
                              <a:rPr lang="en-US" sz="2800" b="1" i="1">
                                <a:latin typeface="Cambria Math"/>
                                <a:ea typeface="Times New Roman" panose="02020603050405020304" pitchFamily="18" charset="0"/>
                                <a:cs typeface="Times New Roman" panose="02020603050405020304" pitchFamily="18" charset="0"/>
                              </a:rPr>
                            </m:ctrlPr>
                          </m:sSubPr>
                          <m:e>
                            <m:r>
                              <a:rPr lang="en-US" sz="2800" b="1" i="1">
                                <a:latin typeface="Cambria Math" panose="02040503050406030204" pitchFamily="18" charset="0"/>
                                <a:ea typeface="Times New Roman" panose="02020603050405020304" pitchFamily="18" charset="0"/>
                                <a:cs typeface="Times New Roman" panose="02020603050405020304" pitchFamily="18" charset="0"/>
                              </a:rPr>
                              <m:t>𝒒</m:t>
                            </m:r>
                          </m:e>
                          <m:sub>
                            <m:r>
                              <a:rPr lang="en-US" sz="2800" b="1" i="1">
                                <a:latin typeface="Cambria Math" panose="02040503050406030204" pitchFamily="18" charset="0"/>
                                <a:ea typeface="Times New Roman" panose="02020603050405020304" pitchFamily="18" charset="0"/>
                                <a:cs typeface="Times New Roman" panose="02020603050405020304" pitchFamily="18" charset="0"/>
                              </a:rPr>
                              <m:t>𝟐</m:t>
                            </m:r>
                          </m:sub>
                        </m:sSub>
                      </m:num>
                      <m:den>
                        <m:sSup>
                          <m:sSupPr>
                            <m:ctrlPr>
                              <a:rPr lang="en-US" sz="2800" b="1" i="1">
                                <a:latin typeface="Cambria Math"/>
                                <a:ea typeface="Times New Roman" panose="02020603050405020304" pitchFamily="18" charset="0"/>
                                <a:cs typeface="Times New Roman" panose="02020603050405020304" pitchFamily="18" charset="0"/>
                              </a:rPr>
                            </m:ctrlPr>
                          </m:sSupPr>
                          <m:e>
                            <m:r>
                              <a:rPr lang="en-US" sz="2800" b="1" i="1">
                                <a:latin typeface="Cambria Math" panose="02040503050406030204" pitchFamily="18" charset="0"/>
                                <a:ea typeface="Times New Roman" panose="02020603050405020304" pitchFamily="18" charset="0"/>
                                <a:cs typeface="Times New Roman" panose="02020603050405020304" pitchFamily="18" charset="0"/>
                              </a:rPr>
                              <m:t>𝒓</m:t>
                            </m:r>
                          </m:e>
                          <m:sup>
                            <m:r>
                              <a:rPr lang="en-US" sz="2800" b="1" i="1">
                                <a:latin typeface="Cambria Math" panose="02040503050406030204" pitchFamily="18" charset="0"/>
                                <a:ea typeface="Times New Roman" panose="02020603050405020304" pitchFamily="18" charset="0"/>
                                <a:cs typeface="Times New Roman" panose="02020603050405020304" pitchFamily="18" charset="0"/>
                              </a:rPr>
                              <m:t>𝟐</m:t>
                            </m:r>
                          </m:sup>
                        </m:sSup>
                      </m:den>
                    </m:f>
                  </m:oMath>
                </a14:m>
                <a:endParaRPr lang="en-US" sz="2800" b="1" dirty="0">
                  <a:latin typeface="Calibri" panose="020F0502020204030204" pitchFamily="34" charset="0"/>
                  <a:ea typeface="Calibri" panose="020F0502020204030204" pitchFamily="34" charset="0"/>
                  <a:cs typeface="Times New Roman" panose="02020603050405020304" pitchFamily="18" charset="0"/>
                </a:endParaRPr>
              </a:p>
            </p:txBody>
          </p:sp>
        </mc:Choice>
        <mc:Fallback xmlns="">
          <p:sp>
            <p:nvSpPr>
              <p:cNvPr id="5" name="Rectangle 4"/>
              <p:cNvSpPr>
                <a:spLocks noRot="1" noChangeAspect="1" noMove="1" noResize="1" noEditPoints="1" noAdjustHandles="1" noChangeArrowheads="1" noChangeShapeType="1" noTextEdit="1"/>
              </p:cNvSpPr>
              <p:nvPr/>
            </p:nvSpPr>
            <p:spPr>
              <a:xfrm>
                <a:off x="2564733" y="1728293"/>
                <a:ext cx="1571585" cy="704937"/>
              </a:xfrm>
              <a:prstGeom prst="rect">
                <a:avLst/>
              </a:prstGeom>
              <a:blipFill rotWithShape="0">
                <a:blip r:embed="rId4"/>
                <a:stretch>
                  <a:fillRect l="-7364" b="-10435"/>
                </a:stretch>
              </a:blipFill>
            </p:spPr>
            <p:txBody>
              <a:bodyPr/>
              <a:lstStyle/>
              <a:p>
                <a:r>
                  <a:rPr lang="vi-VN">
                    <a:noFill/>
                  </a:rPr>
                  <a:t> </a:t>
                </a:r>
              </a:p>
            </p:txBody>
          </p:sp>
        </mc:Fallback>
      </mc:AlternateContent>
    </p:spTree>
    <p:extLst>
      <p:ext uri="{BB962C8B-B14F-4D97-AF65-F5344CB8AC3E}">
        <p14:creationId xmlns:p14="http://schemas.microsoft.com/office/powerpoint/2010/main" val="52023414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wipe(down)">
                                      <p:cBhvr>
                                        <p:cTn id="10" dur="5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barn(inVertical)">
                                      <p:cBhvr>
                                        <p:cTn id="15"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971800" y="685837"/>
            <a:ext cx="6324600" cy="954107"/>
          </a:xfrm>
          <a:prstGeom prst="rect">
            <a:avLst/>
          </a:prstGeom>
        </p:spPr>
        <p:txBody>
          <a:bodyPr wrap="square">
            <a:spAutoFit/>
          </a:bodyPr>
          <a:lstStyle/>
          <a:p>
            <a:pPr lvl="1" algn="ctr"/>
            <a:r>
              <a:rPr lang="en-US" altLang="en-US" sz="2800" dirty="0" err="1">
                <a:latin typeface="Times New Roman" pitchFamily="18" charset="0"/>
                <a:cs typeface="Times New Roman" pitchFamily="18" charset="0"/>
              </a:rPr>
              <a:t>Tìm</a:t>
            </a:r>
            <a:r>
              <a:rPr lang="en-US" altLang="en-US" sz="2800" dirty="0">
                <a:latin typeface="Times New Roman" pitchFamily="18" charset="0"/>
                <a:cs typeface="Times New Roman" pitchFamily="18" charset="0"/>
              </a:rPr>
              <a:t> </a:t>
            </a:r>
            <a:r>
              <a:rPr lang="en-US" altLang="en-US" sz="2800" dirty="0" err="1">
                <a:latin typeface="Times New Roman" pitchFamily="18" charset="0"/>
                <a:cs typeface="Times New Roman" pitchFamily="18" charset="0"/>
              </a:rPr>
              <a:t>hiểu</a:t>
            </a:r>
            <a:r>
              <a:rPr lang="en-US" altLang="en-US" sz="2800" dirty="0">
                <a:latin typeface="Times New Roman" pitchFamily="18" charset="0"/>
                <a:cs typeface="Times New Roman" pitchFamily="18" charset="0"/>
              </a:rPr>
              <a:t> </a:t>
            </a:r>
            <a:r>
              <a:rPr lang="en-US" altLang="en-US" sz="2800" dirty="0" err="1">
                <a:latin typeface="Times New Roman" pitchFamily="18" charset="0"/>
                <a:cs typeface="Times New Roman" pitchFamily="18" charset="0"/>
              </a:rPr>
              <a:t>một</a:t>
            </a:r>
            <a:r>
              <a:rPr lang="en-US" altLang="en-US" sz="2800" dirty="0">
                <a:latin typeface="Times New Roman" pitchFamily="18" charset="0"/>
                <a:cs typeface="Times New Roman" pitchFamily="18" charset="0"/>
              </a:rPr>
              <a:t> </a:t>
            </a:r>
            <a:r>
              <a:rPr lang="en-US" altLang="en-US" sz="2800" dirty="0" err="1">
                <a:latin typeface="Times New Roman" pitchFamily="18" charset="0"/>
                <a:cs typeface="Times New Roman" pitchFamily="18" charset="0"/>
              </a:rPr>
              <a:t>số</a:t>
            </a:r>
            <a:r>
              <a:rPr lang="en-US" altLang="en-US" sz="2800" dirty="0">
                <a:latin typeface="Times New Roman" pitchFamily="18" charset="0"/>
                <a:cs typeface="Times New Roman" pitchFamily="18" charset="0"/>
              </a:rPr>
              <a:t> </a:t>
            </a:r>
            <a:r>
              <a:rPr lang="en-US" altLang="en-US" sz="2800" dirty="0" err="1">
                <a:latin typeface="Times New Roman" pitchFamily="18" charset="0"/>
                <a:cs typeface="Times New Roman" pitchFamily="18" charset="0"/>
              </a:rPr>
              <a:t>ứng</a:t>
            </a:r>
            <a:r>
              <a:rPr lang="en-US" altLang="en-US" sz="2800" dirty="0">
                <a:latin typeface="Times New Roman" pitchFamily="18" charset="0"/>
                <a:cs typeface="Times New Roman" pitchFamily="18" charset="0"/>
              </a:rPr>
              <a:t> </a:t>
            </a:r>
            <a:r>
              <a:rPr lang="en-US" altLang="en-US" sz="2800" dirty="0" err="1">
                <a:latin typeface="Times New Roman" pitchFamily="18" charset="0"/>
                <a:cs typeface="Times New Roman" pitchFamily="18" charset="0"/>
              </a:rPr>
              <a:t>dụng</a:t>
            </a:r>
            <a:r>
              <a:rPr lang="en-US" altLang="en-US" sz="2800" dirty="0">
                <a:latin typeface="Times New Roman" pitchFamily="18" charset="0"/>
                <a:cs typeface="Times New Roman" pitchFamily="18" charset="0"/>
              </a:rPr>
              <a:t> </a:t>
            </a:r>
            <a:r>
              <a:rPr lang="en-US" altLang="en-US" sz="2800" dirty="0" err="1">
                <a:latin typeface="Times New Roman" pitchFamily="18" charset="0"/>
                <a:cs typeface="Times New Roman" pitchFamily="18" charset="0"/>
              </a:rPr>
              <a:t>trong</a:t>
            </a:r>
            <a:r>
              <a:rPr lang="en-US" altLang="en-US" sz="2800" dirty="0">
                <a:latin typeface="Times New Roman" pitchFamily="18" charset="0"/>
                <a:cs typeface="Times New Roman" pitchFamily="18" charset="0"/>
              </a:rPr>
              <a:t> </a:t>
            </a:r>
            <a:r>
              <a:rPr lang="en-US" altLang="en-US" sz="2800" dirty="0" err="1">
                <a:latin typeface="Times New Roman" pitchFamily="18" charset="0"/>
                <a:cs typeface="Times New Roman" pitchFamily="18" charset="0"/>
              </a:rPr>
              <a:t>thực</a:t>
            </a:r>
            <a:r>
              <a:rPr lang="en-US" altLang="en-US" sz="2800" dirty="0">
                <a:latin typeface="Times New Roman" pitchFamily="18" charset="0"/>
                <a:cs typeface="Times New Roman" pitchFamily="18" charset="0"/>
              </a:rPr>
              <a:t> </a:t>
            </a:r>
            <a:r>
              <a:rPr lang="en-US" altLang="en-US" sz="2800" dirty="0" err="1">
                <a:latin typeface="Times New Roman" pitchFamily="18" charset="0"/>
                <a:cs typeface="Times New Roman" pitchFamily="18" charset="0"/>
              </a:rPr>
              <a:t>tế</a:t>
            </a:r>
            <a:r>
              <a:rPr lang="en-US" altLang="en-US" sz="2800" dirty="0">
                <a:latin typeface="Times New Roman" pitchFamily="18" charset="0"/>
                <a:cs typeface="Times New Roman" pitchFamily="18" charset="0"/>
              </a:rPr>
              <a:t> </a:t>
            </a:r>
            <a:r>
              <a:rPr lang="en-US" altLang="en-US" sz="2800" dirty="0" err="1">
                <a:latin typeface="Times New Roman" pitchFamily="18" charset="0"/>
                <a:cs typeface="Times New Roman" pitchFamily="18" charset="0"/>
              </a:rPr>
              <a:t>về</a:t>
            </a:r>
            <a:r>
              <a:rPr lang="en-US" altLang="en-US" sz="2800" dirty="0">
                <a:latin typeface="Times New Roman" pitchFamily="18" charset="0"/>
                <a:cs typeface="Times New Roman" pitchFamily="18" charset="0"/>
              </a:rPr>
              <a:t> </a:t>
            </a:r>
            <a:r>
              <a:rPr lang="en-US" altLang="en-US" sz="2800" dirty="0" err="1">
                <a:latin typeface="Times New Roman" pitchFamily="18" charset="0"/>
                <a:cs typeface="Times New Roman" pitchFamily="18" charset="0"/>
              </a:rPr>
              <a:t>lực</a:t>
            </a:r>
            <a:r>
              <a:rPr lang="en-US" altLang="en-US" sz="2800" dirty="0">
                <a:latin typeface="Times New Roman" pitchFamily="18" charset="0"/>
                <a:cs typeface="Times New Roman" pitchFamily="18" charset="0"/>
              </a:rPr>
              <a:t> </a:t>
            </a:r>
            <a:r>
              <a:rPr lang="en-US" altLang="en-US" sz="2800" dirty="0" err="1">
                <a:latin typeface="Times New Roman" pitchFamily="18" charset="0"/>
                <a:cs typeface="Times New Roman" pitchFamily="18" charset="0"/>
              </a:rPr>
              <a:t>tương</a:t>
            </a:r>
            <a:r>
              <a:rPr lang="en-US" altLang="en-US" sz="2800" dirty="0">
                <a:latin typeface="Times New Roman" pitchFamily="18" charset="0"/>
                <a:cs typeface="Times New Roman" pitchFamily="18" charset="0"/>
              </a:rPr>
              <a:t> </a:t>
            </a:r>
            <a:r>
              <a:rPr lang="en-US" altLang="en-US" sz="2800" dirty="0" err="1">
                <a:latin typeface="Times New Roman" pitchFamily="18" charset="0"/>
                <a:cs typeface="Times New Roman" pitchFamily="18" charset="0"/>
              </a:rPr>
              <a:t>tác</a:t>
            </a:r>
            <a:r>
              <a:rPr lang="en-US" altLang="en-US" sz="2800" dirty="0">
                <a:latin typeface="Times New Roman" pitchFamily="18" charset="0"/>
                <a:cs typeface="Times New Roman" pitchFamily="18" charset="0"/>
              </a:rPr>
              <a:t> </a:t>
            </a:r>
            <a:r>
              <a:rPr lang="en-US" altLang="en-US" sz="2800" dirty="0" err="1">
                <a:latin typeface="Times New Roman" pitchFamily="18" charset="0"/>
                <a:cs typeface="Times New Roman" pitchFamily="18" charset="0"/>
              </a:rPr>
              <a:t>Culong</a:t>
            </a:r>
            <a:r>
              <a:rPr lang="en-US" altLang="en-US" sz="2800" dirty="0">
                <a:latin typeface="Times New Roman" pitchFamily="18" charset="0"/>
                <a:cs typeface="Times New Roman" pitchFamily="18" charset="0"/>
              </a:rPr>
              <a:t> ?</a:t>
            </a:r>
          </a:p>
        </p:txBody>
      </p:sp>
      <p:pic>
        <p:nvPicPr>
          <p:cNvPr id="3" name="Picture 2" descr="Sơn tĩnh điện và những điều bạn cần biết - Thế giới cửa thép Koffmann"/>
          <p:cNvPicPr/>
          <p:nvPr/>
        </p:nvPicPr>
        <p:blipFill>
          <a:blip r:embed="rId2">
            <a:extLst>
              <a:ext uri="{28A0092B-C50C-407E-A947-70E740481C1C}">
                <a14:useLocalDpi xmlns:a14="http://schemas.microsoft.com/office/drawing/2010/main" val="0"/>
              </a:ext>
            </a:extLst>
          </a:blip>
          <a:srcRect/>
          <a:stretch>
            <a:fillRect/>
          </a:stretch>
        </p:blipFill>
        <p:spPr bwMode="auto">
          <a:xfrm>
            <a:off x="1752600" y="1842663"/>
            <a:ext cx="3962400" cy="3415145"/>
          </a:xfrm>
          <a:prstGeom prst="rect">
            <a:avLst/>
          </a:prstGeom>
          <a:noFill/>
          <a:ln>
            <a:noFill/>
          </a:ln>
        </p:spPr>
      </p:pic>
      <p:pic>
        <p:nvPicPr>
          <p:cNvPr id="4" name="Picture 3" descr="Sơn tĩnh điện gỗ có được không?"/>
          <p:cNvPicPr/>
          <p:nvPr/>
        </p:nvPicPr>
        <p:blipFill>
          <a:blip r:embed="rId3">
            <a:extLst>
              <a:ext uri="{28A0092B-C50C-407E-A947-70E740481C1C}">
                <a14:useLocalDpi xmlns:a14="http://schemas.microsoft.com/office/drawing/2010/main" val="0"/>
              </a:ext>
            </a:extLst>
          </a:blip>
          <a:srcRect/>
          <a:stretch>
            <a:fillRect/>
          </a:stretch>
        </p:blipFill>
        <p:spPr bwMode="auto">
          <a:xfrm>
            <a:off x="6134100" y="1925782"/>
            <a:ext cx="3848100" cy="3332018"/>
          </a:xfrm>
          <a:prstGeom prst="rect">
            <a:avLst/>
          </a:prstGeom>
          <a:noFill/>
          <a:ln>
            <a:noFill/>
          </a:ln>
        </p:spPr>
      </p:pic>
      <p:sp>
        <p:nvSpPr>
          <p:cNvPr id="7" name="Rectangle 6"/>
          <p:cNvSpPr/>
          <p:nvPr/>
        </p:nvSpPr>
        <p:spPr>
          <a:xfrm>
            <a:off x="4672086" y="5638800"/>
            <a:ext cx="2490714" cy="523220"/>
          </a:xfrm>
          <a:prstGeom prst="rect">
            <a:avLst/>
          </a:prstGeom>
        </p:spPr>
        <p:txBody>
          <a:bodyPr wrap="square">
            <a:spAutoFit/>
          </a:bodyPr>
          <a:lstStyle/>
          <a:p>
            <a:r>
              <a:rPr lang="en-US" altLang="en-US" sz="2800" dirty="0" err="1">
                <a:latin typeface="Times New Roman" pitchFamily="18" charset="0"/>
                <a:cs typeface="Times New Roman" pitchFamily="18" charset="0"/>
              </a:rPr>
              <a:t>Sơn</a:t>
            </a:r>
            <a:r>
              <a:rPr lang="en-US" altLang="en-US" sz="2800" dirty="0">
                <a:latin typeface="Times New Roman" pitchFamily="18" charset="0"/>
                <a:cs typeface="Times New Roman" pitchFamily="18" charset="0"/>
              </a:rPr>
              <a:t> </a:t>
            </a:r>
            <a:r>
              <a:rPr lang="en-US" altLang="en-US" sz="2800" dirty="0" err="1">
                <a:latin typeface="Times New Roman" pitchFamily="18" charset="0"/>
                <a:cs typeface="Times New Roman" pitchFamily="18" charset="0"/>
              </a:rPr>
              <a:t>tĩnh</a:t>
            </a:r>
            <a:r>
              <a:rPr lang="en-US" altLang="en-US" sz="2800" dirty="0">
                <a:latin typeface="Times New Roman" pitchFamily="18" charset="0"/>
                <a:cs typeface="Times New Roman" pitchFamily="18" charset="0"/>
              </a:rPr>
              <a:t> </a:t>
            </a:r>
            <a:r>
              <a:rPr lang="en-US" altLang="en-US" sz="2800" dirty="0" err="1">
                <a:latin typeface="Times New Roman" pitchFamily="18" charset="0"/>
                <a:cs typeface="Times New Roman" pitchFamily="18" charset="0"/>
              </a:rPr>
              <a:t>điện</a:t>
            </a:r>
            <a:endParaRPr lang="vi-VN" dirty="0"/>
          </a:p>
        </p:txBody>
      </p:sp>
    </p:spTree>
    <p:extLst>
      <p:ext uri="{BB962C8B-B14F-4D97-AF65-F5344CB8AC3E}">
        <p14:creationId xmlns:p14="http://schemas.microsoft.com/office/powerpoint/2010/main" val="36648815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down)">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ipe(down)">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wipe(down)">
                                      <p:cBhvr>
                                        <p:cTn id="2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xmlns="" name="Savon" id="{1306E473-ED32-493B-A2D0-240A757EDD34}" vid="{C20BADFE-D095-436F-9677-9264042809F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Savon</Template>
  <TotalTime>252</TotalTime>
  <Words>595</Words>
  <Application>Microsoft Office PowerPoint</Application>
  <PresentationFormat>Custom</PresentationFormat>
  <Paragraphs>65</Paragraphs>
  <Slides>10</Slides>
  <Notes>2</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Savon</vt:lpstr>
      <vt:lpstr>BÀI 1 - Tiết 3 Điện tích. Định Luật cu-lông</vt:lpstr>
      <vt:lpstr>Nội dung</vt:lpstr>
      <vt:lpstr>I. Vật nhiễm điện. Điện tích.</vt:lpstr>
      <vt:lpstr>PowerPoint Presentation</vt:lpstr>
      <vt:lpstr>Thí nghiệm</vt:lpstr>
      <vt:lpstr>II. Định luật Cu-lông</vt:lpstr>
      <vt:lpstr>2. Vecto lực tương tác điện Cu-lông</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BÀI 1 Điện tích. Định Luật cu-lông</dc:title>
  <dc:creator>Việt Hùng Đồng</dc:creator>
  <cp:lastModifiedBy>Nguyen</cp:lastModifiedBy>
  <cp:revision>20</cp:revision>
  <dcterms:created xsi:type="dcterms:W3CDTF">2020-09-07T22:57:22Z</dcterms:created>
  <dcterms:modified xsi:type="dcterms:W3CDTF">2020-11-23T04:18:50Z</dcterms:modified>
</cp:coreProperties>
</file>