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35" r:id="rId4"/>
    <p:sldId id="260" r:id="rId5"/>
    <p:sldId id="313" r:id="rId6"/>
    <p:sldId id="314" r:id="rId7"/>
    <p:sldId id="315" r:id="rId8"/>
    <p:sldId id="316" r:id="rId9"/>
    <p:sldId id="283" r:id="rId10"/>
    <p:sldId id="282" r:id="rId11"/>
    <p:sldId id="288" r:id="rId12"/>
    <p:sldId id="298" r:id="rId13"/>
    <p:sldId id="289" r:id="rId14"/>
    <p:sldId id="3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5" Type="http://schemas.openxmlformats.org/officeDocument/2006/relationships/image" Target="../media/image4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75-CB48-4959-AD94-25DF814DE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6A167-DA66-4543-856C-9B5E06C94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A74C1-56A1-454A-9EB4-34121AB8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38A-29F0-48D2-A376-F244B37759E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654C0-FB90-4ABA-AA58-923BCD0A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41FCE-9523-4C7C-A735-EEB963F8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211E-8CDC-407B-8DFF-9C90C858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D7D2-4C06-4A80-810E-29FD7662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32DDB-DA61-4653-A6B5-A1D1FF71E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12E44-E8C8-44ED-9DB3-584CF9A1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38A-29F0-48D2-A376-F244B37759E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42168-1A2C-43D4-8D60-F6B6D1CE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185FC-A3BA-4CE7-85B3-0110E0FA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211E-8CDC-407B-8DFF-9C90C858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1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1DF70D-8CFF-43C0-86A0-CC79BCE29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BB379-730F-4A73-9B00-AD5468596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E8372-84A8-4BFF-9B39-883ABBF3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38A-29F0-48D2-A376-F244B37759E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04A39-CDD2-408B-BA31-E9CEF133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69978-43E0-41C4-A7E0-5597D92E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211E-8CDC-407B-8DFF-9C90C858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0EF1-64A2-48E8-B25C-A049E375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11A1F-6C4B-4A25-A375-013183776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A4930-7229-482C-958C-068833D6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38A-29F0-48D2-A376-F244B37759E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19824-959C-4523-BC98-FDA42076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5BB86-20AA-4EB8-B561-7BF39240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211E-8CDC-407B-8DFF-9C90C858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1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3618-F8BB-4520-B521-49AF74D23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B65B-CC17-4BDE-BB8F-78495B384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83EEE-6453-42BB-BEEF-714AF40C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38A-29F0-48D2-A376-F244B37759E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648BB-6AAB-45E2-B18C-6F12B309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B40E0-179E-4D0C-81DE-BA6DCD1B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211E-8CDC-407B-8DFF-9C90C858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2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BE27-DE76-4E68-B4E6-91E5ADDF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B06D7-1E81-4063-8C65-B410A43AE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11074-3203-4969-995B-BF070B261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BFF6C-7587-4F8F-B243-7BE10AE4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38A-29F0-48D2-A376-F244B37759E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1BF06-8972-4A00-A313-A7A603D4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7BA77-C304-49D5-974C-5BEAED86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211E-8CDC-407B-8DFF-9C90C858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9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78A7-D925-4908-AA41-6DFFB335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B0D7C-DE22-4F78-B0F6-E730615F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2865D-B55E-4737-AA40-2876EBE0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0CB95-14CE-4497-811E-178D9E90B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1515B-2B65-4D5D-9F67-7E82E2A8F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08609C-0922-47F4-ABD9-56B07826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38A-29F0-48D2-A376-F244B37759E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176EB-240E-4270-960B-6739D1A4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7ABA5B-E81E-421D-9FF9-8BC6DD53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211E-8CDC-407B-8DFF-9C90C858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8AC5-0DFD-4C65-914D-51A6633F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85461-C48F-4374-90BE-7DD705BF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38A-29F0-48D2-A376-F244B37759E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B61FC-9256-468C-9470-053CAD51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83C6D-C8E5-4543-81A2-AD19FDF2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211E-8CDC-407B-8DFF-9C90C858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3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AF3C7-9AB5-4799-90F9-949AB5C2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38A-29F0-48D2-A376-F244B37759E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E05E7-C84E-44F4-9321-3225D860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7A901-A0F7-4C31-9E02-A2975AA2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211E-8CDC-407B-8DFF-9C90C858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1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C099-D81A-48CC-8F31-1E06FB4E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D211C-F8BC-4725-BCCC-17824984B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1ADA0-17DC-4397-BBE5-A21E68CB6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CADAA-F0B2-4CDF-A6C7-85DA744A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38A-29F0-48D2-A376-F244B37759E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21F01-0FE4-4524-8C1F-27BF61ED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8A5AE-40CB-493F-88DA-937AC944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211E-8CDC-407B-8DFF-9C90C858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233F-941E-4B68-965B-AFE4CD61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A79F7-1D17-4BF0-846D-17965DCEE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5B75C-50F5-4E74-B033-8ED51BCB1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26141-FA50-449D-B582-91EAA17D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38A-29F0-48D2-A376-F244B37759E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D3EF5-776A-465D-8774-6036F8FF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78E77-0B0E-4FC9-8C7A-BB88C9EF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211E-8CDC-407B-8DFF-9C90C858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EE360-DEEA-4911-9AD8-6C0BF98B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A6F16-7658-4860-9D38-224662398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1321-7435-47D4-B0AA-F8AB31431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838A-29F0-48D2-A376-F244B37759E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2B76E-6ED5-4E9B-BFCE-FA14004FC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A4404-DD0C-4002-B234-2FDC885B9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211E-8CDC-407B-8DFF-9C90C8583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8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7.wmf"/><Relationship Id="rId26" Type="http://schemas.openxmlformats.org/officeDocument/2006/relationships/image" Target="../media/image41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40.wmf"/><Relationship Id="rId32" Type="http://schemas.openxmlformats.org/officeDocument/2006/relationships/image" Target="../media/image4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42.wmf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wmf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2.wmf"/><Relationship Id="rId9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6D4A24C-377C-4FEC-B524-0A5E654203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Speak Pro" panose="020F0502020204030204"/>
            </a:endParaRPr>
          </a:p>
        </p:txBody>
      </p:sp>
      <p:sp>
        <p:nvSpPr>
          <p:cNvPr id="35843" name="Title 1">
            <a:extLst>
              <a:ext uri="{FF2B5EF4-FFF2-40B4-BE49-F238E27FC236}">
                <a16:creationId xmlns:a16="http://schemas.microsoft.com/office/drawing/2014/main" id="{AD20D05D-1667-4B13-8C64-25716AB7EB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61350" y="579783"/>
            <a:ext cx="4813300" cy="3494088"/>
          </a:xfrm>
        </p:spPr>
        <p:txBody>
          <a:bodyPr/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              </a:t>
            </a:r>
            <a:b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TRỤC              TỌA ĐỘ  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7FFA82BE-F5C8-4AE4-91EA-FBAF9BCB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7E054C-9433-4B46-8034-B111B724FEA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329613" y="4294188"/>
            <a:ext cx="43878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1B4E28A-6829-4CF7-9D02-A9AE5C502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37" name="AutoShape 53">
            <a:extLst>
              <a:ext uri="{FF2B5EF4-FFF2-40B4-BE49-F238E27FC236}">
                <a16:creationId xmlns:a16="http://schemas.microsoft.com/office/drawing/2014/main" id="{53F612F5-0660-455E-AAD6-54D75A060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762000"/>
            <a:ext cx="4038600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chemeClr val="bg1"/>
                </a:solidFill>
              </a:rPr>
              <a:t>c) Tọa độ của một điểm</a:t>
            </a:r>
          </a:p>
        </p:txBody>
      </p:sp>
      <p:pic>
        <p:nvPicPr>
          <p:cNvPr id="45060" name="Picture 54">
            <a:extLst>
              <a:ext uri="{FF2B5EF4-FFF2-40B4-BE49-F238E27FC236}">
                <a16:creationId xmlns:a16="http://schemas.microsoft.com/office/drawing/2014/main" id="{3FDBB817-03DE-4977-B16F-CEE353268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51054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3253" name="Group 69">
            <a:extLst>
              <a:ext uri="{FF2B5EF4-FFF2-40B4-BE49-F238E27FC236}">
                <a16:creationId xmlns:a16="http://schemas.microsoft.com/office/drawing/2014/main" id="{FDCA453E-F050-497B-A305-79085E5BA9A6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752600"/>
            <a:ext cx="8686800" cy="609600"/>
            <a:chOff x="288" y="960"/>
            <a:chExt cx="5472" cy="384"/>
          </a:xfrm>
        </p:grpSpPr>
        <p:sp>
          <p:nvSpPr>
            <p:cNvPr id="45071" name="AutoShape 55">
              <a:extLst>
                <a:ext uri="{FF2B5EF4-FFF2-40B4-BE49-F238E27FC236}">
                  <a16:creationId xmlns:a16="http://schemas.microsoft.com/office/drawing/2014/main" id="{08484D42-BA0E-4A02-A70F-A4CF5026C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960"/>
              <a:ext cx="5472" cy="384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chemeClr val="bg1"/>
                  </a:solidFill>
                </a:rPr>
                <a:t>Tọa độ của điểm M cũng chính là tọa độ của </a:t>
              </a:r>
              <a:endParaRPr lang="en-US" altLang="en-US" sz="2400">
                <a:solidFill>
                  <a:schemeClr val="bg1"/>
                </a:solidFill>
              </a:endParaRPr>
            </a:p>
          </p:txBody>
        </p:sp>
        <p:pic>
          <p:nvPicPr>
            <p:cNvPr id="45072" name="Picture 62" descr="om_vt">
              <a:extLst>
                <a:ext uri="{FF2B5EF4-FFF2-40B4-BE49-F238E27FC236}">
                  <a16:creationId xmlns:a16="http://schemas.microsoft.com/office/drawing/2014/main" id="{2810D0A5-8A2E-4488-9946-02FD28BA3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978"/>
              <a:ext cx="450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50" name="Line 66">
            <a:extLst>
              <a:ext uri="{FF2B5EF4-FFF2-40B4-BE49-F238E27FC236}">
                <a16:creationId xmlns:a16="http://schemas.microsoft.com/office/drawing/2014/main" id="{7AEB3ABD-4646-4A74-8105-7B3A619EB4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2971800"/>
            <a:ext cx="2971800" cy="1981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1" name="Line 67">
            <a:extLst>
              <a:ext uri="{FF2B5EF4-FFF2-40B4-BE49-F238E27FC236}">
                <a16:creationId xmlns:a16="http://schemas.microsoft.com/office/drawing/2014/main" id="{671BB696-5A3F-4FC9-A16A-221EB4D7B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2959100"/>
            <a:ext cx="0" cy="19812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252" name="Line 68">
            <a:extLst>
              <a:ext uri="{FF2B5EF4-FFF2-40B4-BE49-F238E27FC236}">
                <a16:creationId xmlns:a16="http://schemas.microsoft.com/office/drawing/2014/main" id="{9A2C2BD4-6C70-4BE1-A675-B752F108FA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29845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5" name="AutoShape 71">
            <a:extLst>
              <a:ext uri="{FF2B5EF4-FFF2-40B4-BE49-F238E27FC236}">
                <a16:creationId xmlns:a16="http://schemas.microsoft.com/office/drawing/2014/main" id="{41060283-6E4D-4065-AC6B-606EFE8FB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4394200"/>
            <a:ext cx="2362200" cy="1524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solidFill>
                  <a:srgbClr val="FF3300"/>
                </a:solidFill>
              </a:rPr>
              <a:t> </a:t>
            </a:r>
            <a:r>
              <a:rPr lang="en-US" altLang="en-US" sz="2400" i="1">
                <a:solidFill>
                  <a:srgbClr val="FF3300"/>
                </a:solidFill>
              </a:rPr>
              <a:t>là hoành độ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400">
                <a:solidFill>
                  <a:srgbClr val="FF3300"/>
                </a:solidFill>
              </a:rPr>
              <a:t> </a:t>
            </a:r>
            <a:r>
              <a:rPr lang="en-US" altLang="en-US" sz="2400" i="1">
                <a:solidFill>
                  <a:srgbClr val="FF3300"/>
                </a:solidFill>
              </a:rPr>
              <a:t>là tung độ</a:t>
            </a:r>
          </a:p>
        </p:txBody>
      </p:sp>
      <p:grpSp>
        <p:nvGrpSpPr>
          <p:cNvPr id="93260" name="Group 76">
            <a:extLst>
              <a:ext uri="{FF2B5EF4-FFF2-40B4-BE49-F238E27FC236}">
                <a16:creationId xmlns:a16="http://schemas.microsoft.com/office/drawing/2014/main" id="{81F256F1-5E73-4025-885B-30CB28C609E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959100"/>
            <a:ext cx="3810000" cy="838200"/>
            <a:chOff x="288" y="1488"/>
            <a:chExt cx="2400" cy="528"/>
          </a:xfrm>
        </p:grpSpPr>
        <p:sp>
          <p:nvSpPr>
            <p:cNvPr id="45067" name="AutoShape 58">
              <a:extLst>
                <a:ext uri="{FF2B5EF4-FFF2-40B4-BE49-F238E27FC236}">
                  <a16:creationId xmlns:a16="http://schemas.microsoft.com/office/drawing/2014/main" id="{E7F485F5-433C-4A4F-8FCD-1AC2BE861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488"/>
              <a:ext cx="2400" cy="52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i="1">
                  <a:solidFill>
                    <a:srgbClr val="FF3300"/>
                  </a:solidFill>
                  <a:latin typeface="Times New Roman" panose="02020603050405020304" pitchFamily="18" charset="0"/>
                </a:rPr>
                <a:t>M(x;y) </a:t>
              </a:r>
              <a:r>
                <a:rPr lang="en-US" altLang="en-US" sz="2600" i="1">
                  <a:solidFill>
                    <a:srgbClr val="FF33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 OM = x.i + y.j</a:t>
              </a:r>
            </a:p>
          </p:txBody>
        </p:sp>
        <p:sp>
          <p:nvSpPr>
            <p:cNvPr id="45068" name="Line 73">
              <a:extLst>
                <a:ext uri="{FF2B5EF4-FFF2-40B4-BE49-F238E27FC236}">
                  <a16:creationId xmlns:a16="http://schemas.microsoft.com/office/drawing/2014/main" id="{87B3E42A-56D0-4D3C-BDD5-4C77DA4EF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6" y="1659"/>
              <a:ext cx="28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74">
              <a:extLst>
                <a:ext uri="{FF2B5EF4-FFF2-40B4-BE49-F238E27FC236}">
                  <a16:creationId xmlns:a16="http://schemas.microsoft.com/office/drawing/2014/main" id="{20F9BE48-02C5-4848-AFB5-9ACDD5FFF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4" y="1677"/>
              <a:ext cx="14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75">
              <a:extLst>
                <a:ext uri="{FF2B5EF4-FFF2-40B4-BE49-F238E27FC236}">
                  <a16:creationId xmlns:a16="http://schemas.microsoft.com/office/drawing/2014/main" id="{4B7783D1-B548-4CCB-8781-F432FCA7C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" y="1680"/>
              <a:ext cx="14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600"/>
                                        <p:tgtEl>
                                          <p:spTgt spid="9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"/>
                                        <p:tgtEl>
                                          <p:spTgt spid="9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2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2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37" grpId="0" animBg="1"/>
      <p:bldP spid="932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9CFF7A2-141C-4C98-999A-623D121BB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563563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2. </a:t>
            </a:r>
            <a:r>
              <a:rPr lang="en-US" altLang="en-US" sz="3200" u="sng"/>
              <a:t>Hệ trục tọa độ</a:t>
            </a:r>
          </a:p>
        </p:txBody>
      </p:sp>
      <p:sp>
        <p:nvSpPr>
          <p:cNvPr id="50179" name="AutoShape 3">
            <a:extLst>
              <a:ext uri="{FF2B5EF4-FFF2-40B4-BE49-F238E27FC236}">
                <a16:creationId xmlns:a16="http://schemas.microsoft.com/office/drawing/2014/main" id="{4C4E3535-63F2-4B65-9469-DAF28E5E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990600"/>
            <a:ext cx="3429000" cy="1341438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Hãy xác định tọa độ của các điểm A, B, C trong hình bên.</a:t>
            </a:r>
          </a:p>
        </p:txBody>
      </p:sp>
      <p:grpSp>
        <p:nvGrpSpPr>
          <p:cNvPr id="50180" name="Group 10">
            <a:extLst>
              <a:ext uri="{FF2B5EF4-FFF2-40B4-BE49-F238E27FC236}">
                <a16:creationId xmlns:a16="http://schemas.microsoft.com/office/drawing/2014/main" id="{01EEA391-1CEC-47D6-99CD-29C4C5C03338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971551"/>
            <a:ext cx="5238750" cy="5248275"/>
            <a:chOff x="2460" y="612"/>
            <a:chExt cx="3300" cy="3306"/>
          </a:xfrm>
        </p:grpSpPr>
        <p:pic>
          <p:nvPicPr>
            <p:cNvPr id="46109" name="Picture 4">
              <a:extLst>
                <a:ext uri="{FF2B5EF4-FFF2-40B4-BE49-F238E27FC236}">
                  <a16:creationId xmlns:a16="http://schemas.microsoft.com/office/drawing/2014/main" id="{CCC20C49-D8FE-4D18-8527-1DF65421D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612"/>
              <a:ext cx="3300" cy="3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110" name="Text Box 7">
              <a:extLst>
                <a:ext uri="{FF2B5EF4-FFF2-40B4-BE49-F238E27FC236}">
                  <a16:creationId xmlns:a16="http://schemas.microsoft.com/office/drawing/2014/main" id="{6ECA5C75-1FB7-4F7D-BC71-C9E6092A4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112"/>
              <a:ext cx="22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 i="1"/>
                <a:t>A</a:t>
              </a:r>
            </a:p>
          </p:txBody>
        </p:sp>
        <p:sp>
          <p:nvSpPr>
            <p:cNvPr id="46111" name="Text Box 8">
              <a:extLst>
                <a:ext uri="{FF2B5EF4-FFF2-40B4-BE49-F238E27FC236}">
                  <a16:creationId xmlns:a16="http://schemas.microsoft.com/office/drawing/2014/main" id="{608E6B10-7271-49B8-B101-127B980B0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" y="1469"/>
              <a:ext cx="22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 i="1"/>
                <a:t>C</a:t>
              </a:r>
            </a:p>
          </p:txBody>
        </p:sp>
        <p:sp>
          <p:nvSpPr>
            <p:cNvPr id="46112" name="Text Box 9">
              <a:extLst>
                <a:ext uri="{FF2B5EF4-FFF2-40B4-BE49-F238E27FC236}">
                  <a16:creationId xmlns:a16="http://schemas.microsoft.com/office/drawing/2014/main" id="{AFE64D12-8B38-4D76-9CBD-A15386BD6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" y="1488"/>
              <a:ext cx="22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 i="1"/>
                <a:t>B</a:t>
              </a:r>
            </a:p>
          </p:txBody>
        </p:sp>
      </p:grpSp>
      <p:grpSp>
        <p:nvGrpSpPr>
          <p:cNvPr id="106526" name="Group 30">
            <a:extLst>
              <a:ext uri="{FF2B5EF4-FFF2-40B4-BE49-F238E27FC236}">
                <a16:creationId xmlns:a16="http://schemas.microsoft.com/office/drawing/2014/main" id="{A4381E58-CF01-4C0F-90CD-81185552268E}"/>
              </a:ext>
            </a:extLst>
          </p:cNvPr>
          <p:cNvGrpSpPr>
            <a:grpSpLocks/>
          </p:cNvGrpSpPr>
          <p:nvPr/>
        </p:nvGrpSpPr>
        <p:grpSpPr bwMode="auto">
          <a:xfrm>
            <a:off x="1563689" y="2844801"/>
            <a:ext cx="3709987" cy="760413"/>
            <a:chOff x="111" y="1584"/>
            <a:chExt cx="2337" cy="479"/>
          </a:xfrm>
        </p:grpSpPr>
        <p:sp>
          <p:nvSpPr>
            <p:cNvPr id="46105" name="AutoShape 6">
              <a:extLst>
                <a:ext uri="{FF2B5EF4-FFF2-40B4-BE49-F238E27FC236}">
                  <a16:creationId xmlns:a16="http://schemas.microsoft.com/office/drawing/2014/main" id="{9EA392EC-5C8C-4EDB-A8C7-05950399C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" y="1584"/>
              <a:ext cx="2337" cy="479"/>
            </a:xfrm>
            <a:prstGeom prst="roundRect">
              <a:avLst>
                <a:gd name="adj" fmla="val 24218"/>
              </a:avLst>
            </a:prstGeom>
            <a:solidFill>
              <a:srgbClr val="3333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OA = -3i + 0j </a:t>
              </a:r>
              <a:r>
                <a:rPr lang="en-US" altLang="en-US" sz="2400" i="1">
                  <a:solidFill>
                    <a:schemeClr val="bg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 A(-3; 0)</a:t>
              </a:r>
            </a:p>
          </p:txBody>
        </p:sp>
        <p:sp>
          <p:nvSpPr>
            <p:cNvPr id="46106" name="Line 11">
              <a:extLst>
                <a:ext uri="{FF2B5EF4-FFF2-40B4-BE49-F238E27FC236}">
                  <a16:creationId xmlns:a16="http://schemas.microsoft.com/office/drawing/2014/main" id="{8B6EF230-AE81-40A0-9327-34713BF7D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728"/>
              <a:ext cx="1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Line 14">
              <a:extLst>
                <a:ext uri="{FF2B5EF4-FFF2-40B4-BE49-F238E27FC236}">
                  <a16:creationId xmlns:a16="http://schemas.microsoft.com/office/drawing/2014/main" id="{41AA5C27-8983-4F40-B14B-9A36C7AE8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1750"/>
              <a:ext cx="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Line 15">
              <a:extLst>
                <a:ext uri="{FF2B5EF4-FFF2-40B4-BE49-F238E27FC236}">
                  <a16:creationId xmlns:a16="http://schemas.microsoft.com/office/drawing/2014/main" id="{7972C0F1-DB91-4711-95F5-8E80FBE48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0" y="1750"/>
              <a:ext cx="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37" name="Group 41">
            <a:extLst>
              <a:ext uri="{FF2B5EF4-FFF2-40B4-BE49-F238E27FC236}">
                <a16:creationId xmlns:a16="http://schemas.microsoft.com/office/drawing/2014/main" id="{1E25C09C-F928-47FE-8FD0-96730C4132E0}"/>
              </a:ext>
            </a:extLst>
          </p:cNvPr>
          <p:cNvGrpSpPr>
            <a:grpSpLocks/>
          </p:cNvGrpSpPr>
          <p:nvPr/>
        </p:nvGrpSpPr>
        <p:grpSpPr bwMode="auto">
          <a:xfrm>
            <a:off x="1563689" y="4127500"/>
            <a:ext cx="3671887" cy="692150"/>
            <a:chOff x="127" y="2208"/>
            <a:chExt cx="2313" cy="436"/>
          </a:xfrm>
        </p:grpSpPr>
        <p:sp>
          <p:nvSpPr>
            <p:cNvPr id="46101" name="AutoShape 20">
              <a:extLst>
                <a:ext uri="{FF2B5EF4-FFF2-40B4-BE49-F238E27FC236}">
                  <a16:creationId xmlns:a16="http://schemas.microsoft.com/office/drawing/2014/main" id="{D14F3A05-86CD-4944-A203-3C800D6C7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" y="2208"/>
              <a:ext cx="2313" cy="436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OB = 0i + 2j </a:t>
              </a:r>
              <a:r>
                <a:rPr lang="en-US" altLang="en-US" sz="2400" i="1">
                  <a:solidFill>
                    <a:schemeClr val="bg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 B(0; 2)</a:t>
              </a:r>
            </a:p>
          </p:txBody>
        </p:sp>
        <p:sp>
          <p:nvSpPr>
            <p:cNvPr id="46102" name="Line 21">
              <a:extLst>
                <a:ext uri="{FF2B5EF4-FFF2-40B4-BE49-F238E27FC236}">
                  <a16:creationId xmlns:a16="http://schemas.microsoft.com/office/drawing/2014/main" id="{472D38D4-46F6-471F-9B72-B18597299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" y="2323"/>
              <a:ext cx="19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Line 24">
              <a:extLst>
                <a:ext uri="{FF2B5EF4-FFF2-40B4-BE49-F238E27FC236}">
                  <a16:creationId xmlns:a16="http://schemas.microsoft.com/office/drawing/2014/main" id="{08032452-D7DB-4CF5-9141-E383EE98E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2323"/>
              <a:ext cx="1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Line 25">
              <a:extLst>
                <a:ext uri="{FF2B5EF4-FFF2-40B4-BE49-F238E27FC236}">
                  <a16:creationId xmlns:a16="http://schemas.microsoft.com/office/drawing/2014/main" id="{F50A37A2-DC39-4D4F-AE6B-0CC715B6B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7" y="2370"/>
              <a:ext cx="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38" name="Group 42">
            <a:extLst>
              <a:ext uri="{FF2B5EF4-FFF2-40B4-BE49-F238E27FC236}">
                <a16:creationId xmlns:a16="http://schemas.microsoft.com/office/drawing/2014/main" id="{A02D8951-17F1-4FF8-94AE-13C5EAE6A456}"/>
              </a:ext>
            </a:extLst>
          </p:cNvPr>
          <p:cNvGrpSpPr>
            <a:grpSpLocks/>
          </p:cNvGrpSpPr>
          <p:nvPr/>
        </p:nvGrpSpPr>
        <p:grpSpPr bwMode="auto">
          <a:xfrm>
            <a:off x="1563689" y="5524500"/>
            <a:ext cx="3671887" cy="692150"/>
            <a:chOff x="151" y="2672"/>
            <a:chExt cx="2313" cy="436"/>
          </a:xfrm>
        </p:grpSpPr>
        <p:sp>
          <p:nvSpPr>
            <p:cNvPr id="46097" name="AutoShape 31">
              <a:extLst>
                <a:ext uri="{FF2B5EF4-FFF2-40B4-BE49-F238E27FC236}">
                  <a16:creationId xmlns:a16="http://schemas.microsoft.com/office/drawing/2014/main" id="{D9992880-2EEA-46D0-AFB9-110418700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" y="2672"/>
              <a:ext cx="2313" cy="436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OC = 4i + 2j </a:t>
              </a:r>
              <a:r>
                <a:rPr lang="en-US" altLang="en-US" sz="2400" i="1">
                  <a:solidFill>
                    <a:schemeClr val="bg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 C(4; 2)</a:t>
              </a:r>
            </a:p>
          </p:txBody>
        </p:sp>
        <p:sp>
          <p:nvSpPr>
            <p:cNvPr id="46098" name="Line 32">
              <a:extLst>
                <a:ext uri="{FF2B5EF4-FFF2-40B4-BE49-F238E27FC236}">
                  <a16:creationId xmlns:a16="http://schemas.microsoft.com/office/drawing/2014/main" id="{7164A214-419B-4E24-91AF-D9186BA1C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" y="2792"/>
              <a:ext cx="188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Line 35">
              <a:extLst>
                <a:ext uri="{FF2B5EF4-FFF2-40B4-BE49-F238E27FC236}">
                  <a16:creationId xmlns:a16="http://schemas.microsoft.com/office/drawing/2014/main" id="{BEB17D38-B367-4B7B-A44E-5ADDF19C6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2848"/>
              <a:ext cx="96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Line 36">
              <a:extLst>
                <a:ext uri="{FF2B5EF4-FFF2-40B4-BE49-F238E27FC236}">
                  <a16:creationId xmlns:a16="http://schemas.microsoft.com/office/drawing/2014/main" id="{86DFAA3D-4999-45A1-AF75-292AAED19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2794"/>
              <a:ext cx="96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39" name="Line 43">
            <a:extLst>
              <a:ext uri="{FF2B5EF4-FFF2-40B4-BE49-F238E27FC236}">
                <a16:creationId xmlns:a16="http://schemas.microsoft.com/office/drawing/2014/main" id="{DD9D4DFC-A39C-4E1C-88A4-76CE1ACC58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9700" y="3594100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Text Box 44">
            <a:extLst>
              <a:ext uri="{FF2B5EF4-FFF2-40B4-BE49-F238E27FC236}">
                <a16:creationId xmlns:a16="http://schemas.microsoft.com/office/drawing/2014/main" id="{4D11858F-8123-413E-B053-3A12A4AA4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64172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6090" name="Text Box 45">
            <a:extLst>
              <a:ext uri="{FF2B5EF4-FFF2-40B4-BE49-F238E27FC236}">
                <a16:creationId xmlns:a16="http://schemas.microsoft.com/office/drawing/2014/main" id="{6F80B265-38CE-4B3F-B7D0-A9FA44B1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10832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j</a:t>
            </a:r>
          </a:p>
        </p:txBody>
      </p:sp>
      <p:sp>
        <p:nvSpPr>
          <p:cNvPr id="46091" name="Line 46">
            <a:extLst>
              <a:ext uri="{FF2B5EF4-FFF2-40B4-BE49-F238E27FC236}">
                <a16:creationId xmlns:a16="http://schemas.microsoft.com/office/drawing/2014/main" id="{CABDE3BF-48E4-440B-8ACF-C2012790C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370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47">
            <a:extLst>
              <a:ext uri="{FF2B5EF4-FFF2-40B4-BE49-F238E27FC236}">
                <a16:creationId xmlns:a16="http://schemas.microsoft.com/office/drawing/2014/main" id="{98183A86-2AC1-4D97-B2CB-A56744E5F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7800" y="317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4" name="Line 48">
            <a:extLst>
              <a:ext uri="{FF2B5EF4-FFF2-40B4-BE49-F238E27FC236}">
                <a16:creationId xmlns:a16="http://schemas.microsoft.com/office/drawing/2014/main" id="{97F2794D-A47B-4EB9-8737-9A0D6D776EDA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518400" y="3073400"/>
            <a:ext cx="1016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5" name="Line 49">
            <a:extLst>
              <a:ext uri="{FF2B5EF4-FFF2-40B4-BE49-F238E27FC236}">
                <a16:creationId xmlns:a16="http://schemas.microsoft.com/office/drawing/2014/main" id="{EFF97709-941B-49A7-AEE0-0D685BBD0CA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559800" y="2070100"/>
            <a:ext cx="1003300" cy="2019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6" name="Line 50">
            <a:extLst>
              <a:ext uri="{FF2B5EF4-FFF2-40B4-BE49-F238E27FC236}">
                <a16:creationId xmlns:a16="http://schemas.microsoft.com/office/drawing/2014/main" id="{2CD20D0E-1AFC-4D2E-A123-573847433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2565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47" name="Line 51">
            <a:extLst>
              <a:ext uri="{FF2B5EF4-FFF2-40B4-BE49-F238E27FC236}">
                <a16:creationId xmlns:a16="http://schemas.microsoft.com/office/drawing/2014/main" id="{AADADF4E-309F-470B-B1DE-F8E7DF6F454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582150" y="3067050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6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0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06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6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06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06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06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06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06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4">
            <a:extLst>
              <a:ext uri="{FF2B5EF4-FFF2-40B4-BE49-F238E27FC236}">
                <a16:creationId xmlns:a16="http://schemas.microsoft.com/office/drawing/2014/main" id="{D0383ED9-3FE0-46C4-9235-E479DB4DF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738" y="5391150"/>
            <a:ext cx="6318250" cy="91440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Hãy vẽ các điểm D(-2;3), E(0; -3), F(2;0)</a:t>
            </a:r>
          </a:p>
        </p:txBody>
      </p:sp>
      <p:grpSp>
        <p:nvGrpSpPr>
          <p:cNvPr id="47107" name="Group 5">
            <a:extLst>
              <a:ext uri="{FF2B5EF4-FFF2-40B4-BE49-F238E27FC236}">
                <a16:creationId xmlns:a16="http://schemas.microsoft.com/office/drawing/2014/main" id="{E76AAFEA-EE9E-4955-8C53-F5EF132D92A3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533400"/>
            <a:ext cx="5638800" cy="4292600"/>
            <a:chOff x="2304" y="336"/>
            <a:chExt cx="3552" cy="2704"/>
          </a:xfrm>
        </p:grpSpPr>
        <p:grpSp>
          <p:nvGrpSpPr>
            <p:cNvPr id="47118" name="Group 6">
              <a:extLst>
                <a:ext uri="{FF2B5EF4-FFF2-40B4-BE49-F238E27FC236}">
                  <a16:creationId xmlns:a16="http://schemas.microsoft.com/office/drawing/2014/main" id="{1D75DBE5-4970-490C-9C4A-05690F7C23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336"/>
              <a:ext cx="3552" cy="2704"/>
              <a:chOff x="1440" y="240"/>
              <a:chExt cx="3552" cy="2704"/>
            </a:xfrm>
          </p:grpSpPr>
          <p:sp>
            <p:nvSpPr>
              <p:cNvPr id="47121" name="Rectangle 7">
                <a:extLst>
                  <a:ext uri="{FF2B5EF4-FFF2-40B4-BE49-F238E27FC236}">
                    <a16:creationId xmlns:a16="http://schemas.microsoft.com/office/drawing/2014/main" id="{0ED0D070-BB66-440D-8DA6-448AD0E76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2618"/>
                <a:ext cx="49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22" name="Rectangle 8">
                <a:extLst>
                  <a:ext uri="{FF2B5EF4-FFF2-40B4-BE49-F238E27FC236}">
                    <a16:creationId xmlns:a16="http://schemas.microsoft.com/office/drawing/2014/main" id="{6FEB8F45-3DDD-42F6-BA8A-F785AED6F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" y="2618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23" name="Rectangle 9">
                <a:extLst>
                  <a:ext uri="{FF2B5EF4-FFF2-40B4-BE49-F238E27FC236}">
                    <a16:creationId xmlns:a16="http://schemas.microsoft.com/office/drawing/2014/main" id="{ABD7B33A-E9CF-4D9D-AD96-4A6A7088E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2618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24" name="Rectangle 10">
                <a:extLst>
                  <a:ext uri="{FF2B5EF4-FFF2-40B4-BE49-F238E27FC236}">
                    <a16:creationId xmlns:a16="http://schemas.microsoft.com/office/drawing/2014/main" id="{561D3793-31D4-47FF-BAC5-1E310862C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2618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25" name="Rectangle 11">
                <a:extLst>
                  <a:ext uri="{FF2B5EF4-FFF2-40B4-BE49-F238E27FC236}">
                    <a16:creationId xmlns:a16="http://schemas.microsoft.com/office/drawing/2014/main" id="{5C6D52C2-9F9C-4788-9F82-B332A950D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2618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26" name="Rectangle 12">
                <a:extLst>
                  <a:ext uri="{FF2B5EF4-FFF2-40B4-BE49-F238E27FC236}">
                    <a16:creationId xmlns:a16="http://schemas.microsoft.com/office/drawing/2014/main" id="{7C33C0E0-FC23-4B2E-899D-DA355E442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" y="2618"/>
                <a:ext cx="40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27" name="Rectangle 13">
                <a:extLst>
                  <a:ext uri="{FF2B5EF4-FFF2-40B4-BE49-F238E27FC236}">
                    <a16:creationId xmlns:a16="http://schemas.microsoft.com/office/drawing/2014/main" id="{74717F92-1790-4BD3-B2FC-FB17F33E5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" y="2618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28" name="Rectangle 14">
                <a:extLst>
                  <a:ext uri="{FF2B5EF4-FFF2-40B4-BE49-F238E27FC236}">
                    <a16:creationId xmlns:a16="http://schemas.microsoft.com/office/drawing/2014/main" id="{070D4A31-077A-4BF7-837E-DC228DED3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618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29" name="Rectangle 15">
                <a:extLst>
                  <a:ext uri="{FF2B5EF4-FFF2-40B4-BE49-F238E27FC236}">
                    <a16:creationId xmlns:a16="http://schemas.microsoft.com/office/drawing/2014/main" id="{70F7F808-0D7D-47A6-BADD-C27BBDA49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2292"/>
                <a:ext cx="49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30" name="Rectangle 16">
                <a:extLst>
                  <a:ext uri="{FF2B5EF4-FFF2-40B4-BE49-F238E27FC236}">
                    <a16:creationId xmlns:a16="http://schemas.microsoft.com/office/drawing/2014/main" id="{A83397BA-AEA4-46AC-BA5B-203D93A6A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" y="2292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31" name="Rectangle 17">
                <a:extLst>
                  <a:ext uri="{FF2B5EF4-FFF2-40B4-BE49-F238E27FC236}">
                    <a16:creationId xmlns:a16="http://schemas.microsoft.com/office/drawing/2014/main" id="{0AFEF951-8837-4561-88C9-DDED1119F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2292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32" name="Rectangle 18">
                <a:extLst>
                  <a:ext uri="{FF2B5EF4-FFF2-40B4-BE49-F238E27FC236}">
                    <a16:creationId xmlns:a16="http://schemas.microsoft.com/office/drawing/2014/main" id="{6A103E0F-DDDE-4935-A0DF-E5D992AE7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2292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33" name="Rectangle 19">
                <a:extLst>
                  <a:ext uri="{FF2B5EF4-FFF2-40B4-BE49-F238E27FC236}">
                    <a16:creationId xmlns:a16="http://schemas.microsoft.com/office/drawing/2014/main" id="{5DD8BFE2-2C2C-4BCF-8311-D8629E3F7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2292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34" name="Rectangle 20">
                <a:extLst>
                  <a:ext uri="{FF2B5EF4-FFF2-40B4-BE49-F238E27FC236}">
                    <a16:creationId xmlns:a16="http://schemas.microsoft.com/office/drawing/2014/main" id="{729A85C3-8863-456D-857C-70987B147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" y="2292"/>
                <a:ext cx="40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35" name="Rectangle 21">
                <a:extLst>
                  <a:ext uri="{FF2B5EF4-FFF2-40B4-BE49-F238E27FC236}">
                    <a16:creationId xmlns:a16="http://schemas.microsoft.com/office/drawing/2014/main" id="{2033EF48-637A-4212-A742-15B033E71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" y="2292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36" name="Rectangle 22">
                <a:extLst>
                  <a:ext uri="{FF2B5EF4-FFF2-40B4-BE49-F238E27FC236}">
                    <a16:creationId xmlns:a16="http://schemas.microsoft.com/office/drawing/2014/main" id="{608DEB79-1799-4E5F-B3BE-AA59F97FE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292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37" name="Rectangle 23">
                <a:extLst>
                  <a:ext uri="{FF2B5EF4-FFF2-40B4-BE49-F238E27FC236}">
                    <a16:creationId xmlns:a16="http://schemas.microsoft.com/office/drawing/2014/main" id="{4DEB07EA-7DFC-48A5-B8C0-FCB4F4A9D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966"/>
                <a:ext cx="49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38" name="Rectangle 24">
                <a:extLst>
                  <a:ext uri="{FF2B5EF4-FFF2-40B4-BE49-F238E27FC236}">
                    <a16:creationId xmlns:a16="http://schemas.microsoft.com/office/drawing/2014/main" id="{EE062C1C-7D03-4B7D-B777-141090D73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" y="1966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39" name="Rectangle 25">
                <a:extLst>
                  <a:ext uri="{FF2B5EF4-FFF2-40B4-BE49-F238E27FC236}">
                    <a16:creationId xmlns:a16="http://schemas.microsoft.com/office/drawing/2014/main" id="{E0025573-C2E4-43A7-A04B-779269A22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1966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40" name="Rectangle 26">
                <a:extLst>
                  <a:ext uri="{FF2B5EF4-FFF2-40B4-BE49-F238E27FC236}">
                    <a16:creationId xmlns:a16="http://schemas.microsoft.com/office/drawing/2014/main" id="{3DB87C09-2FAC-4C58-A0EC-98EA10655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966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41" name="Rectangle 27">
                <a:extLst>
                  <a:ext uri="{FF2B5EF4-FFF2-40B4-BE49-F238E27FC236}">
                    <a16:creationId xmlns:a16="http://schemas.microsoft.com/office/drawing/2014/main" id="{B741D0ED-1D6C-4173-B869-0409A9B0D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1966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42" name="Rectangle 28">
                <a:extLst>
                  <a:ext uri="{FF2B5EF4-FFF2-40B4-BE49-F238E27FC236}">
                    <a16:creationId xmlns:a16="http://schemas.microsoft.com/office/drawing/2014/main" id="{207BCB45-C46F-454E-9AF7-2005BD662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" y="1966"/>
                <a:ext cx="40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43" name="Rectangle 29">
                <a:extLst>
                  <a:ext uri="{FF2B5EF4-FFF2-40B4-BE49-F238E27FC236}">
                    <a16:creationId xmlns:a16="http://schemas.microsoft.com/office/drawing/2014/main" id="{0A5BBC01-AF36-4B72-9076-E3D180329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" y="1966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44" name="Rectangle 30">
                <a:extLst>
                  <a:ext uri="{FF2B5EF4-FFF2-40B4-BE49-F238E27FC236}">
                    <a16:creationId xmlns:a16="http://schemas.microsoft.com/office/drawing/2014/main" id="{C5403A0E-F672-4ED1-8285-5F613EFDD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966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45" name="Rectangle 31">
                <a:extLst>
                  <a:ext uri="{FF2B5EF4-FFF2-40B4-BE49-F238E27FC236}">
                    <a16:creationId xmlns:a16="http://schemas.microsoft.com/office/drawing/2014/main" id="{FA7FA687-4ECA-44FB-9D0D-15650D730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40"/>
                <a:ext cx="49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46" name="Rectangle 32">
                <a:extLst>
                  <a:ext uri="{FF2B5EF4-FFF2-40B4-BE49-F238E27FC236}">
                    <a16:creationId xmlns:a16="http://schemas.microsoft.com/office/drawing/2014/main" id="{A9301BA2-FE29-45B9-ABF3-92CE06607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" y="1640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47" name="Rectangle 33">
                <a:extLst>
                  <a:ext uri="{FF2B5EF4-FFF2-40B4-BE49-F238E27FC236}">
                    <a16:creationId xmlns:a16="http://schemas.microsoft.com/office/drawing/2014/main" id="{7AD5A50A-4FD0-4C1B-9759-23F0A7C8D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1640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48" name="Rectangle 34">
                <a:extLst>
                  <a:ext uri="{FF2B5EF4-FFF2-40B4-BE49-F238E27FC236}">
                    <a16:creationId xmlns:a16="http://schemas.microsoft.com/office/drawing/2014/main" id="{A7919EDF-98DA-4F1F-A41A-192E5CD09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640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49" name="Rectangle 35">
                <a:extLst>
                  <a:ext uri="{FF2B5EF4-FFF2-40B4-BE49-F238E27FC236}">
                    <a16:creationId xmlns:a16="http://schemas.microsoft.com/office/drawing/2014/main" id="{88843808-2C87-44DF-875D-ABEC13AD9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1640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50" name="Rectangle 36">
                <a:extLst>
                  <a:ext uri="{FF2B5EF4-FFF2-40B4-BE49-F238E27FC236}">
                    <a16:creationId xmlns:a16="http://schemas.microsoft.com/office/drawing/2014/main" id="{0AE46A3B-1C4C-4901-B62D-A5B5312E5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" y="1640"/>
                <a:ext cx="40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51" name="Rectangle 37">
                <a:extLst>
                  <a:ext uri="{FF2B5EF4-FFF2-40B4-BE49-F238E27FC236}">
                    <a16:creationId xmlns:a16="http://schemas.microsoft.com/office/drawing/2014/main" id="{EDA3D02D-9AE9-4EEE-AFD6-30ADD32BE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" y="1640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52" name="Rectangle 38">
                <a:extLst>
                  <a:ext uri="{FF2B5EF4-FFF2-40B4-BE49-F238E27FC236}">
                    <a16:creationId xmlns:a16="http://schemas.microsoft.com/office/drawing/2014/main" id="{B78FDAA8-EECA-4C09-A4F0-1D1FDFD8F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640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53" name="Rectangle 39">
                <a:extLst>
                  <a:ext uri="{FF2B5EF4-FFF2-40B4-BE49-F238E27FC236}">
                    <a16:creationId xmlns:a16="http://schemas.microsoft.com/office/drawing/2014/main" id="{B2DB18ED-9225-4105-9822-E275BF447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314"/>
                <a:ext cx="49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54" name="Rectangle 40">
                <a:extLst>
                  <a:ext uri="{FF2B5EF4-FFF2-40B4-BE49-F238E27FC236}">
                    <a16:creationId xmlns:a16="http://schemas.microsoft.com/office/drawing/2014/main" id="{7D65EE9E-E595-4D0D-8F05-1FB66F3F0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" y="1314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55" name="Rectangle 41">
                <a:extLst>
                  <a:ext uri="{FF2B5EF4-FFF2-40B4-BE49-F238E27FC236}">
                    <a16:creationId xmlns:a16="http://schemas.microsoft.com/office/drawing/2014/main" id="{2BAFDE42-9DEC-4713-B9C6-C9EA9DDCC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1314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56" name="Rectangle 42">
                <a:extLst>
                  <a:ext uri="{FF2B5EF4-FFF2-40B4-BE49-F238E27FC236}">
                    <a16:creationId xmlns:a16="http://schemas.microsoft.com/office/drawing/2014/main" id="{E8EF6551-9A84-4186-AA52-BDD886376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296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57" name="Rectangle 43">
                <a:extLst>
                  <a:ext uri="{FF2B5EF4-FFF2-40B4-BE49-F238E27FC236}">
                    <a16:creationId xmlns:a16="http://schemas.microsoft.com/office/drawing/2014/main" id="{068CA94E-2607-4E20-A7E7-B76F59DB8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1314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58" name="Rectangle 44">
                <a:extLst>
                  <a:ext uri="{FF2B5EF4-FFF2-40B4-BE49-F238E27FC236}">
                    <a16:creationId xmlns:a16="http://schemas.microsoft.com/office/drawing/2014/main" id="{A1D272F9-01BE-4B06-9943-5B9DD75BC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" y="1314"/>
                <a:ext cx="40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59" name="Rectangle 45">
                <a:extLst>
                  <a:ext uri="{FF2B5EF4-FFF2-40B4-BE49-F238E27FC236}">
                    <a16:creationId xmlns:a16="http://schemas.microsoft.com/office/drawing/2014/main" id="{5B4E0AD3-F4A4-440F-87E0-C7CD5D8F5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" y="1314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60" name="Rectangle 46">
                <a:extLst>
                  <a:ext uri="{FF2B5EF4-FFF2-40B4-BE49-F238E27FC236}">
                    <a16:creationId xmlns:a16="http://schemas.microsoft.com/office/drawing/2014/main" id="{88F85A6C-08CA-441B-B73E-97D2C828E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314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61" name="Rectangle 47">
                <a:extLst>
                  <a:ext uri="{FF2B5EF4-FFF2-40B4-BE49-F238E27FC236}">
                    <a16:creationId xmlns:a16="http://schemas.microsoft.com/office/drawing/2014/main" id="{636384C1-B8E0-4ACF-8F82-075AD3F4B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988"/>
                <a:ext cx="49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62" name="Rectangle 48">
                <a:extLst>
                  <a:ext uri="{FF2B5EF4-FFF2-40B4-BE49-F238E27FC236}">
                    <a16:creationId xmlns:a16="http://schemas.microsoft.com/office/drawing/2014/main" id="{EA11928B-A1EC-4E80-BA38-82E89AB3A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" y="988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63" name="Rectangle 49">
                <a:extLst>
                  <a:ext uri="{FF2B5EF4-FFF2-40B4-BE49-F238E27FC236}">
                    <a16:creationId xmlns:a16="http://schemas.microsoft.com/office/drawing/2014/main" id="{F9D06719-DA90-4D86-926A-74A4639C1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988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64" name="Rectangle 50">
                <a:extLst>
                  <a:ext uri="{FF2B5EF4-FFF2-40B4-BE49-F238E27FC236}">
                    <a16:creationId xmlns:a16="http://schemas.microsoft.com/office/drawing/2014/main" id="{A8A785A0-3AC9-41E0-9535-0C2D70556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988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65" name="Rectangle 51">
                <a:extLst>
                  <a:ext uri="{FF2B5EF4-FFF2-40B4-BE49-F238E27FC236}">
                    <a16:creationId xmlns:a16="http://schemas.microsoft.com/office/drawing/2014/main" id="{8D253008-390C-43B4-863E-37C1DD81C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988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66" name="Rectangle 52">
                <a:extLst>
                  <a:ext uri="{FF2B5EF4-FFF2-40B4-BE49-F238E27FC236}">
                    <a16:creationId xmlns:a16="http://schemas.microsoft.com/office/drawing/2014/main" id="{ADAEA77C-A928-4F52-863D-BB67F44A1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" y="988"/>
                <a:ext cx="40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67" name="Rectangle 53">
                <a:extLst>
                  <a:ext uri="{FF2B5EF4-FFF2-40B4-BE49-F238E27FC236}">
                    <a16:creationId xmlns:a16="http://schemas.microsoft.com/office/drawing/2014/main" id="{EB2E243F-03E3-4DD5-BA63-0CEEC94FA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" y="988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68" name="Rectangle 54">
                <a:extLst>
                  <a:ext uri="{FF2B5EF4-FFF2-40B4-BE49-F238E27FC236}">
                    <a16:creationId xmlns:a16="http://schemas.microsoft.com/office/drawing/2014/main" id="{7597786C-04FE-4BF4-8C47-3B4DED614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988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69" name="Rectangle 55">
                <a:extLst>
                  <a:ext uri="{FF2B5EF4-FFF2-40B4-BE49-F238E27FC236}">
                    <a16:creationId xmlns:a16="http://schemas.microsoft.com/office/drawing/2014/main" id="{244C37F6-4B49-49C1-8820-A9AB5B089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662"/>
                <a:ext cx="49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70" name="Rectangle 56">
                <a:extLst>
                  <a:ext uri="{FF2B5EF4-FFF2-40B4-BE49-F238E27FC236}">
                    <a16:creationId xmlns:a16="http://schemas.microsoft.com/office/drawing/2014/main" id="{091173FA-D57C-4213-A5B5-2AC70B766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" y="662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71" name="Rectangle 57">
                <a:extLst>
                  <a:ext uri="{FF2B5EF4-FFF2-40B4-BE49-F238E27FC236}">
                    <a16:creationId xmlns:a16="http://schemas.microsoft.com/office/drawing/2014/main" id="{1FA56AA8-0AAE-4ED2-BFF4-DE9684DDE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662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72" name="Rectangle 58">
                <a:extLst>
                  <a:ext uri="{FF2B5EF4-FFF2-40B4-BE49-F238E27FC236}">
                    <a16:creationId xmlns:a16="http://schemas.microsoft.com/office/drawing/2014/main" id="{FB62D82D-0F19-44DE-AE96-F2F9EC9EB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662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73" name="Rectangle 59">
                <a:extLst>
                  <a:ext uri="{FF2B5EF4-FFF2-40B4-BE49-F238E27FC236}">
                    <a16:creationId xmlns:a16="http://schemas.microsoft.com/office/drawing/2014/main" id="{F3F859B8-3A3C-4921-869A-EEEB7FBF2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662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74" name="Rectangle 60">
                <a:extLst>
                  <a:ext uri="{FF2B5EF4-FFF2-40B4-BE49-F238E27FC236}">
                    <a16:creationId xmlns:a16="http://schemas.microsoft.com/office/drawing/2014/main" id="{F0151C34-C067-4CE3-94E7-1D1896F7D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" y="662"/>
                <a:ext cx="40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75" name="Rectangle 61">
                <a:extLst>
                  <a:ext uri="{FF2B5EF4-FFF2-40B4-BE49-F238E27FC236}">
                    <a16:creationId xmlns:a16="http://schemas.microsoft.com/office/drawing/2014/main" id="{8FFD9FAA-FBE0-435D-929E-C399FC1FA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" y="662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76" name="Rectangle 62">
                <a:extLst>
                  <a:ext uri="{FF2B5EF4-FFF2-40B4-BE49-F238E27FC236}">
                    <a16:creationId xmlns:a16="http://schemas.microsoft.com/office/drawing/2014/main" id="{CC2C8098-80BF-4AE4-86E5-738B8CAD8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662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77" name="Rectangle 63">
                <a:extLst>
                  <a:ext uri="{FF2B5EF4-FFF2-40B4-BE49-F238E27FC236}">
                    <a16:creationId xmlns:a16="http://schemas.microsoft.com/office/drawing/2014/main" id="{0D0BBC8A-FC6D-45A7-8DEF-B17A2BC95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336"/>
                <a:ext cx="49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78" name="Rectangle 64">
                <a:extLst>
                  <a:ext uri="{FF2B5EF4-FFF2-40B4-BE49-F238E27FC236}">
                    <a16:creationId xmlns:a16="http://schemas.microsoft.com/office/drawing/2014/main" id="{F1E03F79-C91B-4B39-A1FB-20F9B8C28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3" y="336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79" name="Rectangle 65">
                <a:extLst>
                  <a:ext uri="{FF2B5EF4-FFF2-40B4-BE49-F238E27FC236}">
                    <a16:creationId xmlns:a16="http://schemas.microsoft.com/office/drawing/2014/main" id="{E60F0F22-3CEA-4DA2-B8FC-B0D5E8D4C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4" y="336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80" name="Rectangle 66">
                <a:extLst>
                  <a:ext uri="{FF2B5EF4-FFF2-40B4-BE49-F238E27FC236}">
                    <a16:creationId xmlns:a16="http://schemas.microsoft.com/office/drawing/2014/main" id="{3E5B914C-B553-4CE2-9184-1AACFB6DF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336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81" name="Rectangle 67">
                <a:extLst>
                  <a:ext uri="{FF2B5EF4-FFF2-40B4-BE49-F238E27FC236}">
                    <a16:creationId xmlns:a16="http://schemas.microsoft.com/office/drawing/2014/main" id="{93EC815B-A771-437A-8C95-8349116F2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" y="336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82" name="Rectangle 68">
                <a:extLst>
                  <a:ext uri="{FF2B5EF4-FFF2-40B4-BE49-F238E27FC236}">
                    <a16:creationId xmlns:a16="http://schemas.microsoft.com/office/drawing/2014/main" id="{AF260F8E-EF5F-4C06-B20E-844AF6787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" y="336"/>
                <a:ext cx="40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83" name="Rectangle 69">
                <a:extLst>
                  <a:ext uri="{FF2B5EF4-FFF2-40B4-BE49-F238E27FC236}">
                    <a16:creationId xmlns:a16="http://schemas.microsoft.com/office/drawing/2014/main" id="{408EE1B1-39D7-481B-AA3B-72D7A305B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9" y="336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84" name="Rectangle 70">
                <a:extLst>
                  <a:ext uri="{FF2B5EF4-FFF2-40B4-BE49-F238E27FC236}">
                    <a16:creationId xmlns:a16="http://schemas.microsoft.com/office/drawing/2014/main" id="{6FF3696B-B6DF-4F17-BC07-B89307D81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336"/>
                <a:ext cx="4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2800"/>
              </a:p>
            </p:txBody>
          </p:sp>
          <p:sp>
            <p:nvSpPr>
              <p:cNvPr id="47185" name="Line 71">
                <a:extLst>
                  <a:ext uri="{FF2B5EF4-FFF2-40B4-BE49-F238E27FC236}">
                    <a16:creationId xmlns:a16="http://schemas.microsoft.com/office/drawing/2014/main" id="{CEC0A974-D4AB-4460-AA8F-FEDD3A779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36"/>
                <a:ext cx="3360" cy="0"/>
              </a:xfrm>
              <a:prstGeom prst="line">
                <a:avLst/>
              </a:prstGeom>
              <a:noFill/>
              <a:ln w="3175" cap="sq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6" name="Line 72">
                <a:extLst>
                  <a:ext uri="{FF2B5EF4-FFF2-40B4-BE49-F238E27FC236}">
                    <a16:creationId xmlns:a16="http://schemas.microsoft.com/office/drawing/2014/main" id="{955AE4C5-E794-42B6-BB93-8D1CBA03F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662"/>
                <a:ext cx="3360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7" name="Line 73">
                <a:extLst>
                  <a:ext uri="{FF2B5EF4-FFF2-40B4-BE49-F238E27FC236}">
                    <a16:creationId xmlns:a16="http://schemas.microsoft.com/office/drawing/2014/main" id="{711C38E0-7F07-44D9-894D-088F154E2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988"/>
                <a:ext cx="3360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8" name="Line 74">
                <a:extLst>
                  <a:ext uri="{FF2B5EF4-FFF2-40B4-BE49-F238E27FC236}">
                    <a16:creationId xmlns:a16="http://schemas.microsoft.com/office/drawing/2014/main" id="{D4A1062F-5F8F-4034-AF99-931B621C2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314"/>
                <a:ext cx="3360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9" name="Line 75">
                <a:extLst>
                  <a:ext uri="{FF2B5EF4-FFF2-40B4-BE49-F238E27FC236}">
                    <a16:creationId xmlns:a16="http://schemas.microsoft.com/office/drawing/2014/main" id="{64703619-5B6F-4A74-81FA-5CF3719FF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640"/>
                <a:ext cx="3360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0" name="Line 76">
                <a:extLst>
                  <a:ext uri="{FF2B5EF4-FFF2-40B4-BE49-F238E27FC236}">
                    <a16:creationId xmlns:a16="http://schemas.microsoft.com/office/drawing/2014/main" id="{E01961B8-5CBD-45CB-B3CE-A516B5AF9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966"/>
                <a:ext cx="3360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1" name="Line 77">
                <a:extLst>
                  <a:ext uri="{FF2B5EF4-FFF2-40B4-BE49-F238E27FC236}">
                    <a16:creationId xmlns:a16="http://schemas.microsoft.com/office/drawing/2014/main" id="{0DB40B46-5B2B-4CA0-B8FB-7B608672F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292"/>
                <a:ext cx="3360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2" name="Line 78">
                <a:extLst>
                  <a:ext uri="{FF2B5EF4-FFF2-40B4-BE49-F238E27FC236}">
                    <a16:creationId xmlns:a16="http://schemas.microsoft.com/office/drawing/2014/main" id="{6363FB2D-7A6A-49C9-9BAA-6A961CAB7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618"/>
                <a:ext cx="3360" cy="0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3" name="Line 79">
                <a:extLst>
                  <a:ext uri="{FF2B5EF4-FFF2-40B4-BE49-F238E27FC236}">
                    <a16:creationId xmlns:a16="http://schemas.microsoft.com/office/drawing/2014/main" id="{37686C23-1EB7-47EA-8FB1-130D1B48A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944"/>
                <a:ext cx="3360" cy="0"/>
              </a:xfrm>
              <a:prstGeom prst="line">
                <a:avLst/>
              </a:prstGeom>
              <a:noFill/>
              <a:ln w="3175" cap="sq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4" name="Line 80">
                <a:extLst>
                  <a:ext uri="{FF2B5EF4-FFF2-40B4-BE49-F238E27FC236}">
                    <a16:creationId xmlns:a16="http://schemas.microsoft.com/office/drawing/2014/main" id="{23A66284-B91A-4EAA-8B5C-FDDDC4A45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36"/>
                <a:ext cx="0" cy="2608"/>
              </a:xfrm>
              <a:prstGeom prst="line">
                <a:avLst/>
              </a:prstGeom>
              <a:noFill/>
              <a:ln w="3175" cap="sq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5" name="Line 81">
                <a:extLst>
                  <a:ext uri="{FF2B5EF4-FFF2-40B4-BE49-F238E27FC236}">
                    <a16:creationId xmlns:a16="http://schemas.microsoft.com/office/drawing/2014/main" id="{3CD2E7B6-B219-4C1A-9D03-40627763D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336"/>
                <a:ext cx="0" cy="2608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6" name="Line 82">
                <a:extLst>
                  <a:ext uri="{FF2B5EF4-FFF2-40B4-BE49-F238E27FC236}">
                    <a16:creationId xmlns:a16="http://schemas.microsoft.com/office/drawing/2014/main" id="{74F75674-A033-4358-B4FD-BD51F015F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8" y="336"/>
                <a:ext cx="0" cy="2608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7" name="Line 83">
                <a:extLst>
                  <a:ext uri="{FF2B5EF4-FFF2-40B4-BE49-F238E27FC236}">
                    <a16:creationId xmlns:a16="http://schemas.microsoft.com/office/drawing/2014/main" id="{ABECD5D2-D8E8-4007-99A5-0E48984EB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6" y="336"/>
                <a:ext cx="0" cy="2608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8" name="Line 84">
                <a:extLst>
                  <a:ext uri="{FF2B5EF4-FFF2-40B4-BE49-F238E27FC236}">
                    <a16:creationId xmlns:a16="http://schemas.microsoft.com/office/drawing/2014/main" id="{B6090C36-4ADF-4B91-B3D8-CC4E18BFF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336"/>
                <a:ext cx="0" cy="2608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9" name="Line 85">
                <a:extLst>
                  <a:ext uri="{FF2B5EF4-FFF2-40B4-BE49-F238E27FC236}">
                    <a16:creationId xmlns:a16="http://schemas.microsoft.com/office/drawing/2014/main" id="{EEC43779-25EC-40BD-83C2-A2019B178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4" y="336"/>
                <a:ext cx="0" cy="2608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0" name="Line 86">
                <a:extLst>
                  <a:ext uri="{FF2B5EF4-FFF2-40B4-BE49-F238E27FC236}">
                    <a16:creationId xmlns:a16="http://schemas.microsoft.com/office/drawing/2014/main" id="{05C7C585-5DA2-411C-AC17-18D9917C9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3" y="336"/>
                <a:ext cx="0" cy="2608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1" name="Line 87">
                <a:extLst>
                  <a:ext uri="{FF2B5EF4-FFF2-40B4-BE49-F238E27FC236}">
                    <a16:creationId xmlns:a16="http://schemas.microsoft.com/office/drawing/2014/main" id="{B6C20786-F931-4477-A218-592BBCD4C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2" y="336"/>
                <a:ext cx="0" cy="2608"/>
              </a:xfrm>
              <a:prstGeom prst="line">
                <a:avLst/>
              </a:prstGeom>
              <a:noFill/>
              <a:ln w="31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2" name="Line 88">
                <a:extLst>
                  <a:ext uri="{FF2B5EF4-FFF2-40B4-BE49-F238E27FC236}">
                    <a16:creationId xmlns:a16="http://schemas.microsoft.com/office/drawing/2014/main" id="{DA971E5D-2204-40A8-8F72-AFDFCCE84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336"/>
                <a:ext cx="0" cy="2608"/>
              </a:xfrm>
              <a:prstGeom prst="line">
                <a:avLst/>
              </a:prstGeom>
              <a:noFill/>
              <a:ln w="3175" cap="sq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3" name="Line 89">
                <a:extLst>
                  <a:ext uri="{FF2B5EF4-FFF2-40B4-BE49-F238E27FC236}">
                    <a16:creationId xmlns:a16="http://schemas.microsoft.com/office/drawing/2014/main" id="{9D498906-6038-4204-84EF-2CFC97F98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312"/>
                <a:ext cx="16" cy="26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4" name="Line 90">
                <a:extLst>
                  <a:ext uri="{FF2B5EF4-FFF2-40B4-BE49-F238E27FC236}">
                    <a16:creationId xmlns:a16="http://schemas.microsoft.com/office/drawing/2014/main" id="{153F6B63-E5A5-42CC-A3F8-86541C4B5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1632"/>
                <a:ext cx="33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5" name="Text Box 91">
                <a:extLst>
                  <a:ext uri="{FF2B5EF4-FFF2-40B4-BE49-F238E27FC236}">
                    <a16:creationId xmlns:a16="http://schemas.microsoft.com/office/drawing/2014/main" id="{115E9A64-00A3-4AA9-9E40-4BEBCC78E6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163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O</a:t>
                </a:r>
              </a:p>
            </p:txBody>
          </p:sp>
          <p:sp>
            <p:nvSpPr>
              <p:cNvPr id="47206" name="Text Box 92">
                <a:extLst>
                  <a:ext uri="{FF2B5EF4-FFF2-40B4-BE49-F238E27FC236}">
                    <a16:creationId xmlns:a16="http://schemas.microsoft.com/office/drawing/2014/main" id="{70E34E2F-D3BB-47D0-B694-0FFC07B383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163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x</a:t>
                </a:r>
              </a:p>
            </p:txBody>
          </p:sp>
          <p:sp>
            <p:nvSpPr>
              <p:cNvPr id="47207" name="Text Box 93">
                <a:extLst>
                  <a:ext uri="{FF2B5EF4-FFF2-40B4-BE49-F238E27FC236}">
                    <a16:creationId xmlns:a16="http://schemas.microsoft.com/office/drawing/2014/main" id="{9601E03A-E0A2-4AF6-9E62-04CC54BE25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4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y</a:t>
                </a:r>
              </a:p>
            </p:txBody>
          </p:sp>
        </p:grpSp>
        <p:sp>
          <p:nvSpPr>
            <p:cNvPr id="47119" name="Line 94">
              <a:extLst>
                <a:ext uri="{FF2B5EF4-FFF2-40B4-BE49-F238E27FC236}">
                  <a16:creationId xmlns:a16="http://schemas.microsoft.com/office/drawing/2014/main" id="{43953263-81EF-4076-839D-CD62B8401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432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Line 95">
              <a:extLst>
                <a:ext uri="{FF2B5EF4-FFF2-40B4-BE49-F238E27FC236}">
                  <a16:creationId xmlns:a16="http://schemas.microsoft.com/office/drawing/2014/main" id="{9A84459B-5599-4E8E-A3C7-BF6423FAC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1392"/>
              <a:ext cx="0" cy="33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92" name="Line 96">
            <a:extLst>
              <a:ext uri="{FF2B5EF4-FFF2-40B4-BE49-F238E27FC236}">
                <a16:creationId xmlns:a16="http://schemas.microsoft.com/office/drawing/2014/main" id="{4E8B9D80-6FB4-4CD6-9D4B-B079D4E42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168400"/>
            <a:ext cx="1320800" cy="158750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93" name="Line 97">
            <a:extLst>
              <a:ext uri="{FF2B5EF4-FFF2-40B4-BE49-F238E27FC236}">
                <a16:creationId xmlns:a16="http://schemas.microsoft.com/office/drawing/2014/main" id="{52D0CE2E-0E35-41CC-BBE4-3229D53B84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45400" y="2781300"/>
            <a:ext cx="0" cy="15621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94" name="Line 98">
            <a:extLst>
              <a:ext uri="{FF2B5EF4-FFF2-40B4-BE49-F238E27FC236}">
                <a16:creationId xmlns:a16="http://schemas.microsoft.com/office/drawing/2014/main" id="{20051B3A-1E44-4C42-B872-B9D4EB689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5400" y="2743200"/>
            <a:ext cx="12954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95" name="Text Box 99">
            <a:extLst>
              <a:ext uri="{FF2B5EF4-FFF2-40B4-BE49-F238E27FC236}">
                <a16:creationId xmlns:a16="http://schemas.microsoft.com/office/drawing/2014/main" id="{6CF01675-16B9-4222-9473-47C8EF07A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144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grpSp>
        <p:nvGrpSpPr>
          <p:cNvPr id="132196" name="Group 100">
            <a:extLst>
              <a:ext uri="{FF2B5EF4-FFF2-40B4-BE49-F238E27FC236}">
                <a16:creationId xmlns:a16="http://schemas.microsoft.com/office/drawing/2014/main" id="{AB53E8FD-52BD-4BDE-BD4C-8BE2CD51DE30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193800"/>
            <a:ext cx="1295400" cy="1549400"/>
            <a:chOff x="3024" y="768"/>
            <a:chExt cx="816" cy="976"/>
          </a:xfrm>
        </p:grpSpPr>
        <p:sp>
          <p:nvSpPr>
            <p:cNvPr id="47116" name="Line 101">
              <a:extLst>
                <a:ext uri="{FF2B5EF4-FFF2-40B4-BE49-F238E27FC236}">
                  <a16:creationId xmlns:a16="http://schemas.microsoft.com/office/drawing/2014/main" id="{08C16A70-CBE5-4A34-A38C-0A5390BC2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7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Line 102">
              <a:extLst>
                <a:ext uri="{FF2B5EF4-FFF2-40B4-BE49-F238E27FC236}">
                  <a16:creationId xmlns:a16="http://schemas.microsoft.com/office/drawing/2014/main" id="{C379A486-8DBC-4EAF-9854-6F410E9AC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768"/>
              <a:ext cx="8" cy="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3" name="Text Box 103">
            <a:extLst>
              <a:ext uri="{FF2B5EF4-FFF2-40B4-BE49-F238E27FC236}">
                <a16:creationId xmlns:a16="http://schemas.microsoft.com/office/drawing/2014/main" id="{40A4E807-AFF1-41BC-ACAA-D4DB63C0A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2200" name="Text Box 104">
            <a:extLst>
              <a:ext uri="{FF2B5EF4-FFF2-40B4-BE49-F238E27FC236}">
                <a16:creationId xmlns:a16="http://schemas.microsoft.com/office/drawing/2014/main" id="{5E6BB052-02B9-4BAC-81AE-9D796FD24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1148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132201" name="Text Box 105">
            <a:extLst>
              <a:ext uri="{FF2B5EF4-FFF2-40B4-BE49-F238E27FC236}">
                <a16:creationId xmlns:a16="http://schemas.microsoft.com/office/drawing/2014/main" id="{5207F537-1FF0-450B-A4B7-81176CA28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362201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3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3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5" grpId="0"/>
      <p:bldP spid="132200" grpId="0"/>
      <p:bldP spid="1322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1773A21-711D-4440-8971-97CB0759F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6038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2" name="AutoShape 4">
            <a:extLst>
              <a:ext uri="{FF2B5EF4-FFF2-40B4-BE49-F238E27FC236}">
                <a16:creationId xmlns:a16="http://schemas.microsoft.com/office/drawing/2014/main" id="{5CE9066A-39D1-435D-BE77-AFF1667CF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957264"/>
            <a:ext cx="8305800" cy="947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chemeClr val="bg1"/>
                </a:solidFill>
              </a:rPr>
              <a:t>c) Liên hệ của tọa độ một điểm và véctơ trong mặt phẳng</a:t>
            </a:r>
          </a:p>
        </p:txBody>
      </p:sp>
      <p:grpSp>
        <p:nvGrpSpPr>
          <p:cNvPr id="109578" name="Group 10">
            <a:extLst>
              <a:ext uri="{FF2B5EF4-FFF2-40B4-BE49-F238E27FC236}">
                <a16:creationId xmlns:a16="http://schemas.microsoft.com/office/drawing/2014/main" id="{42B372E5-2FBE-4A8C-82AD-E659EB651CE4}"/>
              </a:ext>
            </a:extLst>
          </p:cNvPr>
          <p:cNvGrpSpPr>
            <a:grpSpLocks/>
          </p:cNvGrpSpPr>
          <p:nvPr/>
        </p:nvGrpSpPr>
        <p:grpSpPr bwMode="auto">
          <a:xfrm>
            <a:off x="1952626" y="2100263"/>
            <a:ext cx="8410575" cy="2019300"/>
            <a:chOff x="323" y="-312"/>
            <a:chExt cx="5280" cy="1272"/>
          </a:xfrm>
          <a:solidFill>
            <a:srgbClr val="CCFF66"/>
          </a:solidFill>
        </p:grpSpPr>
        <p:sp>
          <p:nvSpPr>
            <p:cNvPr id="52229" name="AutoShape 3">
              <a:extLst>
                <a:ext uri="{FF2B5EF4-FFF2-40B4-BE49-F238E27FC236}">
                  <a16:creationId xmlns:a16="http://schemas.microsoft.com/office/drawing/2014/main" id="{D85ADCFB-094B-4765-B207-7ECFB0D29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-312"/>
              <a:ext cx="5280" cy="127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i="1">
                  <a:solidFill>
                    <a:schemeClr val="bg1"/>
                  </a:solidFill>
                </a:rPr>
                <a:t>Trong Oxy, cho </a:t>
              </a:r>
              <a:r>
                <a:rPr lang="en-US" altLang="en-US" sz="28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A(x</a:t>
              </a:r>
              <a:r>
                <a:rPr lang="en-US" altLang="en-US" sz="2800" b="1" i="1" baseline="-25000">
                  <a:solidFill>
                    <a:srgbClr val="FFFF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en-US" sz="28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;y</a:t>
              </a:r>
              <a:r>
                <a:rPr lang="en-US" altLang="en-US" sz="2800" b="1" i="1" baseline="-25000">
                  <a:solidFill>
                    <a:srgbClr val="FFFF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en-US" sz="28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altLang="en-US" sz="2800" i="1">
                  <a:solidFill>
                    <a:schemeClr val="bg1"/>
                  </a:solidFill>
                </a:rPr>
                <a:t> và </a:t>
              </a:r>
              <a:r>
                <a:rPr lang="en-US" altLang="en-US" sz="28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B(x</a:t>
              </a:r>
              <a:r>
                <a:rPr lang="en-US" altLang="en-US" sz="2800" b="1" i="1" baseline="-25000">
                  <a:solidFill>
                    <a:srgbClr val="FFFF00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en-US" sz="28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;y</a:t>
              </a:r>
              <a:r>
                <a:rPr lang="en-US" altLang="en-US" sz="2800" b="1" i="1" baseline="-25000">
                  <a:solidFill>
                    <a:srgbClr val="FFFF00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en-US" sz="28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altLang="en-US" sz="2800" i="1">
                  <a:solidFill>
                    <a:schemeClr val="bg1"/>
                  </a:solidFill>
                </a:rPr>
                <a:t> khi đó ta có: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800" i="1">
                <a:solidFill>
                  <a:schemeClr val="bg1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>
                  <a:solidFill>
                    <a:schemeClr val="bg1"/>
                  </a:solidFill>
                </a:rPr>
                <a:t>		 </a:t>
              </a:r>
              <a:r>
                <a:rPr lang="en-US" altLang="en-US" sz="28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AB = (x</a:t>
              </a:r>
              <a:r>
                <a:rPr lang="en-US" altLang="en-US" sz="2800" b="1" i="1" baseline="-25000">
                  <a:solidFill>
                    <a:srgbClr val="FFFF00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en-US" sz="28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 – x</a:t>
              </a:r>
              <a:r>
                <a:rPr lang="en-US" altLang="en-US" sz="2800" b="1" i="1" baseline="-25000">
                  <a:solidFill>
                    <a:srgbClr val="FFFF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en-US" sz="28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; y</a:t>
              </a:r>
              <a:r>
                <a:rPr lang="en-US" altLang="en-US" sz="2800" b="1" i="1" baseline="-25000">
                  <a:solidFill>
                    <a:srgbClr val="FFFF00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en-US" sz="28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 – y</a:t>
              </a:r>
              <a:r>
                <a:rPr lang="en-US" altLang="en-US" sz="2800" b="1" i="1" baseline="-25000">
                  <a:solidFill>
                    <a:srgbClr val="FFFF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en-US" sz="28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52230" name="Line 8">
              <a:extLst>
                <a:ext uri="{FF2B5EF4-FFF2-40B4-BE49-F238E27FC236}">
                  <a16:creationId xmlns:a16="http://schemas.microsoft.com/office/drawing/2014/main" id="{DFEFB1B2-E86E-4E55-8D72-C8919ABFF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336"/>
              <a:ext cx="240" cy="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E24093-AC08-44CC-A0CB-67DB1DD89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48200"/>
            <a:ext cx="8248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97C8F4-F5E9-4C13-9F7B-DEA47F2C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19725"/>
            <a:ext cx="8420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1EAB37-F573-4507-A4E2-6D31C9183396}"/>
              </a:ext>
            </a:extLst>
          </p:cNvPr>
          <p:cNvSpPr/>
          <p:nvPr/>
        </p:nvSpPr>
        <p:spPr>
          <a:xfrm>
            <a:off x="1752600" y="2514600"/>
            <a:ext cx="914400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</a:rPr>
              <a:t>Hệ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tọa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C66F84-6D93-4215-A341-8AE87B88DA92}"/>
              </a:ext>
            </a:extLst>
          </p:cNvPr>
          <p:cNvCxnSpPr>
            <a:cxnSpLocks/>
          </p:cNvCxnSpPr>
          <p:nvPr/>
        </p:nvCxnSpPr>
        <p:spPr>
          <a:xfrm flipV="1">
            <a:off x="2667000" y="1236664"/>
            <a:ext cx="304800" cy="21240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6AE644-E7F9-4744-B112-82AD8E030FE9}"/>
              </a:ext>
            </a:extLst>
          </p:cNvPr>
          <p:cNvCxnSpPr>
            <a:cxnSpLocks/>
          </p:cNvCxnSpPr>
          <p:nvPr/>
        </p:nvCxnSpPr>
        <p:spPr>
          <a:xfrm>
            <a:off x="2667000" y="3381376"/>
            <a:ext cx="482600" cy="19526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C8BF4A-F476-4A27-A6C4-E5C99100766D}"/>
              </a:ext>
            </a:extLst>
          </p:cNvPr>
          <p:cNvSpPr/>
          <p:nvPr/>
        </p:nvSpPr>
        <p:spPr>
          <a:xfrm>
            <a:off x="2227263" y="325438"/>
            <a:ext cx="19812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</a:rPr>
              <a:t>Trục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tọa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endParaRPr lang="en-US" sz="2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BBD397-5E4F-4CD2-BF61-12B2EAD08EC8}"/>
              </a:ext>
            </a:extLst>
          </p:cNvPr>
          <p:cNvSpPr/>
          <p:nvPr/>
        </p:nvSpPr>
        <p:spPr>
          <a:xfrm>
            <a:off x="2159000" y="5334000"/>
            <a:ext cx="19812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</a:rPr>
              <a:t>Hệ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tọa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endParaRPr lang="en-US" sz="28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5C9EB6-BA0E-46C2-8151-4281EF6ACC65}"/>
              </a:ext>
            </a:extLst>
          </p:cNvPr>
          <p:cNvCxnSpPr>
            <a:cxnSpLocks/>
          </p:cNvCxnSpPr>
          <p:nvPr/>
        </p:nvCxnSpPr>
        <p:spPr>
          <a:xfrm>
            <a:off x="4384675" y="914400"/>
            <a:ext cx="133508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08374A-422D-43C8-A3B6-4551F9BD1369}"/>
              </a:ext>
            </a:extLst>
          </p:cNvPr>
          <p:cNvCxnSpPr>
            <a:cxnSpLocks/>
          </p:cNvCxnSpPr>
          <p:nvPr/>
        </p:nvCxnSpPr>
        <p:spPr>
          <a:xfrm flipV="1">
            <a:off x="4294189" y="3187701"/>
            <a:ext cx="1978025" cy="247491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D8A29B-104D-40DE-9131-8F45BFF2CDC3}"/>
              </a:ext>
            </a:extLst>
          </p:cNvPr>
          <p:cNvCxnSpPr>
            <a:cxnSpLocks/>
          </p:cNvCxnSpPr>
          <p:nvPr/>
        </p:nvCxnSpPr>
        <p:spPr>
          <a:xfrm flipV="1">
            <a:off x="4378325" y="220663"/>
            <a:ext cx="762000" cy="49371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4E5764-972D-456B-B972-98F025022B61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140201" y="2514600"/>
            <a:ext cx="1724025" cy="32385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2EB6190-73C9-4DF8-B29A-4161007C146B}"/>
              </a:ext>
            </a:extLst>
          </p:cNvPr>
          <p:cNvCxnSpPr>
            <a:cxnSpLocks/>
          </p:cNvCxnSpPr>
          <p:nvPr/>
        </p:nvCxnSpPr>
        <p:spPr>
          <a:xfrm>
            <a:off x="4349751" y="1100138"/>
            <a:ext cx="906463" cy="55086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7E39E2-057D-46F5-8B7A-7A64202DF306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4208464" y="4425950"/>
            <a:ext cx="2217737" cy="13525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C06ED9-0C34-4B53-A7EB-BA0A5A68D60A}"/>
              </a:ext>
            </a:extLst>
          </p:cNvPr>
          <p:cNvCxnSpPr>
            <a:cxnSpLocks/>
          </p:cNvCxnSpPr>
          <p:nvPr/>
        </p:nvCxnSpPr>
        <p:spPr>
          <a:xfrm>
            <a:off x="4148138" y="5926139"/>
            <a:ext cx="2163762" cy="349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A694F12-28A0-403A-9CD4-945EFDA35FDF}"/>
              </a:ext>
            </a:extLst>
          </p:cNvPr>
          <p:cNvSpPr/>
          <p:nvPr/>
        </p:nvSpPr>
        <p:spPr>
          <a:xfrm>
            <a:off x="5256214" y="74613"/>
            <a:ext cx="1716087" cy="444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nghĩa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49A1CE-46D9-4B97-98D3-E010ABCA63AE}"/>
              </a:ext>
            </a:extLst>
          </p:cNvPr>
          <p:cNvSpPr/>
          <p:nvPr/>
        </p:nvSpPr>
        <p:spPr>
          <a:xfrm>
            <a:off x="5864226" y="655638"/>
            <a:ext cx="3425825" cy="44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</a:rPr>
              <a:t>Tọa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điểm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trục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616AE41-D385-4ED9-854D-A9B751BBC403}"/>
              </a:ext>
            </a:extLst>
          </p:cNvPr>
          <p:cNvSpPr/>
          <p:nvPr/>
        </p:nvSpPr>
        <p:spPr>
          <a:xfrm>
            <a:off x="5437188" y="1393826"/>
            <a:ext cx="3968750" cy="442913"/>
          </a:xfrm>
          <a:prstGeom prst="roundRect">
            <a:avLst>
              <a:gd name="adj" fmla="val 77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</a:rPr>
              <a:t>Độ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dài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vecto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125EFB2-9778-467B-85E0-983DAD29C2BA}"/>
              </a:ext>
            </a:extLst>
          </p:cNvPr>
          <p:cNvSpPr/>
          <p:nvPr/>
        </p:nvSpPr>
        <p:spPr>
          <a:xfrm>
            <a:off x="5918200" y="2220913"/>
            <a:ext cx="1716088" cy="444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nghĩa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F9BDD0-2156-47F2-B1F6-BFD29A68F9AC}"/>
              </a:ext>
            </a:extLst>
          </p:cNvPr>
          <p:cNvSpPr/>
          <p:nvPr/>
        </p:nvSpPr>
        <p:spPr>
          <a:xfrm>
            <a:off x="6426201" y="4203700"/>
            <a:ext cx="2460625" cy="444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</a:rPr>
              <a:t>Tọa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điểm</a:t>
            </a:r>
            <a:endParaRPr lang="en-US" sz="24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98386BB-B7D2-40D2-9ECB-3B5B05398BA9}"/>
              </a:ext>
            </a:extLst>
          </p:cNvPr>
          <p:cNvSpPr/>
          <p:nvPr/>
        </p:nvSpPr>
        <p:spPr>
          <a:xfrm>
            <a:off x="6327776" y="2936875"/>
            <a:ext cx="2455863" cy="4445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</a:rPr>
              <a:t>Tọa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vecto</a:t>
            </a:r>
            <a:endParaRPr lang="en-US" sz="24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777B647-C8FA-40D5-BC8C-73C8605508AA}"/>
              </a:ext>
            </a:extLst>
          </p:cNvPr>
          <p:cNvSpPr/>
          <p:nvPr/>
        </p:nvSpPr>
        <p:spPr>
          <a:xfrm>
            <a:off x="6319838" y="4991101"/>
            <a:ext cx="3941762" cy="1160463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tọa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điểm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tọa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vecto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phẳng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9173" name="Picture 4">
            <a:extLst>
              <a:ext uri="{FF2B5EF4-FFF2-40B4-BE49-F238E27FC236}">
                <a16:creationId xmlns:a16="http://schemas.microsoft.com/office/drawing/2014/main" id="{2E68B049-5170-48BF-B8A9-51E5723A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3" y="714376"/>
            <a:ext cx="1282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4" name="Picture 7">
            <a:extLst>
              <a:ext uri="{FF2B5EF4-FFF2-40B4-BE49-F238E27FC236}">
                <a16:creationId xmlns:a16="http://schemas.microsoft.com/office/drawing/2014/main" id="{9DB8DF03-B2B6-4302-AAF0-196C6C3B3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389313"/>
            <a:ext cx="3200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5" name="Picture 5">
            <a:extLst>
              <a:ext uri="{FF2B5EF4-FFF2-40B4-BE49-F238E27FC236}">
                <a16:creationId xmlns:a16="http://schemas.microsoft.com/office/drawing/2014/main" id="{8652F4DB-0FD2-4109-A835-D96DBBD5F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4" y="6246814"/>
            <a:ext cx="34305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423B9AB-9780-4DAA-AE09-EA633C57F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3" name="Line 5">
            <a:extLst>
              <a:ext uri="{FF2B5EF4-FFF2-40B4-BE49-F238E27FC236}">
                <a16:creationId xmlns:a16="http://schemas.microsoft.com/office/drawing/2014/main" id="{738564F5-82B1-4C72-8B7B-BB7A2F2E0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4925" y="23622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Oval 6">
            <a:extLst>
              <a:ext uri="{FF2B5EF4-FFF2-40B4-BE49-F238E27FC236}">
                <a16:creationId xmlns:a16="http://schemas.microsoft.com/office/drawing/2014/main" id="{F6D8AD9A-94ED-486B-A335-300DE4D87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6" y="2303464"/>
            <a:ext cx="119063" cy="117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5" name="Text Box 7">
            <a:extLst>
              <a:ext uri="{FF2B5EF4-FFF2-40B4-BE49-F238E27FC236}">
                <a16:creationId xmlns:a16="http://schemas.microsoft.com/office/drawing/2014/main" id="{5F4E912D-602F-4AAA-89F0-EA553D918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1770064"/>
            <a:ext cx="4572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O</a:t>
            </a:r>
          </a:p>
        </p:txBody>
      </p:sp>
      <p:grpSp>
        <p:nvGrpSpPr>
          <p:cNvPr id="68633" name="Group 25">
            <a:extLst>
              <a:ext uri="{FF2B5EF4-FFF2-40B4-BE49-F238E27FC236}">
                <a16:creationId xmlns:a16="http://schemas.microsoft.com/office/drawing/2014/main" id="{E3C94181-9342-4E42-88A8-B47B3A116C94}"/>
              </a:ext>
            </a:extLst>
          </p:cNvPr>
          <p:cNvGrpSpPr>
            <a:grpSpLocks/>
          </p:cNvGrpSpPr>
          <p:nvPr/>
        </p:nvGrpSpPr>
        <p:grpSpPr bwMode="auto">
          <a:xfrm>
            <a:off x="5227638" y="2043114"/>
            <a:ext cx="639762" cy="369887"/>
            <a:chOff x="2333" y="2043"/>
            <a:chExt cx="403" cy="233"/>
          </a:xfrm>
        </p:grpSpPr>
        <p:sp>
          <p:nvSpPr>
            <p:cNvPr id="36876" name="Line 18">
              <a:extLst>
                <a:ext uri="{FF2B5EF4-FFF2-40B4-BE49-F238E27FC236}">
                  <a16:creationId xmlns:a16="http://schemas.microsoft.com/office/drawing/2014/main" id="{DFCCE5CF-CBC7-4C1F-ABF3-0F89A4B52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" y="2256"/>
              <a:ext cx="40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6877" name="Picture 23" descr="e">
              <a:extLst>
                <a:ext uri="{FF2B5EF4-FFF2-40B4-BE49-F238E27FC236}">
                  <a16:creationId xmlns:a16="http://schemas.microsoft.com/office/drawing/2014/main" id="{2A5C5297-9146-408E-8851-196483398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43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52" name="Group 44">
            <a:extLst>
              <a:ext uri="{FF2B5EF4-FFF2-40B4-BE49-F238E27FC236}">
                <a16:creationId xmlns:a16="http://schemas.microsoft.com/office/drawing/2014/main" id="{42A10A7E-4FF6-4190-B3AF-69484654E4AE}"/>
              </a:ext>
            </a:extLst>
          </p:cNvPr>
          <p:cNvGrpSpPr>
            <a:grpSpLocks/>
          </p:cNvGrpSpPr>
          <p:nvPr/>
        </p:nvGrpSpPr>
        <p:grpSpPr bwMode="auto">
          <a:xfrm>
            <a:off x="1785938" y="3276600"/>
            <a:ext cx="8686800" cy="990600"/>
            <a:chOff x="288" y="1488"/>
            <a:chExt cx="5472" cy="624"/>
          </a:xfrm>
        </p:grpSpPr>
        <p:sp>
          <p:nvSpPr>
            <p:cNvPr id="36873" name="AutoShape 28">
              <a:extLst>
                <a:ext uri="{FF2B5EF4-FFF2-40B4-BE49-F238E27FC236}">
                  <a16:creationId xmlns:a16="http://schemas.microsoft.com/office/drawing/2014/main" id="{53D3D6A4-E633-40BD-B9AE-23823FA86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488"/>
              <a:ext cx="5472" cy="624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chemeClr val="bg1"/>
                  </a:solidFill>
                </a:rPr>
                <a:t>Trục tọa độ</a:t>
              </a:r>
              <a:r>
                <a:rPr lang="en-US" altLang="en-US" sz="2400">
                  <a:solidFill>
                    <a:schemeClr val="bg1"/>
                  </a:solidFill>
                </a:rPr>
                <a:t> là một đường thẳng trên đó đã xác định một điểm </a:t>
              </a:r>
              <a:r>
                <a:rPr lang="en-US" altLang="en-US" sz="2400" b="1" i="1">
                  <a:solidFill>
                    <a:schemeClr val="bg1"/>
                  </a:solidFill>
                </a:rPr>
                <a:t>O</a:t>
              </a:r>
              <a:r>
                <a:rPr lang="en-US" altLang="en-US" sz="2400">
                  <a:solidFill>
                    <a:schemeClr val="bg1"/>
                  </a:solidFill>
                </a:rPr>
                <a:t> gọi là </a:t>
              </a:r>
              <a:r>
                <a:rPr lang="en-US" altLang="en-US" sz="2400" i="1">
                  <a:solidFill>
                    <a:srgbClr val="FFFF00"/>
                  </a:solidFill>
                </a:rPr>
                <a:t>điểm gốc</a:t>
              </a:r>
              <a:r>
                <a:rPr lang="en-US" altLang="en-US" sz="2400">
                  <a:solidFill>
                    <a:srgbClr val="FFFF00"/>
                  </a:solidFill>
                </a:rPr>
                <a:t> </a:t>
              </a:r>
              <a:r>
                <a:rPr lang="en-US" altLang="en-US" sz="2400">
                  <a:solidFill>
                    <a:schemeClr val="bg1"/>
                  </a:solidFill>
                </a:rPr>
                <a:t>và một </a:t>
              </a:r>
              <a:r>
                <a:rPr lang="en-US" altLang="en-US" sz="2400">
                  <a:solidFill>
                    <a:srgbClr val="FFFF00"/>
                  </a:solidFill>
                </a:rPr>
                <a:t>véctơ đơn vị    </a:t>
              </a:r>
              <a:r>
                <a:rPr lang="en-US" altLang="en-US" sz="2400">
                  <a:solidFill>
                    <a:schemeClr val="bg1"/>
                  </a:solidFill>
                </a:rPr>
                <a:t>.   Kí hiệu là: </a:t>
              </a:r>
            </a:p>
          </p:txBody>
        </p:sp>
        <p:pic>
          <p:nvPicPr>
            <p:cNvPr id="36874" name="Picture 31" descr="e_trang">
              <a:extLst>
                <a:ext uri="{FF2B5EF4-FFF2-40B4-BE49-F238E27FC236}">
                  <a16:creationId xmlns:a16="http://schemas.microsoft.com/office/drawing/2014/main" id="{9496D191-58B6-4B0A-9361-4D0017182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1767"/>
              <a:ext cx="212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5" name="Picture 36" descr="O_e">
              <a:extLst>
                <a:ext uri="{FF2B5EF4-FFF2-40B4-BE49-F238E27FC236}">
                  <a16:creationId xmlns:a16="http://schemas.microsoft.com/office/drawing/2014/main" id="{3534E928-F5E6-4F47-BD75-DD968E5A3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" y="1821"/>
              <a:ext cx="49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2" name="AutoShape 49">
            <a:extLst>
              <a:ext uri="{FF2B5EF4-FFF2-40B4-BE49-F238E27FC236}">
                <a16:creationId xmlns:a16="http://schemas.microsoft.com/office/drawing/2014/main" id="{206390E3-34E2-4F63-8D5A-64F72D933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913" y="776288"/>
            <a:ext cx="2590800" cy="709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a) Trục tọa độ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  <p:bldP spid="686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86BE32F-047A-4374-833F-AFA4CDC93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229600" cy="715963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5DF12487-9EA2-4897-A406-4D6C2C05E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69545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0F4EB7E7-C3DE-4F52-9A7D-693761808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1" y="1633538"/>
            <a:ext cx="119063" cy="119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FA1A252-3433-45D9-9F8E-DC4665C9D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2382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O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C0E8C106-4F00-48A1-B9C5-C27E5A27C70C}"/>
              </a:ext>
            </a:extLst>
          </p:cNvPr>
          <p:cNvGrpSpPr>
            <a:grpSpLocks/>
          </p:cNvGrpSpPr>
          <p:nvPr/>
        </p:nvGrpSpPr>
        <p:grpSpPr bwMode="auto">
          <a:xfrm>
            <a:off x="5227638" y="1358900"/>
            <a:ext cx="639762" cy="369888"/>
            <a:chOff x="2333" y="2043"/>
            <a:chExt cx="403" cy="233"/>
          </a:xfrm>
        </p:grpSpPr>
        <p:sp>
          <p:nvSpPr>
            <p:cNvPr id="37923" name="Line 7">
              <a:extLst>
                <a:ext uri="{FF2B5EF4-FFF2-40B4-BE49-F238E27FC236}">
                  <a16:creationId xmlns:a16="http://schemas.microsoft.com/office/drawing/2014/main" id="{47271069-74EC-425F-8A17-4983B3C9A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" y="2256"/>
              <a:ext cx="40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924" name="Picture 8" descr="e">
              <a:extLst>
                <a:ext uri="{FF2B5EF4-FFF2-40B4-BE49-F238E27FC236}">
                  <a16:creationId xmlns:a16="http://schemas.microsoft.com/office/drawing/2014/main" id="{599D0BA8-DB9D-45D2-8A9F-EC936501D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43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15">
            <a:extLst>
              <a:ext uri="{FF2B5EF4-FFF2-40B4-BE49-F238E27FC236}">
                <a16:creationId xmlns:a16="http://schemas.microsoft.com/office/drawing/2014/main" id="{AE772160-48F3-4887-BE91-F823BF14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684213"/>
            <a:ext cx="4071938" cy="546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b) Toạ độ của một điểm</a:t>
            </a: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A976DAF5-C19A-458E-BB39-97F66CC608B7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233489"/>
            <a:ext cx="1143000" cy="504825"/>
            <a:chOff x="3552" y="873"/>
            <a:chExt cx="720" cy="318"/>
          </a:xfrm>
        </p:grpSpPr>
        <p:sp>
          <p:nvSpPr>
            <p:cNvPr id="37921" name="Oval 22">
              <a:extLst>
                <a:ext uri="{FF2B5EF4-FFF2-40B4-BE49-F238E27FC236}">
                  <a16:creationId xmlns:a16="http://schemas.microsoft.com/office/drawing/2014/main" id="{9631AEC8-F6CC-4D1F-8915-F30EE9DB41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48" y="1133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922" name="Text Box 23">
              <a:extLst>
                <a:ext uri="{FF2B5EF4-FFF2-40B4-BE49-F238E27FC236}">
                  <a16:creationId xmlns:a16="http://schemas.microsoft.com/office/drawing/2014/main" id="{B61E6D6B-2253-4851-AA79-E414B7B81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873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1"/>
                <a:t>M</a:t>
              </a:r>
            </a:p>
          </p:txBody>
        </p:sp>
      </p:grpSp>
      <p:grpSp>
        <p:nvGrpSpPr>
          <p:cNvPr id="15" name="Group 36">
            <a:extLst>
              <a:ext uri="{FF2B5EF4-FFF2-40B4-BE49-F238E27FC236}">
                <a16:creationId xmlns:a16="http://schemas.microsoft.com/office/drawing/2014/main" id="{F37B33BC-279B-4E25-993A-A06F3128D892}"/>
              </a:ext>
            </a:extLst>
          </p:cNvPr>
          <p:cNvGrpSpPr>
            <a:grpSpLocks/>
          </p:cNvGrpSpPr>
          <p:nvPr/>
        </p:nvGrpSpPr>
        <p:grpSpPr bwMode="auto">
          <a:xfrm>
            <a:off x="3595689" y="-1673225"/>
            <a:ext cx="1495425" cy="0"/>
            <a:chOff x="1305" y="3840"/>
            <a:chExt cx="942" cy="0"/>
          </a:xfrm>
        </p:grpSpPr>
        <p:sp>
          <p:nvSpPr>
            <p:cNvPr id="37918" name="Line 33">
              <a:extLst>
                <a:ext uri="{FF2B5EF4-FFF2-40B4-BE49-F238E27FC236}">
                  <a16:creationId xmlns:a16="http://schemas.microsoft.com/office/drawing/2014/main" id="{810F7FFC-BB6C-4A98-921F-6B11D3750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5" y="38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Line 34">
              <a:extLst>
                <a:ext uri="{FF2B5EF4-FFF2-40B4-BE49-F238E27FC236}">
                  <a16:creationId xmlns:a16="http://schemas.microsoft.com/office/drawing/2014/main" id="{FF9C5B4B-98FF-4ED1-AD48-BB622D27F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8" y="3840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35">
              <a:extLst>
                <a:ext uri="{FF2B5EF4-FFF2-40B4-BE49-F238E27FC236}">
                  <a16:creationId xmlns:a16="http://schemas.microsoft.com/office/drawing/2014/main" id="{E3BE4ACF-B104-41DE-BDBE-7C40BDB7C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4" y="3840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Cloud 18">
            <a:extLst>
              <a:ext uri="{FF2B5EF4-FFF2-40B4-BE49-F238E27FC236}">
                <a16:creationId xmlns:a16="http://schemas.microsoft.com/office/drawing/2014/main" id="{1B195928-2BB7-40E0-9478-41A67553021C}"/>
              </a:ext>
            </a:extLst>
          </p:cNvPr>
          <p:cNvSpPr/>
          <p:nvPr/>
        </p:nvSpPr>
        <p:spPr>
          <a:xfrm>
            <a:off x="1752600" y="3736975"/>
            <a:ext cx="8229600" cy="11557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800" dirty="0" err="1"/>
              <a:t>Điều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để</a:t>
            </a:r>
            <a:r>
              <a:rPr lang="en-US" altLang="en-US" sz="2800" dirty="0"/>
              <a:t> M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toạ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âm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dương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gì</a:t>
            </a:r>
            <a:r>
              <a:rPr lang="en-US" altLang="en-US" sz="2800" dirty="0"/>
              <a:t>?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9EE4A1-6D18-42CA-BDD7-47FDC78BCB0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1981904"/>
            <a:ext cx="8839200" cy="8781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133209-5EEF-42B4-801D-E24B7CEEA8C8}"/>
              </a:ext>
            </a:extLst>
          </p:cNvPr>
          <p:cNvSpPr txBox="1"/>
          <p:nvPr/>
        </p:nvSpPr>
        <p:spPr>
          <a:xfrm>
            <a:off x="1812926" y="3084513"/>
            <a:ext cx="8778875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</a:rPr>
              <a:t> k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</a:rPr>
              <a:t>gọi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</a:rPr>
              <a:t>tọa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</a:rPr>
              <a:t>độ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</a:rPr>
              <a:t>điểm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</a:rPr>
              <a:t> M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</a:rPr>
              <a:t>đối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</a:rPr>
              <a:t>trục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99DF7368-3A1F-4976-8936-7768A70C70BF}"/>
              </a:ext>
            </a:extLst>
          </p:cNvPr>
          <p:cNvSpPr/>
          <p:nvPr/>
        </p:nvSpPr>
        <p:spPr>
          <a:xfrm>
            <a:off x="1739900" y="3741738"/>
            <a:ext cx="8229600" cy="11557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800" dirty="0" err="1"/>
              <a:t>Xác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định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tọa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điểm</a:t>
            </a:r>
            <a:r>
              <a:rPr lang="en-US" altLang="en-US" sz="2800" dirty="0"/>
              <a:t> O </a:t>
            </a:r>
            <a:r>
              <a:rPr lang="en-US" altLang="en-US" sz="2800" dirty="0" err="1"/>
              <a:t>trên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trục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tọa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trên</a:t>
            </a:r>
            <a:r>
              <a:rPr lang="en-US" altLang="en-US" sz="2800" dirty="0"/>
              <a:t>?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0D93D4-E720-40C5-AE67-AC5B2B340AD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38130" y="5062312"/>
            <a:ext cx="7924800" cy="578300"/>
          </a:xfrm>
          <a:prstGeom prst="rect">
            <a:avLst/>
          </a:prstGeom>
          <a:blipFill>
            <a:blip r:embed="rId4"/>
            <a:stretch>
              <a:fillRect l="-1615" t="-1053" b="-2842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2FCA56-107A-49CA-B818-FE536B6A384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5160962"/>
            <a:ext cx="8458200" cy="1255472"/>
          </a:xfrm>
          <a:prstGeom prst="rect">
            <a:avLst/>
          </a:prstGeom>
          <a:blipFill>
            <a:blip r:embed="rId5"/>
            <a:stretch>
              <a:fillRect l="-1154" b="-1068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BE26F5-681B-475E-B5E9-A4F896C2714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0863" y="3752499"/>
            <a:ext cx="8770937" cy="293490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25" name="AutoShape 5">
            <a:extLst>
              <a:ext uri="{FF2B5EF4-FFF2-40B4-BE49-F238E27FC236}">
                <a16:creationId xmlns:a16="http://schemas.microsoft.com/office/drawing/2014/main" id="{1C2010E4-48DD-4C0A-BA8F-D34E2914B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644525"/>
            <a:ext cx="40259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chemeClr val="bg1"/>
                </a:solidFill>
              </a:rPr>
              <a:t>Thực hành tìm tọa độ</a:t>
            </a:r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2B5988B2-6980-4C89-8FFD-402DFE01030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600200"/>
            <a:ext cx="8382000" cy="2895600"/>
            <a:chOff x="240" y="1008"/>
            <a:chExt cx="5280" cy="1824"/>
          </a:xfrm>
        </p:grpSpPr>
        <p:sp>
          <p:nvSpPr>
            <p:cNvPr id="37911" name="AutoShape 7">
              <a:extLst>
                <a:ext uri="{FF2B5EF4-FFF2-40B4-BE49-F238E27FC236}">
                  <a16:creationId xmlns:a16="http://schemas.microsoft.com/office/drawing/2014/main" id="{61CBAAFE-B593-43B3-91AC-057FC9D78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008"/>
              <a:ext cx="5280" cy="384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chemeClr val="bg1"/>
                  </a:solidFill>
                </a:rPr>
                <a:t>Hãy xác định tọa độ điểm A, B, C đối với trục </a:t>
              </a:r>
            </a:p>
          </p:txBody>
        </p:sp>
        <p:pic>
          <p:nvPicPr>
            <p:cNvPr id="37912" name="Picture 8" descr="O_e">
              <a:extLst>
                <a:ext uri="{FF2B5EF4-FFF2-40B4-BE49-F238E27FC236}">
                  <a16:creationId xmlns:a16="http://schemas.microsoft.com/office/drawing/2014/main" id="{C326896B-4C2A-4A1D-94B7-46E266D70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072"/>
              <a:ext cx="56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13" name="Group 9">
              <a:extLst>
                <a:ext uri="{FF2B5EF4-FFF2-40B4-BE49-F238E27FC236}">
                  <a16:creationId xmlns:a16="http://schemas.microsoft.com/office/drawing/2014/main" id="{A0CE71E4-F447-473B-979C-50A1308F41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680"/>
              <a:ext cx="4751" cy="1152"/>
              <a:chOff x="576" y="1920"/>
              <a:chExt cx="4751" cy="1152"/>
            </a:xfrm>
          </p:grpSpPr>
          <p:pic>
            <p:nvPicPr>
              <p:cNvPr id="37914" name="Picture 10">
                <a:extLst>
                  <a:ext uri="{FF2B5EF4-FFF2-40B4-BE49-F238E27FC236}">
                    <a16:creationId xmlns:a16="http://schemas.microsoft.com/office/drawing/2014/main" id="{796C4310-BC34-4945-8003-4EB8C99AC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1920"/>
                <a:ext cx="4751" cy="1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7915" name="Group 11">
                <a:extLst>
                  <a:ext uri="{FF2B5EF4-FFF2-40B4-BE49-F238E27FC236}">
                    <a16:creationId xmlns:a16="http://schemas.microsoft.com/office/drawing/2014/main" id="{33B91B5F-EB0B-4F5D-B9BC-2C6A1982AE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7" y="2178"/>
                <a:ext cx="528" cy="288"/>
                <a:chOff x="2592" y="3552"/>
                <a:chExt cx="528" cy="288"/>
              </a:xfrm>
            </p:grpSpPr>
            <p:sp>
              <p:nvSpPr>
                <p:cNvPr id="37916" name="Text Box 12">
                  <a:extLst>
                    <a:ext uri="{FF2B5EF4-FFF2-40B4-BE49-F238E27FC236}">
                      <a16:creationId xmlns:a16="http://schemas.microsoft.com/office/drawing/2014/main" id="{F8DE00C6-3338-454D-A529-F090B551E4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3552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i="1">
                      <a:latin typeface="Times New Roman" panose="02020603050405020304" pitchFamily="18" charset="0"/>
                    </a:rPr>
                    <a:t>e</a:t>
                  </a:r>
                </a:p>
              </p:txBody>
            </p:sp>
            <p:sp>
              <p:nvSpPr>
                <p:cNvPr id="37917" name="Line 13">
                  <a:extLst>
                    <a:ext uri="{FF2B5EF4-FFF2-40B4-BE49-F238E27FC236}">
                      <a16:creationId xmlns:a16="http://schemas.microsoft.com/office/drawing/2014/main" id="{24D64D15-4B30-4D9D-97D2-6B2D41354C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3639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7D547DC-03CD-4593-BE02-92B30AF0E6B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1" y="4810107"/>
            <a:ext cx="6096000" cy="578300"/>
          </a:xfrm>
          <a:prstGeom prst="rect">
            <a:avLst/>
          </a:prstGeom>
          <a:blipFill>
            <a:blip r:embed="rId9"/>
            <a:stretch>
              <a:fillRect l="-800" t="-1053" r="-1700" b="-2842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672990-9919-4A37-B393-F33F6F1065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66988" y="5413564"/>
            <a:ext cx="6477000" cy="578300"/>
          </a:xfrm>
          <a:prstGeom prst="rect">
            <a:avLst/>
          </a:prstGeom>
          <a:blipFill>
            <a:blip r:embed="rId10"/>
            <a:stretch>
              <a:fillRect l="-1881" t="-1053" b="-2842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643854-690F-46BE-A76E-4A8F0179178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66988" y="5991864"/>
            <a:ext cx="6477000" cy="578300"/>
          </a:xfrm>
          <a:prstGeom prst="rect">
            <a:avLst/>
          </a:prstGeom>
          <a:blipFill>
            <a:blip r:embed="rId11"/>
            <a:stretch>
              <a:fillRect l="-1881" t="-2105" b="-2842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6" grpId="0" animBg="1"/>
      <p:bldP spid="6" grpId="1" animBg="1"/>
      <p:bldP spid="7" grpId="0"/>
      <p:bldP spid="7" grpId="1"/>
      <p:bldP spid="11" grpId="0" animBg="1"/>
      <p:bldP spid="11" grpId="1" animBg="1"/>
      <p:bldP spid="19" grpId="0" animBg="1"/>
      <p:bldP spid="19" grpId="1" animBg="1"/>
      <p:bldP spid="19" grpId="2" animBg="1"/>
      <p:bldP spid="21" grpId="0" animBg="1"/>
      <p:bldP spid="21" grpId="1" animBg="1"/>
      <p:bldP spid="23" grpId="0" animBg="1"/>
      <p:bldP spid="23" grpId="1" animBg="1"/>
      <p:bldP spid="23" grpId="2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8661222-3F4E-4345-AC77-187A78451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"/>
            <a:ext cx="8229600" cy="639763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FF0000"/>
                </a:solidFill>
              </a:rPr>
              <a:t>1</a:t>
            </a:r>
            <a:r>
              <a:rPr lang="en-US" altLang="en-US" sz="3200" dirty="0"/>
              <a:t>.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Trục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và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độ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dài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đại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số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trên</a:t>
            </a:r>
            <a:r>
              <a:rPr lang="en-US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</a:rPr>
              <a:t>trục</a:t>
            </a:r>
            <a:endParaRPr lang="en-US" alt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69653" name="Line 21">
            <a:extLst>
              <a:ext uri="{FF2B5EF4-FFF2-40B4-BE49-F238E27FC236}">
                <a16:creationId xmlns:a16="http://schemas.microsoft.com/office/drawing/2014/main" id="{0C63CD55-ED52-46ED-A2C4-6266AC894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7526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4" name="Oval 22">
            <a:extLst>
              <a:ext uri="{FF2B5EF4-FFF2-40B4-BE49-F238E27FC236}">
                <a16:creationId xmlns:a16="http://schemas.microsoft.com/office/drawing/2014/main" id="{772CDB3A-AA9A-4CA7-8BE0-9AD44DFFB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1" y="1690688"/>
            <a:ext cx="119063" cy="119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55" name="Text Box 23">
            <a:extLst>
              <a:ext uri="{FF2B5EF4-FFF2-40B4-BE49-F238E27FC236}">
                <a16:creationId xmlns:a16="http://schemas.microsoft.com/office/drawing/2014/main" id="{EDB1EE4A-63C3-42FF-8B3E-9A7A4B0E8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95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O</a:t>
            </a:r>
          </a:p>
        </p:txBody>
      </p:sp>
      <p:sp>
        <p:nvSpPr>
          <p:cNvPr id="69656" name="Line 24">
            <a:extLst>
              <a:ext uri="{FF2B5EF4-FFF2-40B4-BE49-F238E27FC236}">
                <a16:creationId xmlns:a16="http://schemas.microsoft.com/office/drawing/2014/main" id="{1EA6380E-2581-4C0E-B20F-D89807779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704976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7" name="Line 25">
            <a:extLst>
              <a:ext uri="{FF2B5EF4-FFF2-40B4-BE49-F238E27FC236}">
                <a16:creationId xmlns:a16="http://schemas.microsoft.com/office/drawing/2014/main" id="{379286E8-FA3D-4C27-BF95-0C51DAC95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704976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0" name="Line 28">
            <a:extLst>
              <a:ext uri="{FF2B5EF4-FFF2-40B4-BE49-F238E27FC236}">
                <a16:creationId xmlns:a16="http://schemas.microsoft.com/office/drawing/2014/main" id="{8EEAEBC9-58F3-4D7C-B86D-7EAE03D08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1704976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61" name="Group 29">
            <a:extLst>
              <a:ext uri="{FF2B5EF4-FFF2-40B4-BE49-F238E27FC236}">
                <a16:creationId xmlns:a16="http://schemas.microsoft.com/office/drawing/2014/main" id="{964FF099-BAB4-43BE-A141-97E56F64E119}"/>
              </a:ext>
            </a:extLst>
          </p:cNvPr>
          <p:cNvGrpSpPr>
            <a:grpSpLocks/>
          </p:cNvGrpSpPr>
          <p:nvPr/>
        </p:nvGrpSpPr>
        <p:grpSpPr bwMode="auto">
          <a:xfrm>
            <a:off x="5151438" y="1416050"/>
            <a:ext cx="639762" cy="369888"/>
            <a:chOff x="2333" y="2043"/>
            <a:chExt cx="403" cy="233"/>
          </a:xfrm>
        </p:grpSpPr>
        <p:sp>
          <p:nvSpPr>
            <p:cNvPr id="38930" name="Line 30">
              <a:extLst>
                <a:ext uri="{FF2B5EF4-FFF2-40B4-BE49-F238E27FC236}">
                  <a16:creationId xmlns:a16="http://schemas.microsoft.com/office/drawing/2014/main" id="{E80764A6-45B7-4364-9DB2-54A21EB1F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" y="2256"/>
              <a:ext cx="40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8931" name="Picture 31" descr="e">
              <a:extLst>
                <a:ext uri="{FF2B5EF4-FFF2-40B4-BE49-F238E27FC236}">
                  <a16:creationId xmlns:a16="http://schemas.microsoft.com/office/drawing/2014/main" id="{99215842-E6B6-4F60-A8D8-520B9A078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43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664" name="Group 32">
            <a:extLst>
              <a:ext uri="{FF2B5EF4-FFF2-40B4-BE49-F238E27FC236}">
                <a16:creationId xmlns:a16="http://schemas.microsoft.com/office/drawing/2014/main" id="{F14EC8B9-BE69-488F-A316-4CBC71D5C44F}"/>
              </a:ext>
            </a:extLst>
          </p:cNvPr>
          <p:cNvGrpSpPr>
            <a:grpSpLocks/>
          </p:cNvGrpSpPr>
          <p:nvPr/>
        </p:nvGrpSpPr>
        <p:grpSpPr bwMode="auto">
          <a:xfrm>
            <a:off x="8178801" y="1285876"/>
            <a:ext cx="404813" cy="500063"/>
            <a:chOff x="1440" y="2448"/>
            <a:chExt cx="255" cy="315"/>
          </a:xfrm>
        </p:grpSpPr>
        <p:sp>
          <p:nvSpPr>
            <p:cNvPr id="38928" name="Oval 33">
              <a:extLst>
                <a:ext uri="{FF2B5EF4-FFF2-40B4-BE49-F238E27FC236}">
                  <a16:creationId xmlns:a16="http://schemas.microsoft.com/office/drawing/2014/main" id="{F428A5A1-724B-46A7-A5C8-4B7163299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688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29" name="Text Box 34">
              <a:extLst>
                <a:ext uri="{FF2B5EF4-FFF2-40B4-BE49-F238E27FC236}">
                  <a16:creationId xmlns:a16="http://schemas.microsoft.com/office/drawing/2014/main" id="{D88AFECB-28D0-4355-B186-D0FB53819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B</a:t>
              </a:r>
            </a:p>
          </p:txBody>
        </p:sp>
      </p:grpSp>
      <p:grpSp>
        <p:nvGrpSpPr>
          <p:cNvPr id="69667" name="Group 35">
            <a:extLst>
              <a:ext uri="{FF2B5EF4-FFF2-40B4-BE49-F238E27FC236}">
                <a16:creationId xmlns:a16="http://schemas.microsoft.com/office/drawing/2014/main" id="{DA53D951-0E16-4DF2-B2AB-FE5AB64BE1FD}"/>
              </a:ext>
            </a:extLst>
          </p:cNvPr>
          <p:cNvGrpSpPr>
            <a:grpSpLocks/>
          </p:cNvGrpSpPr>
          <p:nvPr/>
        </p:nvGrpSpPr>
        <p:grpSpPr bwMode="auto">
          <a:xfrm>
            <a:off x="6159501" y="1306513"/>
            <a:ext cx="404813" cy="501650"/>
            <a:chOff x="1440" y="2448"/>
            <a:chExt cx="255" cy="315"/>
          </a:xfrm>
        </p:grpSpPr>
        <p:sp>
          <p:nvSpPr>
            <p:cNvPr id="38926" name="Oval 36">
              <a:extLst>
                <a:ext uri="{FF2B5EF4-FFF2-40B4-BE49-F238E27FC236}">
                  <a16:creationId xmlns:a16="http://schemas.microsoft.com/office/drawing/2014/main" id="{ACA60802-0607-4A1A-BF24-4DEAB78C3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688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927" name="Text Box 37">
              <a:extLst>
                <a:ext uri="{FF2B5EF4-FFF2-40B4-BE49-F238E27FC236}">
                  <a16:creationId xmlns:a16="http://schemas.microsoft.com/office/drawing/2014/main" id="{7B950E53-73CB-406B-ADF0-95F0C973E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A</a:t>
              </a:r>
            </a:p>
          </p:txBody>
        </p:sp>
      </p:grpSp>
      <p:sp>
        <p:nvSpPr>
          <p:cNvPr id="69710" name="AutoShape 78">
            <a:extLst>
              <a:ext uri="{FF2B5EF4-FFF2-40B4-BE49-F238E27FC236}">
                <a16:creationId xmlns:a16="http://schemas.microsoft.com/office/drawing/2014/main" id="{F54D469D-3CDA-4E0C-B624-ED5EA8D4B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9" y="639763"/>
            <a:ext cx="3286125" cy="639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chemeClr val="bg1"/>
                </a:solidFill>
              </a:rPr>
              <a:t>c) Độ dài đại số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3DCAA8-7739-4F97-9567-6D94BD0E5C0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38301" y="2579256"/>
            <a:ext cx="8610599" cy="201202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4" grpId="0" animBg="1"/>
      <p:bldP spid="69655" grpId="0"/>
      <p:bldP spid="697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EC1C66B-0AAE-4B1E-9664-E5DEDD185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"/>
            <a:ext cx="8229600" cy="639763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1. </a:t>
            </a:r>
            <a:r>
              <a:rPr lang="en-US" altLang="en-US" sz="3200" u="sng"/>
              <a:t>Trục và độ dài đại số trên trục</a:t>
            </a:r>
          </a:p>
        </p:txBody>
      </p:sp>
      <p:sp>
        <p:nvSpPr>
          <p:cNvPr id="5" name="Line 21">
            <a:extLst>
              <a:ext uri="{FF2B5EF4-FFF2-40B4-BE49-F238E27FC236}">
                <a16:creationId xmlns:a16="http://schemas.microsoft.com/office/drawing/2014/main" id="{36AB399C-47A2-47D9-BD02-08E456D9B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7526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22">
            <a:extLst>
              <a:ext uri="{FF2B5EF4-FFF2-40B4-BE49-F238E27FC236}">
                <a16:creationId xmlns:a16="http://schemas.microsoft.com/office/drawing/2014/main" id="{A90BFC5C-F0D3-44DC-94FE-924A9D3D5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1" y="1690688"/>
            <a:ext cx="119063" cy="119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7564BDB6-2597-46E0-8F4E-8C55B1FAF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95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O</a:t>
            </a:r>
          </a:p>
        </p:txBody>
      </p:sp>
      <p:sp>
        <p:nvSpPr>
          <p:cNvPr id="8" name="Line 24">
            <a:extLst>
              <a:ext uri="{FF2B5EF4-FFF2-40B4-BE49-F238E27FC236}">
                <a16:creationId xmlns:a16="http://schemas.microsoft.com/office/drawing/2014/main" id="{9D918CA8-2EB0-4552-BD1D-1DD1E182E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704976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5">
            <a:extLst>
              <a:ext uri="{FF2B5EF4-FFF2-40B4-BE49-F238E27FC236}">
                <a16:creationId xmlns:a16="http://schemas.microsoft.com/office/drawing/2014/main" id="{3C5615DE-D115-4AA5-9C92-08B5F2741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704976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8">
            <a:extLst>
              <a:ext uri="{FF2B5EF4-FFF2-40B4-BE49-F238E27FC236}">
                <a16:creationId xmlns:a16="http://schemas.microsoft.com/office/drawing/2014/main" id="{8EDC9DC2-BEEB-4721-A4AD-58AC6820B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1704976"/>
            <a:ext cx="0" cy="92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16A6248D-7D4F-44DC-8BAD-E44E527342E2}"/>
              </a:ext>
            </a:extLst>
          </p:cNvPr>
          <p:cNvGrpSpPr>
            <a:grpSpLocks/>
          </p:cNvGrpSpPr>
          <p:nvPr/>
        </p:nvGrpSpPr>
        <p:grpSpPr bwMode="auto">
          <a:xfrm>
            <a:off x="5151438" y="1416050"/>
            <a:ext cx="639762" cy="369888"/>
            <a:chOff x="2333" y="2043"/>
            <a:chExt cx="403" cy="233"/>
          </a:xfrm>
        </p:grpSpPr>
        <p:sp>
          <p:nvSpPr>
            <p:cNvPr id="39967" name="Line 30">
              <a:extLst>
                <a:ext uri="{FF2B5EF4-FFF2-40B4-BE49-F238E27FC236}">
                  <a16:creationId xmlns:a16="http://schemas.microsoft.com/office/drawing/2014/main" id="{CB8DB31C-B717-4A50-BD7A-824D5C3BC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3" y="2256"/>
              <a:ext cx="40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9968" name="Picture 31" descr="e">
              <a:extLst>
                <a:ext uri="{FF2B5EF4-FFF2-40B4-BE49-F238E27FC236}">
                  <a16:creationId xmlns:a16="http://schemas.microsoft.com/office/drawing/2014/main" id="{83AAF4F9-082E-4764-A1DB-FB04BF8F4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043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32">
            <a:extLst>
              <a:ext uri="{FF2B5EF4-FFF2-40B4-BE49-F238E27FC236}">
                <a16:creationId xmlns:a16="http://schemas.microsoft.com/office/drawing/2014/main" id="{C944C059-F701-4AC6-AB24-19DEAE364B6C}"/>
              </a:ext>
            </a:extLst>
          </p:cNvPr>
          <p:cNvGrpSpPr>
            <a:grpSpLocks/>
          </p:cNvGrpSpPr>
          <p:nvPr/>
        </p:nvGrpSpPr>
        <p:grpSpPr bwMode="auto">
          <a:xfrm>
            <a:off x="8178801" y="1285876"/>
            <a:ext cx="404813" cy="500063"/>
            <a:chOff x="1440" y="2448"/>
            <a:chExt cx="255" cy="315"/>
          </a:xfrm>
        </p:grpSpPr>
        <p:sp>
          <p:nvSpPr>
            <p:cNvPr id="39965" name="Oval 33">
              <a:extLst>
                <a:ext uri="{FF2B5EF4-FFF2-40B4-BE49-F238E27FC236}">
                  <a16:creationId xmlns:a16="http://schemas.microsoft.com/office/drawing/2014/main" id="{983BB254-2779-4EF1-AEAB-E5C077DC5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688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9966" name="Text Box 34">
              <a:extLst>
                <a:ext uri="{FF2B5EF4-FFF2-40B4-BE49-F238E27FC236}">
                  <a16:creationId xmlns:a16="http://schemas.microsoft.com/office/drawing/2014/main" id="{95615E9F-AD88-4DDF-9F19-B74557751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B</a:t>
              </a:r>
            </a:p>
          </p:txBody>
        </p:sp>
      </p:grpSp>
      <p:grpSp>
        <p:nvGrpSpPr>
          <p:cNvPr id="17" name="Group 35">
            <a:extLst>
              <a:ext uri="{FF2B5EF4-FFF2-40B4-BE49-F238E27FC236}">
                <a16:creationId xmlns:a16="http://schemas.microsoft.com/office/drawing/2014/main" id="{5B990FB2-3AA2-4F93-8438-740FC46DF08A}"/>
              </a:ext>
            </a:extLst>
          </p:cNvPr>
          <p:cNvGrpSpPr>
            <a:grpSpLocks/>
          </p:cNvGrpSpPr>
          <p:nvPr/>
        </p:nvGrpSpPr>
        <p:grpSpPr bwMode="auto">
          <a:xfrm>
            <a:off x="6159501" y="1306513"/>
            <a:ext cx="404813" cy="501650"/>
            <a:chOff x="1440" y="2448"/>
            <a:chExt cx="255" cy="315"/>
          </a:xfrm>
        </p:grpSpPr>
        <p:sp>
          <p:nvSpPr>
            <p:cNvPr id="39963" name="Oval 36">
              <a:extLst>
                <a:ext uri="{FF2B5EF4-FFF2-40B4-BE49-F238E27FC236}">
                  <a16:creationId xmlns:a16="http://schemas.microsoft.com/office/drawing/2014/main" id="{8B24AAC8-7909-4683-A2CA-28C10BA54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688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9964" name="Text Box 37">
              <a:extLst>
                <a:ext uri="{FF2B5EF4-FFF2-40B4-BE49-F238E27FC236}">
                  <a16:creationId xmlns:a16="http://schemas.microsoft.com/office/drawing/2014/main" id="{612A8850-7A19-468B-97B2-5DBB3DC0D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A</a:t>
              </a:r>
            </a:p>
          </p:txBody>
        </p:sp>
      </p:grpSp>
      <p:sp>
        <p:nvSpPr>
          <p:cNvPr id="20" name="AutoShape 78">
            <a:extLst>
              <a:ext uri="{FF2B5EF4-FFF2-40B4-BE49-F238E27FC236}">
                <a16:creationId xmlns:a16="http://schemas.microsoft.com/office/drawing/2014/main" id="{66B9A084-D686-4A97-928A-9E27B9F6E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639764"/>
            <a:ext cx="3014662" cy="7254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chemeClr val="bg1"/>
                </a:solidFill>
              </a:rPr>
              <a:t>c) Độ dài đại số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7870A0-EE73-44E5-B428-664E7CF3DA9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5" y="2574926"/>
            <a:ext cx="8305790" cy="340945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BFA945A4-24B0-4D0D-B3AD-20F9A69C4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644525"/>
            <a:ext cx="49403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chemeClr val="bg1"/>
                </a:solidFill>
              </a:rPr>
              <a:t>Thực hành tính độ dài đại số</a:t>
            </a:r>
          </a:p>
        </p:txBody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9E1C377A-FFA7-4050-81CA-2A7A5CCB117D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600200"/>
            <a:ext cx="8382000" cy="2895600"/>
            <a:chOff x="240" y="1008"/>
            <a:chExt cx="5280" cy="1824"/>
          </a:xfrm>
        </p:grpSpPr>
        <p:sp>
          <p:nvSpPr>
            <p:cNvPr id="24" name="AutoShape 7">
              <a:extLst>
                <a:ext uri="{FF2B5EF4-FFF2-40B4-BE49-F238E27FC236}">
                  <a16:creationId xmlns:a16="http://schemas.microsoft.com/office/drawing/2014/main" id="{E4455BD9-A902-4CB3-A9BE-42EAAD5B6D82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40" y="1008"/>
              <a:ext cx="5280" cy="384"/>
            </a:xfrm>
            <a:prstGeom prst="roundRect">
              <a:avLst>
                <a:gd name="adj" fmla="val 16667"/>
              </a:avLst>
            </a:prstGeom>
            <a:blipFill>
              <a:blip r:embed="rId4"/>
              <a:stretch>
                <a:fillRect l="-1089" t="-2941" b="-18627"/>
              </a:stretch>
            </a:blip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grpSp>
          <p:nvGrpSpPr>
            <p:cNvPr id="39958" name="Group 9">
              <a:extLst>
                <a:ext uri="{FF2B5EF4-FFF2-40B4-BE49-F238E27FC236}">
                  <a16:creationId xmlns:a16="http://schemas.microsoft.com/office/drawing/2014/main" id="{8B4D7DDA-4DCE-4A5A-A145-A0B1BFE357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680"/>
              <a:ext cx="4751" cy="1152"/>
              <a:chOff x="576" y="1920"/>
              <a:chExt cx="4751" cy="1152"/>
            </a:xfrm>
          </p:grpSpPr>
          <p:pic>
            <p:nvPicPr>
              <p:cNvPr id="39959" name="Picture 10">
                <a:extLst>
                  <a:ext uri="{FF2B5EF4-FFF2-40B4-BE49-F238E27FC236}">
                    <a16:creationId xmlns:a16="http://schemas.microsoft.com/office/drawing/2014/main" id="{930239BF-1F52-499D-8F69-85104B9243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1920"/>
                <a:ext cx="4751" cy="1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9960" name="Group 11">
                <a:extLst>
                  <a:ext uri="{FF2B5EF4-FFF2-40B4-BE49-F238E27FC236}">
                    <a16:creationId xmlns:a16="http://schemas.microsoft.com/office/drawing/2014/main" id="{68458FE9-DFD1-4E5B-8BA9-24594799BE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7" y="2178"/>
                <a:ext cx="528" cy="288"/>
                <a:chOff x="2592" y="3552"/>
                <a:chExt cx="528" cy="288"/>
              </a:xfrm>
            </p:grpSpPr>
            <p:sp>
              <p:nvSpPr>
                <p:cNvPr id="39961" name="Text Box 12">
                  <a:extLst>
                    <a:ext uri="{FF2B5EF4-FFF2-40B4-BE49-F238E27FC236}">
                      <a16:creationId xmlns:a16="http://schemas.microsoft.com/office/drawing/2014/main" id="{3C648C9B-8C57-4C32-8594-A745CE3665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3552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i="1">
                      <a:latin typeface="Times New Roman" panose="02020603050405020304" pitchFamily="18" charset="0"/>
                    </a:rPr>
                    <a:t>e</a:t>
                  </a:r>
                </a:p>
              </p:txBody>
            </p:sp>
            <p:sp>
              <p:nvSpPr>
                <p:cNvPr id="39962" name="Line 13">
                  <a:extLst>
                    <a:ext uri="{FF2B5EF4-FFF2-40B4-BE49-F238E27FC236}">
                      <a16:creationId xmlns:a16="http://schemas.microsoft.com/office/drawing/2014/main" id="{4156BBAD-A31B-4BDA-98F8-78BA4A5F6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3639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D8A6994-12F8-424E-BC92-2109E125307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19488" y="4896869"/>
            <a:ext cx="4710112" cy="1943032"/>
          </a:xfrm>
          <a:prstGeom prst="rect">
            <a:avLst/>
          </a:prstGeom>
          <a:blipFill>
            <a:blip r:embed="rId6"/>
            <a:stretch>
              <a:fillRect t="-5329" b="-1253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2E79B3D-C5EB-48C5-BFB1-646E2A906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52400"/>
            <a:ext cx="33528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0FAEDD-04EA-4BB1-8686-6CCDFBFE27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1" y="3429000"/>
            <a:ext cx="5936139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6" descr="ban_co_vua_500">
            <a:extLst>
              <a:ext uri="{FF2B5EF4-FFF2-40B4-BE49-F238E27FC236}">
                <a16:creationId xmlns:a16="http://schemas.microsoft.com/office/drawing/2014/main" id="{466AEEA1-A5EB-4CCC-BCA2-2143F035C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304801"/>
            <a:ext cx="34290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4" descr="Reykjavik2">
            <a:extLst>
              <a:ext uri="{FF2B5EF4-FFF2-40B4-BE49-F238E27FC236}">
                <a16:creationId xmlns:a16="http://schemas.microsoft.com/office/drawing/2014/main" id="{EE733BD7-1D8E-456B-9373-21B40639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9" y="1628775"/>
            <a:ext cx="35718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6" grpId="0" animBg="1"/>
      <p:bldP spid="6" grpId="1" animBg="1"/>
      <p:bldP spid="6" grpId="2" animBg="1"/>
      <p:bldP spid="7" grpId="0"/>
      <p:bldP spid="7" grpId="1"/>
      <p:bldP spid="7" grpId="2"/>
      <p:bldP spid="20" grpId="0" animBg="1"/>
      <p:bldP spid="20" grpId="1" animBg="1"/>
      <p:bldP spid="20" grpId="2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0885AB9-8AE9-4BCC-A214-E38EAEB67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563563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9">
            <a:extLst>
              <a:ext uri="{FF2B5EF4-FFF2-40B4-BE49-F238E27FC236}">
                <a16:creationId xmlns:a16="http://schemas.microsoft.com/office/drawing/2014/main" id="{37A8FFAF-3A48-40B4-9222-660ECBF91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"/>
            <a:ext cx="2209800" cy="490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a) Định nghĩa</a:t>
            </a:r>
          </a:p>
        </p:txBody>
      </p:sp>
      <p:sp>
        <p:nvSpPr>
          <p:cNvPr id="6" name="AutoShape 35">
            <a:extLst>
              <a:ext uri="{FF2B5EF4-FFF2-40B4-BE49-F238E27FC236}">
                <a16:creationId xmlns:a16="http://schemas.microsoft.com/office/drawing/2014/main" id="{86CD8B0D-890C-4E67-992C-D87D0DEC0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6" y="1447800"/>
            <a:ext cx="8537575" cy="45720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Điểm gốc O chung của hai trục được gọi là gốc tọa độ.</a:t>
            </a:r>
          </a:p>
        </p:txBody>
      </p:sp>
      <p:sp>
        <p:nvSpPr>
          <p:cNvPr id="40965" name="Rectangle 41">
            <a:extLst>
              <a:ext uri="{FF2B5EF4-FFF2-40B4-BE49-F238E27FC236}">
                <a16:creationId xmlns:a16="http://schemas.microsoft.com/office/drawing/2014/main" id="{C9930129-8CD0-443B-8845-F31A05D5A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324600"/>
            <a:ext cx="8686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Line 42">
            <a:extLst>
              <a:ext uri="{FF2B5EF4-FFF2-40B4-BE49-F238E27FC236}">
                <a16:creationId xmlns:a16="http://schemas.microsoft.com/office/drawing/2014/main" id="{1B0FA8FE-227A-4599-8C2F-867997033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716338"/>
            <a:ext cx="0" cy="2239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43">
            <a:extLst>
              <a:ext uri="{FF2B5EF4-FFF2-40B4-BE49-F238E27FC236}">
                <a16:creationId xmlns:a16="http://schemas.microsoft.com/office/drawing/2014/main" id="{91C65F22-DCF2-4836-8E9E-883761A96E4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413125" y="4271963"/>
            <a:ext cx="1588" cy="2239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44">
            <a:extLst>
              <a:ext uri="{FF2B5EF4-FFF2-40B4-BE49-F238E27FC236}">
                <a16:creationId xmlns:a16="http://schemas.microsoft.com/office/drawing/2014/main" id="{B0C7CE54-EF85-4AF0-BC14-22DCE0573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240338"/>
            <a:ext cx="152400" cy="152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Line 45">
            <a:extLst>
              <a:ext uri="{FF2B5EF4-FFF2-40B4-BE49-F238E27FC236}">
                <a16:creationId xmlns:a16="http://schemas.microsoft.com/office/drawing/2014/main" id="{DC380C51-779A-4493-9586-97D5ADB7A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3927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6">
            <a:extLst>
              <a:ext uri="{FF2B5EF4-FFF2-40B4-BE49-F238E27FC236}">
                <a16:creationId xmlns:a16="http://schemas.microsoft.com/office/drawing/2014/main" id="{0CE4A1B5-A135-450E-883A-4AEFD36D355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05100" y="51260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47">
            <a:extLst>
              <a:ext uri="{FF2B5EF4-FFF2-40B4-BE49-F238E27FC236}">
                <a16:creationId xmlns:a16="http://schemas.microsoft.com/office/drawing/2014/main" id="{08D9CB22-0816-479E-9111-3A06FA3BC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5405439"/>
            <a:ext cx="22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i="1"/>
              <a:t>O</a:t>
            </a:r>
          </a:p>
        </p:txBody>
      </p:sp>
      <p:pic>
        <p:nvPicPr>
          <p:cNvPr id="14" name="Picture 49" descr="i_black">
            <a:extLst>
              <a:ext uri="{FF2B5EF4-FFF2-40B4-BE49-F238E27FC236}">
                <a16:creationId xmlns:a16="http://schemas.microsoft.com/office/drawing/2014/main" id="{CD053258-C0EE-4E13-888A-F057E96C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4" y="5395914"/>
            <a:ext cx="2555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0" descr="j_black">
            <a:extLst>
              <a:ext uri="{FF2B5EF4-FFF2-40B4-BE49-F238E27FC236}">
                <a16:creationId xmlns:a16="http://schemas.microsoft.com/office/drawing/2014/main" id="{202E1A9E-6B3D-4426-B629-5D7894966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859339"/>
            <a:ext cx="2841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62">
            <a:extLst>
              <a:ext uri="{FF2B5EF4-FFF2-40B4-BE49-F238E27FC236}">
                <a16:creationId xmlns:a16="http://schemas.microsoft.com/office/drawing/2014/main" id="{EDCB1E02-3F70-42C4-A591-88708D6F8430}"/>
              </a:ext>
            </a:extLst>
          </p:cNvPr>
          <p:cNvGrpSpPr>
            <a:grpSpLocks/>
          </p:cNvGrpSpPr>
          <p:nvPr/>
        </p:nvGrpSpPr>
        <p:grpSpPr bwMode="auto">
          <a:xfrm>
            <a:off x="7239001" y="3657600"/>
            <a:ext cx="2271713" cy="2298700"/>
            <a:chOff x="3600" y="2795"/>
            <a:chExt cx="1431" cy="1448"/>
          </a:xfrm>
        </p:grpSpPr>
        <p:sp>
          <p:nvSpPr>
            <p:cNvPr id="40995" name="Line 52">
              <a:extLst>
                <a:ext uri="{FF2B5EF4-FFF2-40B4-BE49-F238E27FC236}">
                  <a16:creationId xmlns:a16="http://schemas.microsoft.com/office/drawing/2014/main" id="{BA97B002-4268-4297-B740-21394E0A8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888"/>
              <a:ext cx="14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53">
              <a:extLst>
                <a:ext uri="{FF2B5EF4-FFF2-40B4-BE49-F238E27FC236}">
                  <a16:creationId xmlns:a16="http://schemas.microsoft.com/office/drawing/2014/main" id="{DD8C950C-DD2D-46D6-99E0-06722E7EBC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78" y="3538"/>
              <a:ext cx="14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Rectangle 54">
              <a:extLst>
                <a:ext uri="{FF2B5EF4-FFF2-40B4-BE49-F238E27FC236}">
                  <a16:creationId xmlns:a16="http://schemas.microsoft.com/office/drawing/2014/main" id="{FD39F73D-AE68-4E76-B2A9-29EE2C86C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792"/>
              <a:ext cx="96" cy="9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0998" name="Line 55">
              <a:extLst>
                <a:ext uri="{FF2B5EF4-FFF2-40B4-BE49-F238E27FC236}">
                  <a16:creationId xmlns:a16="http://schemas.microsoft.com/office/drawing/2014/main" id="{A8FBA872-E0F1-4546-BDBC-A65A548BC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860"/>
              <a:ext cx="0" cy="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Line 56">
              <a:extLst>
                <a:ext uri="{FF2B5EF4-FFF2-40B4-BE49-F238E27FC236}">
                  <a16:creationId xmlns:a16="http://schemas.microsoft.com/office/drawing/2014/main" id="{B0D03693-4BC7-4B6F-AF3F-52EC5D6FD8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983" y="3619"/>
              <a:ext cx="0" cy="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Text Box 57">
              <a:extLst>
                <a:ext uri="{FF2B5EF4-FFF2-40B4-BE49-F238E27FC236}">
                  <a16:creationId xmlns:a16="http://schemas.microsoft.com/office/drawing/2014/main" id="{03219C53-1C7B-47C7-9707-6D3E3DDC7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3878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/>
                <a:t>O</a:t>
              </a:r>
            </a:p>
          </p:txBody>
        </p:sp>
        <p:sp>
          <p:nvSpPr>
            <p:cNvPr id="41001" name="Text Box 58">
              <a:extLst>
                <a:ext uri="{FF2B5EF4-FFF2-40B4-BE49-F238E27FC236}">
                  <a16:creationId xmlns:a16="http://schemas.microsoft.com/office/drawing/2014/main" id="{364BCAE1-6B94-43FE-BCAB-451329314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542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/>
                <a:t>1</a:t>
              </a:r>
            </a:p>
          </p:txBody>
        </p:sp>
        <p:sp>
          <p:nvSpPr>
            <p:cNvPr id="41002" name="Text Box 59">
              <a:extLst>
                <a:ext uri="{FF2B5EF4-FFF2-40B4-BE49-F238E27FC236}">
                  <a16:creationId xmlns:a16="http://schemas.microsoft.com/office/drawing/2014/main" id="{122D618E-5751-4D52-BF9A-B0BF0419A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88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/>
                <a:t>1</a:t>
              </a:r>
            </a:p>
          </p:txBody>
        </p:sp>
        <p:sp>
          <p:nvSpPr>
            <p:cNvPr id="41003" name="Text Box 60">
              <a:extLst>
                <a:ext uri="{FF2B5EF4-FFF2-40B4-BE49-F238E27FC236}">
                  <a16:creationId xmlns:a16="http://schemas.microsoft.com/office/drawing/2014/main" id="{E341AE29-6D72-47C5-9A1C-288794FDC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3" y="2795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/>
                <a:t>y</a:t>
              </a:r>
            </a:p>
          </p:txBody>
        </p:sp>
        <p:sp>
          <p:nvSpPr>
            <p:cNvPr id="41004" name="Text Box 61">
              <a:extLst>
                <a:ext uri="{FF2B5EF4-FFF2-40B4-BE49-F238E27FC236}">
                  <a16:creationId xmlns:a16="http://schemas.microsoft.com/office/drawing/2014/main" id="{38C460DA-59E5-4007-B0BC-191863169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7" y="3858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/>
                <a:t>x</a:t>
              </a:r>
            </a:p>
          </p:txBody>
        </p:sp>
      </p:grpSp>
      <p:grpSp>
        <p:nvGrpSpPr>
          <p:cNvPr id="27" name="Group 70">
            <a:extLst>
              <a:ext uri="{FF2B5EF4-FFF2-40B4-BE49-F238E27FC236}">
                <a16:creationId xmlns:a16="http://schemas.microsoft.com/office/drawing/2014/main" id="{E6211BC4-603F-40BD-9C08-7A7230934DF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990601"/>
            <a:ext cx="8534400" cy="461963"/>
            <a:chOff x="384" y="927"/>
            <a:chExt cx="5376" cy="291"/>
          </a:xfrm>
        </p:grpSpPr>
        <p:sp>
          <p:nvSpPr>
            <p:cNvPr id="40991" name="AutoShape 28">
              <a:extLst>
                <a:ext uri="{FF2B5EF4-FFF2-40B4-BE49-F238E27FC236}">
                  <a16:creationId xmlns:a16="http://schemas.microsoft.com/office/drawing/2014/main" id="{EF56F18F-516B-4EB7-B128-0F42ADE2C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30"/>
              <a:ext cx="5376" cy="288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chemeClr val="bg1"/>
                  </a:solidFill>
                </a:rPr>
                <a:t>Hệ trục tọa độ                gồm hai trục            và           vuông góc với nhau.</a:t>
              </a:r>
            </a:p>
          </p:txBody>
        </p:sp>
        <p:pic>
          <p:nvPicPr>
            <p:cNvPr id="40992" name="Picture 63" descr="He-o-i-j">
              <a:extLst>
                <a:ext uri="{FF2B5EF4-FFF2-40B4-BE49-F238E27FC236}">
                  <a16:creationId xmlns:a16="http://schemas.microsoft.com/office/drawing/2014/main" id="{C6DA905E-29BA-4946-9718-FE7448ED8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" y="930"/>
              <a:ext cx="62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3" name="Picture 64" descr="o-i">
              <a:extLst>
                <a:ext uri="{FF2B5EF4-FFF2-40B4-BE49-F238E27FC236}">
                  <a16:creationId xmlns:a16="http://schemas.microsoft.com/office/drawing/2014/main" id="{FC3F14DF-2CC5-4ED2-89BE-EBF354A00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" y="927"/>
              <a:ext cx="462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4" name="Picture 65" descr="o-j">
              <a:extLst>
                <a:ext uri="{FF2B5EF4-FFF2-40B4-BE49-F238E27FC236}">
                  <a16:creationId xmlns:a16="http://schemas.microsoft.com/office/drawing/2014/main" id="{94DDBF35-1B7C-46D6-A34E-F65B808AF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934"/>
              <a:ext cx="472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78">
            <a:extLst>
              <a:ext uri="{FF2B5EF4-FFF2-40B4-BE49-F238E27FC236}">
                <a16:creationId xmlns:a16="http://schemas.microsoft.com/office/drawing/2014/main" id="{58E0D46A-19B1-470E-8ABD-6B9E2F1253E2}"/>
              </a:ext>
            </a:extLst>
          </p:cNvPr>
          <p:cNvGrpSpPr>
            <a:grpSpLocks/>
          </p:cNvGrpSpPr>
          <p:nvPr/>
        </p:nvGrpSpPr>
        <p:grpSpPr bwMode="auto">
          <a:xfrm>
            <a:off x="2130426" y="3276600"/>
            <a:ext cx="8537575" cy="457200"/>
            <a:chOff x="382" y="2478"/>
            <a:chExt cx="5378" cy="288"/>
          </a:xfrm>
        </p:grpSpPr>
        <p:sp>
          <p:nvSpPr>
            <p:cNvPr id="40989" name="AutoShape 39">
              <a:extLst>
                <a:ext uri="{FF2B5EF4-FFF2-40B4-BE49-F238E27FC236}">
                  <a16:creationId xmlns:a16="http://schemas.microsoft.com/office/drawing/2014/main" id="{BC06D7BF-3932-423F-B9DD-4ED7D579A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2478"/>
              <a:ext cx="5378" cy="288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chemeClr val="bg1"/>
                  </a:solidFill>
                </a:rPr>
                <a:t>Hệ               còn được kí hiệu là Oxy.</a:t>
              </a:r>
            </a:p>
          </p:txBody>
        </p:sp>
        <p:pic>
          <p:nvPicPr>
            <p:cNvPr id="40990" name="Picture 67" descr="He-o-i-j">
              <a:extLst>
                <a:ext uri="{FF2B5EF4-FFF2-40B4-BE49-F238E27FC236}">
                  <a16:creationId xmlns:a16="http://schemas.microsoft.com/office/drawing/2014/main" id="{EE9B4363-52ED-49F2-8A92-9DDF5A371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" y="2478"/>
              <a:ext cx="62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75">
            <a:extLst>
              <a:ext uri="{FF2B5EF4-FFF2-40B4-BE49-F238E27FC236}">
                <a16:creationId xmlns:a16="http://schemas.microsoft.com/office/drawing/2014/main" id="{9E333129-64E0-4C59-8778-45AB3B537439}"/>
              </a:ext>
            </a:extLst>
          </p:cNvPr>
          <p:cNvGrpSpPr>
            <a:grpSpLocks/>
          </p:cNvGrpSpPr>
          <p:nvPr/>
        </p:nvGrpSpPr>
        <p:grpSpPr bwMode="auto">
          <a:xfrm>
            <a:off x="2130426" y="1905000"/>
            <a:ext cx="8537575" cy="457200"/>
            <a:chOff x="382" y="1551"/>
            <a:chExt cx="5378" cy="288"/>
          </a:xfrm>
        </p:grpSpPr>
        <p:sp>
          <p:nvSpPr>
            <p:cNvPr id="40987" name="AutoShape 36">
              <a:extLst>
                <a:ext uri="{FF2B5EF4-FFF2-40B4-BE49-F238E27FC236}">
                  <a16:creationId xmlns:a16="http://schemas.microsoft.com/office/drawing/2014/main" id="{0F7673B7-77D2-4733-A632-F5FAA5F37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551"/>
              <a:ext cx="5378" cy="288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chemeClr val="bg1"/>
                  </a:solidFill>
                </a:rPr>
                <a:t>Trục           được gọi là trục hoành và kí hiệu là Ox.</a:t>
              </a:r>
            </a:p>
          </p:txBody>
        </p:sp>
        <p:pic>
          <p:nvPicPr>
            <p:cNvPr id="40988" name="Picture 68" descr="o-i">
              <a:extLst>
                <a:ext uri="{FF2B5EF4-FFF2-40B4-BE49-F238E27FC236}">
                  <a16:creationId xmlns:a16="http://schemas.microsoft.com/office/drawing/2014/main" id="{54BBC4DD-3618-434F-B7BD-54E8AA073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558"/>
              <a:ext cx="462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76">
            <a:extLst>
              <a:ext uri="{FF2B5EF4-FFF2-40B4-BE49-F238E27FC236}">
                <a16:creationId xmlns:a16="http://schemas.microsoft.com/office/drawing/2014/main" id="{38B2D2A3-B274-417F-AEAC-708D64F37748}"/>
              </a:ext>
            </a:extLst>
          </p:cNvPr>
          <p:cNvGrpSpPr>
            <a:grpSpLocks/>
          </p:cNvGrpSpPr>
          <p:nvPr/>
        </p:nvGrpSpPr>
        <p:grpSpPr bwMode="auto">
          <a:xfrm>
            <a:off x="2130426" y="2362200"/>
            <a:ext cx="8537575" cy="457200"/>
            <a:chOff x="382" y="1860"/>
            <a:chExt cx="5378" cy="288"/>
          </a:xfrm>
        </p:grpSpPr>
        <p:sp>
          <p:nvSpPr>
            <p:cNvPr id="40985" name="AutoShape 37">
              <a:extLst>
                <a:ext uri="{FF2B5EF4-FFF2-40B4-BE49-F238E27FC236}">
                  <a16:creationId xmlns:a16="http://schemas.microsoft.com/office/drawing/2014/main" id="{ACAA379D-7693-4C60-AE44-75FCA1768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860"/>
              <a:ext cx="5378" cy="288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chemeClr val="bg1"/>
                  </a:solidFill>
                </a:rPr>
                <a:t>Trục           được gọi là trục tung và kí hiệu là Oy.</a:t>
              </a:r>
            </a:p>
          </p:txBody>
        </p:sp>
        <p:pic>
          <p:nvPicPr>
            <p:cNvPr id="40986" name="Picture 69" descr="o-j">
              <a:extLst>
                <a:ext uri="{FF2B5EF4-FFF2-40B4-BE49-F238E27FC236}">
                  <a16:creationId xmlns:a16="http://schemas.microsoft.com/office/drawing/2014/main" id="{F537A90D-5F4E-4CB1-BBAC-51FBC7F4E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1872"/>
              <a:ext cx="472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81">
            <a:extLst>
              <a:ext uri="{FF2B5EF4-FFF2-40B4-BE49-F238E27FC236}">
                <a16:creationId xmlns:a16="http://schemas.microsoft.com/office/drawing/2014/main" id="{A60BFA60-A7C8-46C4-A52F-01F050FFAD6D}"/>
              </a:ext>
            </a:extLst>
          </p:cNvPr>
          <p:cNvGrpSpPr>
            <a:grpSpLocks/>
          </p:cNvGrpSpPr>
          <p:nvPr/>
        </p:nvGrpSpPr>
        <p:grpSpPr bwMode="auto">
          <a:xfrm>
            <a:off x="2130426" y="2819401"/>
            <a:ext cx="8537575" cy="474663"/>
            <a:chOff x="382" y="2158"/>
            <a:chExt cx="5378" cy="299"/>
          </a:xfrm>
        </p:grpSpPr>
        <p:grpSp>
          <p:nvGrpSpPr>
            <p:cNvPr id="40980" name="Group 77">
              <a:extLst>
                <a:ext uri="{FF2B5EF4-FFF2-40B4-BE49-F238E27FC236}">
                  <a16:creationId xmlns:a16="http://schemas.microsoft.com/office/drawing/2014/main" id="{9532D591-CCBD-4545-B9A3-71FDE2C57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" y="2160"/>
              <a:ext cx="5378" cy="297"/>
              <a:chOff x="382" y="2160"/>
              <a:chExt cx="5378" cy="297"/>
            </a:xfrm>
          </p:grpSpPr>
          <p:sp>
            <p:nvSpPr>
              <p:cNvPr id="40982" name="AutoShape 38">
                <a:extLst>
                  <a:ext uri="{FF2B5EF4-FFF2-40B4-BE49-F238E27FC236}">
                    <a16:creationId xmlns:a16="http://schemas.microsoft.com/office/drawing/2014/main" id="{E2D96836-C9C4-4C2F-AFDB-26FED706B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" y="2169"/>
                <a:ext cx="5378" cy="288"/>
              </a:xfrm>
              <a:prstGeom prst="roundRect">
                <a:avLst>
                  <a:gd name="adj" fmla="val 16667"/>
                </a:avLst>
              </a:prstGeom>
              <a:solidFill>
                <a:srgbClr val="333399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1">
                    <a:solidFill>
                      <a:schemeClr val="bg1"/>
                    </a:solidFill>
                  </a:rPr>
                  <a:t>Các Véctơ    ,    được gọi là véc tơ đơn vị và  </a:t>
                </a:r>
              </a:p>
            </p:txBody>
          </p:sp>
          <p:pic>
            <p:nvPicPr>
              <p:cNvPr id="40983" name="Picture 71" descr="i">
                <a:extLst>
                  <a:ext uri="{FF2B5EF4-FFF2-40B4-BE49-F238E27FC236}">
                    <a16:creationId xmlns:a16="http://schemas.microsoft.com/office/drawing/2014/main" id="{EE898FAE-7E77-4695-ABFC-FC52C8DE26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4" y="2160"/>
                <a:ext cx="150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84" name="Picture 73" descr="Modun">
                <a:extLst>
                  <a:ext uri="{FF2B5EF4-FFF2-40B4-BE49-F238E27FC236}">
                    <a16:creationId xmlns:a16="http://schemas.microsoft.com/office/drawing/2014/main" id="{9DBDA7BB-218E-4492-BD80-432E608268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0" y="2183"/>
                <a:ext cx="766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81" name="Picture 80" descr="j">
              <a:extLst>
                <a:ext uri="{FF2B5EF4-FFF2-40B4-BE49-F238E27FC236}">
                  <a16:creationId xmlns:a16="http://schemas.microsoft.com/office/drawing/2014/main" id="{6BE96BEB-E206-467C-9336-726DC51F0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158"/>
              <a:ext cx="16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61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64" presetID="35" presetClass="emph" presetSubtype="0" repeatCount="4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/>
      <p:bldP spid="13" grpId="1"/>
      <p:bldP spid="13" grpId="2"/>
      <p:bldP spid="13" grpId="3"/>
      <p:bldP spid="13" grpId="4"/>
      <p:bldP spid="13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8BD4144-E2B9-4083-A21F-0AD2F625C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2971800" cy="563563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0">
            <a:extLst>
              <a:ext uri="{FF2B5EF4-FFF2-40B4-BE49-F238E27FC236}">
                <a16:creationId xmlns:a16="http://schemas.microsoft.com/office/drawing/2014/main" id="{3249CB3A-4771-4ECE-A6E4-1152BB48D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63564"/>
            <a:ext cx="3048000" cy="427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50000">
                <a:srgbClr val="333399"/>
              </a:gs>
              <a:gs pos="100000">
                <a:srgbClr val="3333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en-US" sz="2400" i="1" kern="0" dirty="0">
                <a:solidFill>
                  <a:srgbClr val="FFFFFF"/>
                </a:solidFill>
                <a:latin typeface="Arial" charset="0"/>
              </a:rPr>
              <a:t>b) </a:t>
            </a:r>
            <a:r>
              <a:rPr lang="en-US" altLang="en-US" sz="2400" i="1" kern="0" dirty="0" err="1">
                <a:solidFill>
                  <a:srgbClr val="FFFFFF"/>
                </a:solidFill>
                <a:latin typeface="Arial" charset="0"/>
              </a:rPr>
              <a:t>Tọa</a:t>
            </a:r>
            <a:r>
              <a:rPr lang="en-US" altLang="en-US" sz="2400" i="1" kern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2400" i="1" kern="0" dirty="0" err="1">
                <a:solidFill>
                  <a:srgbClr val="FFFFFF"/>
                </a:solidFill>
                <a:latin typeface="Arial" charset="0"/>
              </a:rPr>
              <a:t>độ</a:t>
            </a:r>
            <a:r>
              <a:rPr lang="en-US" altLang="en-US" sz="2400" i="1" kern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2400" i="1" kern="0" dirty="0" err="1">
                <a:solidFill>
                  <a:srgbClr val="FFFFFF"/>
                </a:solidFill>
                <a:latin typeface="Arial" charset="0"/>
              </a:rPr>
              <a:t>của</a:t>
            </a:r>
            <a:r>
              <a:rPr lang="en-US" altLang="en-US" sz="2400" i="1" kern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2400" i="1" kern="0" dirty="0" err="1">
                <a:solidFill>
                  <a:srgbClr val="FFFFFF"/>
                </a:solidFill>
                <a:latin typeface="Arial" charset="0"/>
              </a:rPr>
              <a:t>véctơ</a:t>
            </a:r>
            <a:r>
              <a:rPr lang="en-US" altLang="en-US" sz="2400" i="1" kern="0" dirty="0">
                <a:solidFill>
                  <a:srgbClr val="FFFFFF"/>
                </a:solidFill>
                <a:latin typeface="Arial" charset="0"/>
              </a:rPr>
              <a:t>  </a:t>
            </a:r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B0A7808A-89C2-47BB-8A05-AAE479DF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524626"/>
            <a:ext cx="914400" cy="22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6B791D-6854-4803-B2A4-7F67F27591A6}" type="slidenum">
              <a:rPr lang="en-US" altLang="en-US" sz="1200">
                <a:solidFill>
                  <a:srgbClr val="003366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4" name="Object 74">
            <a:extLst>
              <a:ext uri="{FF2B5EF4-FFF2-40B4-BE49-F238E27FC236}">
                <a16:creationId xmlns:a16="http://schemas.microsoft.com/office/drawing/2014/main" id="{E9D5F782-DC9F-4749-890E-5B91C5C2FC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2989" y="3668713"/>
          <a:ext cx="20161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748975" imgH="241195" progId="Equation.DSMT4">
                  <p:embed/>
                </p:oleObj>
              </mc:Choice>
              <mc:Fallback>
                <p:oleObj name="Equation" r:id="rId3" imgW="748975" imgH="241195" progId="Equation.DSMT4">
                  <p:embed/>
                  <p:pic>
                    <p:nvPicPr>
                      <p:cNvPr id="54" name="Object 74">
                        <a:extLst>
                          <a:ext uri="{FF2B5EF4-FFF2-40B4-BE49-F238E27FC236}">
                            <a16:creationId xmlns:a16="http://schemas.microsoft.com/office/drawing/2014/main" id="{E9D5F782-DC9F-4749-890E-5B91C5C2F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9" y="3668713"/>
                        <a:ext cx="20161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75">
            <a:extLst>
              <a:ext uri="{FF2B5EF4-FFF2-40B4-BE49-F238E27FC236}">
                <a16:creationId xmlns:a16="http://schemas.microsoft.com/office/drawing/2014/main" id="{3272D93A-74C9-4316-95D1-787DE1CCA024}"/>
              </a:ext>
            </a:extLst>
          </p:cNvPr>
          <p:cNvGrpSpPr>
            <a:grpSpLocks/>
          </p:cNvGrpSpPr>
          <p:nvPr/>
        </p:nvGrpSpPr>
        <p:grpSpPr bwMode="auto">
          <a:xfrm>
            <a:off x="6457951" y="4186238"/>
            <a:ext cx="2786063" cy="671512"/>
            <a:chOff x="2287" y="2769"/>
            <a:chExt cx="1755" cy="423"/>
          </a:xfrm>
        </p:grpSpPr>
        <p:graphicFrame>
          <p:nvGraphicFramePr>
            <p:cNvPr id="42088" name="Object 76">
              <a:extLst>
                <a:ext uri="{FF2B5EF4-FFF2-40B4-BE49-F238E27FC236}">
                  <a16:creationId xmlns:a16="http://schemas.microsoft.com/office/drawing/2014/main" id="{BFE30707-4B40-4682-8421-DFA56CAF4D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86" y="2769"/>
            <a:ext cx="1056" cy="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5" imgW="609336" imgH="241195" progId="Equation.DSMT4">
                    <p:embed/>
                  </p:oleObj>
                </mc:Choice>
                <mc:Fallback>
                  <p:oleObj name="Equation" r:id="rId5" imgW="609336" imgH="241195" progId="Equation.DSMT4">
                    <p:embed/>
                    <p:pic>
                      <p:nvPicPr>
                        <p:cNvPr id="42088" name="Object 76">
                          <a:extLst>
                            <a:ext uri="{FF2B5EF4-FFF2-40B4-BE49-F238E27FC236}">
                              <a16:creationId xmlns:a16="http://schemas.microsoft.com/office/drawing/2014/main" id="{BFE30707-4B40-4682-8421-DFA56CAF4D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6" y="2769"/>
                          <a:ext cx="1056" cy="4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89" name="Text Box 77">
              <a:extLst>
                <a:ext uri="{FF2B5EF4-FFF2-40B4-BE49-F238E27FC236}">
                  <a16:creationId xmlns:a16="http://schemas.microsoft.com/office/drawing/2014/main" id="{8F15B2B9-4593-4E1E-831C-9FB9ECE66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2889"/>
              <a:ext cx="9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VNI-Times" pitchFamily="2" charset="0"/>
                  <a:cs typeface="Arial" panose="020B0604020202020204" pitchFamily="34" charset="0"/>
                </a:rPr>
                <a:t>Kí hiệu </a:t>
              </a:r>
              <a:r>
                <a:rPr lang="en-US" altLang="en-US" sz="2400">
                  <a:solidFill>
                    <a:srgbClr val="000000"/>
                  </a:solidFill>
                  <a:latin typeface="VNI-Times" pitchFamily="2" charset="0"/>
                  <a:cs typeface="Arial" panose="020B0604020202020204" pitchFamily="34" charset="0"/>
                </a:rPr>
                <a:t>: </a:t>
              </a:r>
              <a:endParaRPr lang="et-EE" altLang="en-US" sz="240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Text Box 78">
            <a:extLst>
              <a:ext uri="{FF2B5EF4-FFF2-40B4-BE49-F238E27FC236}">
                <a16:creationId xmlns:a16="http://schemas.microsoft.com/office/drawing/2014/main" id="{1307942F-2C35-4A98-AB47-2DBADD51A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045076"/>
            <a:ext cx="1511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 vậy:</a:t>
            </a:r>
            <a:endParaRPr lang="et-EE" alt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9" name="Group 79">
            <a:extLst>
              <a:ext uri="{FF2B5EF4-FFF2-40B4-BE49-F238E27FC236}">
                <a16:creationId xmlns:a16="http://schemas.microsoft.com/office/drawing/2014/main" id="{19D15D1A-45CA-473C-8FD9-16691A39B865}"/>
              </a:ext>
            </a:extLst>
          </p:cNvPr>
          <p:cNvGrpSpPr>
            <a:grpSpLocks/>
          </p:cNvGrpSpPr>
          <p:nvPr/>
        </p:nvGrpSpPr>
        <p:grpSpPr bwMode="auto">
          <a:xfrm>
            <a:off x="3560763" y="4899026"/>
            <a:ext cx="4392612" cy="682625"/>
            <a:chOff x="1474" y="2478"/>
            <a:chExt cx="2767" cy="430"/>
          </a:xfrm>
        </p:grpSpPr>
        <p:graphicFrame>
          <p:nvGraphicFramePr>
            <p:cNvPr id="42086" name="Object 80">
              <a:extLst>
                <a:ext uri="{FF2B5EF4-FFF2-40B4-BE49-F238E27FC236}">
                  <a16:creationId xmlns:a16="http://schemas.microsoft.com/office/drawing/2014/main" id="{1ADC0A73-CEBE-4726-9549-796CE4745F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4" y="2478"/>
            <a:ext cx="1043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7" imgW="609336" imgH="241195" progId="Equation.DSMT4">
                    <p:embed/>
                  </p:oleObj>
                </mc:Choice>
                <mc:Fallback>
                  <p:oleObj name="Equation" r:id="rId7" imgW="609336" imgH="241195" progId="Equation.DSMT4">
                    <p:embed/>
                    <p:pic>
                      <p:nvPicPr>
                        <p:cNvPr id="42086" name="Object 80">
                          <a:extLst>
                            <a:ext uri="{FF2B5EF4-FFF2-40B4-BE49-F238E27FC236}">
                              <a16:creationId xmlns:a16="http://schemas.microsoft.com/office/drawing/2014/main" id="{1ADC0A73-CEBE-4726-9549-796CE4745F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4" y="2478"/>
                          <a:ext cx="1043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87" name="Object 81">
              <a:extLst>
                <a:ext uri="{FF2B5EF4-FFF2-40B4-BE49-F238E27FC236}">
                  <a16:creationId xmlns:a16="http://schemas.microsoft.com/office/drawing/2014/main" id="{8CBF0D1E-6414-4FB4-87D3-4826DCB4B2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72" y="2478"/>
            <a:ext cx="1769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9" imgW="901309" imgH="241195" progId="Equation.DSMT4">
                    <p:embed/>
                  </p:oleObj>
                </mc:Choice>
                <mc:Fallback>
                  <p:oleObj name="Equation" r:id="rId9" imgW="901309" imgH="241195" progId="Equation.DSMT4">
                    <p:embed/>
                    <p:pic>
                      <p:nvPicPr>
                        <p:cNvPr id="42087" name="Object 81">
                          <a:extLst>
                            <a:ext uri="{FF2B5EF4-FFF2-40B4-BE49-F238E27FC236}">
                              <a16:creationId xmlns:a16="http://schemas.microsoft.com/office/drawing/2014/main" id="{8CBF0D1E-6414-4FB4-87D3-4826DCB4B2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2478"/>
                          <a:ext cx="1769" cy="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Text Box 82">
            <a:extLst>
              <a:ext uri="{FF2B5EF4-FFF2-40B4-BE49-F238E27FC236}">
                <a16:creationId xmlns:a16="http://schemas.microsoft.com/office/drawing/2014/main" id="{12248F3C-ED45-4A4A-B524-30F8AD8FB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9" y="5700713"/>
            <a:ext cx="1944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 đó:</a:t>
            </a:r>
            <a:r>
              <a:rPr lang="en-US" altLang="en-US" sz="240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endParaRPr lang="et-EE" altLang="en-US" sz="2400">
              <a:solidFill>
                <a:srgbClr val="00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grpSp>
        <p:nvGrpSpPr>
          <p:cNvPr id="63" name="Group 83">
            <a:extLst>
              <a:ext uri="{FF2B5EF4-FFF2-40B4-BE49-F238E27FC236}">
                <a16:creationId xmlns:a16="http://schemas.microsoft.com/office/drawing/2014/main" id="{2AC86F73-F8DC-4AF7-AD76-66063D616B08}"/>
              </a:ext>
            </a:extLst>
          </p:cNvPr>
          <p:cNvGrpSpPr>
            <a:grpSpLocks/>
          </p:cNvGrpSpPr>
          <p:nvPr/>
        </p:nvGrpSpPr>
        <p:grpSpPr bwMode="auto">
          <a:xfrm>
            <a:off x="1982788" y="1100138"/>
            <a:ext cx="3962400" cy="946150"/>
            <a:chOff x="476" y="436"/>
            <a:chExt cx="2812" cy="596"/>
          </a:xfrm>
        </p:grpSpPr>
        <p:sp>
          <p:nvSpPr>
            <p:cNvPr id="42084" name="Text Box 84">
              <a:extLst>
                <a:ext uri="{FF2B5EF4-FFF2-40B4-BE49-F238E27FC236}">
                  <a16:creationId xmlns:a16="http://schemas.microsoft.com/office/drawing/2014/main" id="{02F9D9AB-1978-487F-9B86-DBA2460C0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436"/>
              <a:ext cx="281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Trong mp tọa độ Oxy cho    vectơ      tùy ý. </a:t>
              </a:r>
              <a:endParaRPr lang="et-EE" altLang="en-US" sz="280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2085" name="Object 85">
              <a:extLst>
                <a:ext uri="{FF2B5EF4-FFF2-40B4-BE49-F238E27FC236}">
                  <a16:creationId xmlns:a16="http://schemas.microsoft.com/office/drawing/2014/main" id="{A44E492A-5593-4FC3-B7FC-4A5A9133FC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87" y="642"/>
            <a:ext cx="342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1" imgW="126780" imgH="215526" progId="Equation.DSMT4">
                    <p:embed/>
                  </p:oleObj>
                </mc:Choice>
                <mc:Fallback>
                  <p:oleObj name="Equation" r:id="rId11" imgW="126780" imgH="215526" progId="Equation.DSMT4">
                    <p:embed/>
                    <p:pic>
                      <p:nvPicPr>
                        <p:cNvPr id="42085" name="Object 85">
                          <a:extLst>
                            <a:ext uri="{FF2B5EF4-FFF2-40B4-BE49-F238E27FC236}">
                              <a16:creationId xmlns:a16="http://schemas.microsoft.com/office/drawing/2014/main" id="{A44E492A-5593-4FC3-B7FC-4A5A9133FCE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" y="642"/>
                          <a:ext cx="342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Group 86">
            <a:extLst>
              <a:ext uri="{FF2B5EF4-FFF2-40B4-BE49-F238E27FC236}">
                <a16:creationId xmlns:a16="http://schemas.microsoft.com/office/drawing/2014/main" id="{F436F098-DDFD-43F4-BFCB-5436DEEAC0D9}"/>
              </a:ext>
            </a:extLst>
          </p:cNvPr>
          <p:cNvGrpSpPr>
            <a:grpSpLocks/>
          </p:cNvGrpSpPr>
          <p:nvPr/>
        </p:nvGrpSpPr>
        <p:grpSpPr bwMode="auto">
          <a:xfrm>
            <a:off x="1604963" y="4121150"/>
            <a:ext cx="3960812" cy="630238"/>
            <a:chOff x="-342" y="1501"/>
            <a:chExt cx="2495" cy="397"/>
          </a:xfrm>
        </p:grpSpPr>
        <p:sp>
          <p:nvSpPr>
            <p:cNvPr id="42082" name="Text Box 87">
              <a:extLst>
                <a:ext uri="{FF2B5EF4-FFF2-40B4-BE49-F238E27FC236}">
                  <a16:creationId xmlns:a16="http://schemas.microsoft.com/office/drawing/2014/main" id="{610144AB-D736-4DE3-866F-9C5A1DE92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2" y="1566"/>
              <a:ext cx="249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(</a:t>
              </a:r>
              <a:r>
                <a:rPr lang="en-US" altLang="en-US" sz="2800" i="1">
                  <a:solidFill>
                    <a:srgbClr val="0707C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;</a:t>
              </a:r>
              <a:r>
                <a:rPr lang="en-US" altLang="en-US" sz="2800" i="1">
                  <a:solidFill>
                    <a:srgbClr val="0707C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) gọi là tọa độ của </a:t>
              </a:r>
              <a:r>
                <a:rPr lang="en-US" altLang="en-US" sz="2400">
                  <a:solidFill>
                    <a:srgbClr val="000000"/>
                  </a:solidFill>
                  <a:latin typeface="VNI-Times" pitchFamily="2" charset="0"/>
                  <a:cs typeface="Arial" panose="020B0604020202020204" pitchFamily="34" charset="0"/>
                </a:rPr>
                <a:t> </a:t>
              </a:r>
              <a:endParaRPr lang="et-EE" altLang="en-US" sz="240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2083" name="Object 88">
              <a:extLst>
                <a:ext uri="{FF2B5EF4-FFF2-40B4-BE49-F238E27FC236}">
                  <a16:creationId xmlns:a16="http://schemas.microsoft.com/office/drawing/2014/main" id="{5699FA2E-E60E-46FC-9BEA-5208B18EA6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79" y="1501"/>
            <a:ext cx="380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3" imgW="126780" imgH="215526" progId="Equation.DSMT4">
                    <p:embed/>
                  </p:oleObj>
                </mc:Choice>
                <mc:Fallback>
                  <p:oleObj name="Equation" r:id="rId13" imgW="126780" imgH="215526" progId="Equation.DSMT4">
                    <p:embed/>
                    <p:pic>
                      <p:nvPicPr>
                        <p:cNvPr id="42083" name="Object 88">
                          <a:extLst>
                            <a:ext uri="{FF2B5EF4-FFF2-40B4-BE49-F238E27FC236}">
                              <a16:creationId xmlns:a16="http://schemas.microsoft.com/office/drawing/2014/main" id="{5699FA2E-E60E-46FC-9BEA-5208B18EA6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" y="1501"/>
                          <a:ext cx="380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Group 89">
            <a:extLst>
              <a:ext uri="{FF2B5EF4-FFF2-40B4-BE49-F238E27FC236}">
                <a16:creationId xmlns:a16="http://schemas.microsoft.com/office/drawing/2014/main" id="{1DD21272-04DC-40F7-996D-2552D080DC69}"/>
              </a:ext>
            </a:extLst>
          </p:cNvPr>
          <p:cNvGrpSpPr>
            <a:grpSpLocks/>
          </p:cNvGrpSpPr>
          <p:nvPr/>
        </p:nvGrpSpPr>
        <p:grpSpPr bwMode="auto">
          <a:xfrm>
            <a:off x="3241675" y="5918200"/>
            <a:ext cx="3722688" cy="527050"/>
            <a:chOff x="1253" y="3124"/>
            <a:chExt cx="2345" cy="332"/>
          </a:xfrm>
        </p:grpSpPr>
        <p:sp>
          <p:nvSpPr>
            <p:cNvPr id="42080" name="Text Box 90">
              <a:extLst>
                <a:ext uri="{FF2B5EF4-FFF2-40B4-BE49-F238E27FC236}">
                  <a16:creationId xmlns:a16="http://schemas.microsoft.com/office/drawing/2014/main" id="{55DFCAD6-DF3D-44C1-87B1-1D02B7373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3" y="3129"/>
              <a:ext cx="21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i="1">
                  <a:solidFill>
                    <a:srgbClr val="0707C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gọi là hoành độ của</a:t>
              </a:r>
              <a:endParaRPr lang="et-EE" altLang="en-US" sz="240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2081" name="Object 91">
              <a:extLst>
                <a:ext uri="{FF2B5EF4-FFF2-40B4-BE49-F238E27FC236}">
                  <a16:creationId xmlns:a16="http://schemas.microsoft.com/office/drawing/2014/main" id="{AFCC0FF2-9F50-42FD-9F08-01E6517A7A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62" y="3124"/>
            <a:ext cx="336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15" imgW="126725" imgH="177415" progId="Equation.DSMT4">
                    <p:embed/>
                  </p:oleObj>
                </mc:Choice>
                <mc:Fallback>
                  <p:oleObj name="Equation" r:id="rId15" imgW="126725" imgH="177415" progId="Equation.DSMT4">
                    <p:embed/>
                    <p:pic>
                      <p:nvPicPr>
                        <p:cNvPr id="42081" name="Object 91">
                          <a:extLst>
                            <a:ext uri="{FF2B5EF4-FFF2-40B4-BE49-F238E27FC236}">
                              <a16:creationId xmlns:a16="http://schemas.microsoft.com/office/drawing/2014/main" id="{AFCC0FF2-9F50-42FD-9F08-01E6517A7A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2" y="3124"/>
                          <a:ext cx="336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" name="Rectangle 93">
            <a:extLst>
              <a:ext uri="{FF2B5EF4-FFF2-40B4-BE49-F238E27FC236}">
                <a16:creationId xmlns:a16="http://schemas.microsoft.com/office/drawing/2014/main" id="{20A974DB-DC71-48EB-998D-2FBD6E80C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9" y="4889501"/>
            <a:ext cx="4752975" cy="68262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ü"/>
            </a:pPr>
            <a:endParaRPr lang="en-US" altLang="en-US" sz="2000" b="1">
              <a:solidFill>
                <a:srgbClr val="003366"/>
              </a:solidFill>
              <a:latin typeface="Tahoma" panose="020B0604030504040204" pitchFamily="34" charset="0"/>
            </a:endParaRPr>
          </a:p>
        </p:txBody>
      </p:sp>
      <p:grpSp>
        <p:nvGrpSpPr>
          <p:cNvPr id="73" name="Group 94">
            <a:extLst>
              <a:ext uri="{FF2B5EF4-FFF2-40B4-BE49-F238E27FC236}">
                <a16:creationId xmlns:a16="http://schemas.microsoft.com/office/drawing/2014/main" id="{15AA8AF9-C12B-4F0D-9937-94F793AE9417}"/>
              </a:ext>
            </a:extLst>
          </p:cNvPr>
          <p:cNvGrpSpPr>
            <a:grpSpLocks/>
          </p:cNvGrpSpPr>
          <p:nvPr/>
        </p:nvGrpSpPr>
        <p:grpSpPr bwMode="auto">
          <a:xfrm>
            <a:off x="3067050" y="6315076"/>
            <a:ext cx="3714750" cy="519113"/>
            <a:chOff x="-755" y="3680"/>
            <a:chExt cx="2340" cy="327"/>
          </a:xfrm>
        </p:grpSpPr>
        <p:graphicFrame>
          <p:nvGraphicFramePr>
            <p:cNvPr id="42078" name="Object 95">
              <a:extLst>
                <a:ext uri="{FF2B5EF4-FFF2-40B4-BE49-F238E27FC236}">
                  <a16:creationId xmlns:a16="http://schemas.microsoft.com/office/drawing/2014/main" id="{4485C8CA-FEA3-42C1-B02B-7FB7571B87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9" y="3690"/>
            <a:ext cx="336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17" imgW="126725" imgH="177415" progId="Equation.DSMT4">
                    <p:embed/>
                  </p:oleObj>
                </mc:Choice>
                <mc:Fallback>
                  <p:oleObj name="Equation" r:id="rId17" imgW="126725" imgH="177415" progId="Equation.DSMT4">
                    <p:embed/>
                    <p:pic>
                      <p:nvPicPr>
                        <p:cNvPr id="42078" name="Object 95">
                          <a:extLst>
                            <a:ext uri="{FF2B5EF4-FFF2-40B4-BE49-F238E27FC236}">
                              <a16:creationId xmlns:a16="http://schemas.microsoft.com/office/drawing/2014/main" id="{4485C8CA-FEA3-42C1-B02B-7FB7571B87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9" y="3690"/>
                          <a:ext cx="336" cy="3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79" name="Text Box 96">
              <a:extLst>
                <a:ext uri="{FF2B5EF4-FFF2-40B4-BE49-F238E27FC236}">
                  <a16:creationId xmlns:a16="http://schemas.microsoft.com/office/drawing/2014/main" id="{3811FE34-E30B-4FFD-BDE6-5C615980A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55" y="3680"/>
              <a:ext cx="21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i="1">
                  <a:solidFill>
                    <a:srgbClr val="0707C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y</a:t>
              </a:r>
              <a:r>
                <a:rPr lang="en-US" alt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gọi  là tung  độ  của</a:t>
              </a:r>
              <a:endParaRPr lang="et-EE" altLang="en-US" sz="240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ext Box 99">
            <a:extLst>
              <a:ext uri="{FF2B5EF4-FFF2-40B4-BE49-F238E27FC236}">
                <a16:creationId xmlns:a16="http://schemas.microsoft.com/office/drawing/2014/main" id="{840EBC59-DEBB-4634-8521-20D566080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6" y="2147888"/>
            <a:ext cx="3636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Khi đó có duy nhất cặp số (</a:t>
            </a:r>
            <a:r>
              <a:rPr lang="en-US" altLang="en-US" sz="2800" i="1">
                <a:solidFill>
                  <a:srgbClr val="0707C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en-US" altLang="en-US" sz="2800" i="1">
                <a:solidFill>
                  <a:srgbClr val="0707C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sao cho:</a:t>
            </a:r>
            <a:endParaRPr lang="et-EE" altLang="en-US" sz="2800">
              <a:solidFill>
                <a:srgbClr val="00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7" name="Object 101">
            <a:extLst>
              <a:ext uri="{FF2B5EF4-FFF2-40B4-BE49-F238E27FC236}">
                <a16:creationId xmlns:a16="http://schemas.microsoft.com/office/drawing/2014/main" id="{93BC8BFB-6D50-4407-AE1A-3D6DFD6BEC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7039" y="3713164"/>
          <a:ext cx="28797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9" imgW="1244600" imgH="254000" progId="Equation.DSMT4">
                  <p:embed/>
                </p:oleObj>
              </mc:Choice>
              <mc:Fallback>
                <p:oleObj name="Equation" r:id="rId19" imgW="1244600" imgH="254000" progId="Equation.DSMT4">
                  <p:embed/>
                  <p:pic>
                    <p:nvPicPr>
                      <p:cNvPr id="77" name="Object 101">
                        <a:extLst>
                          <a:ext uri="{FF2B5EF4-FFF2-40B4-BE49-F238E27FC236}">
                            <a16:creationId xmlns:a16="http://schemas.microsoft.com/office/drawing/2014/main" id="{93BC8BFB-6D50-4407-AE1A-3D6DFD6BEC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9" y="3713164"/>
                        <a:ext cx="287972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02">
            <a:extLst>
              <a:ext uri="{FF2B5EF4-FFF2-40B4-BE49-F238E27FC236}">
                <a16:creationId xmlns:a16="http://schemas.microsoft.com/office/drawing/2014/main" id="{A6780379-E9F6-476A-A62B-34383E4E7A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3100" y="3046414"/>
          <a:ext cx="151288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1" imgW="596641" imgH="253890" progId="Equation.DSMT4">
                  <p:embed/>
                </p:oleObj>
              </mc:Choice>
              <mc:Fallback>
                <p:oleObj name="Equation" r:id="rId21" imgW="596641" imgH="253890" progId="Equation.DSMT4">
                  <p:embed/>
                  <p:pic>
                    <p:nvPicPr>
                      <p:cNvPr id="78" name="Object 102">
                        <a:extLst>
                          <a:ext uri="{FF2B5EF4-FFF2-40B4-BE49-F238E27FC236}">
                            <a16:creationId xmlns:a16="http://schemas.microsoft.com/office/drawing/2014/main" id="{A6780379-E9F6-476A-A62B-34383E4E7A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046414"/>
                        <a:ext cx="1512888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03">
            <a:extLst>
              <a:ext uri="{FF2B5EF4-FFF2-40B4-BE49-F238E27FC236}">
                <a16:creationId xmlns:a16="http://schemas.microsoft.com/office/drawing/2014/main" id="{C4680923-6301-4E78-9089-0B55020E74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5750" y="3059114"/>
          <a:ext cx="15128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3" imgW="634725" imgH="253890" progId="Equation.DSMT4">
                  <p:embed/>
                </p:oleObj>
              </mc:Choice>
              <mc:Fallback>
                <p:oleObj name="Equation" r:id="rId23" imgW="634725" imgH="253890" progId="Equation.DSMT4">
                  <p:embed/>
                  <p:pic>
                    <p:nvPicPr>
                      <p:cNvPr id="79" name="Object 103">
                        <a:extLst>
                          <a:ext uri="{FF2B5EF4-FFF2-40B4-BE49-F238E27FC236}">
                            <a16:creationId xmlns:a16="http://schemas.microsoft.com/office/drawing/2014/main" id="{C4680923-6301-4E78-9089-0B55020E74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3059114"/>
                        <a:ext cx="1512888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 Box 104">
            <a:extLst>
              <a:ext uri="{FF2B5EF4-FFF2-40B4-BE49-F238E27FC236}">
                <a16:creationId xmlns:a16="http://schemas.microsoft.com/office/drawing/2014/main" id="{028D5A0D-CF76-403F-B32B-AE8233A4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3089276"/>
            <a:ext cx="86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và</a:t>
            </a:r>
            <a:endParaRPr lang="et-EE" alt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1" name="Group 108">
            <a:extLst>
              <a:ext uri="{FF2B5EF4-FFF2-40B4-BE49-F238E27FC236}">
                <a16:creationId xmlns:a16="http://schemas.microsoft.com/office/drawing/2014/main" id="{D1FFA88D-4F3B-46E7-A2C0-3D1CE96ACBB9}"/>
              </a:ext>
            </a:extLst>
          </p:cNvPr>
          <p:cNvGraphicFramePr>
            <a:graphicFrameLocks/>
          </p:cNvGraphicFramePr>
          <p:nvPr/>
        </p:nvGraphicFramePr>
        <p:xfrm>
          <a:off x="7829550" y="1417639"/>
          <a:ext cx="2736850" cy="2232025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5000"/>
                        </a:spcBef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folHlink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062" name="Line 166">
            <a:extLst>
              <a:ext uri="{FF2B5EF4-FFF2-40B4-BE49-F238E27FC236}">
                <a16:creationId xmlns:a16="http://schemas.microsoft.com/office/drawing/2014/main" id="{F160C98E-A484-409A-9FE9-C43817FC4D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8013" y="1417639"/>
            <a:ext cx="0" cy="2232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3" name="Line 167">
            <a:extLst>
              <a:ext uri="{FF2B5EF4-FFF2-40B4-BE49-F238E27FC236}">
                <a16:creationId xmlns:a16="http://schemas.microsoft.com/office/drawing/2014/main" id="{ECB5C5F0-DCA1-49DF-9DB2-A27A978783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9550" y="3236913"/>
            <a:ext cx="27368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2064" name="Object 168">
            <a:extLst>
              <a:ext uri="{FF2B5EF4-FFF2-40B4-BE49-F238E27FC236}">
                <a16:creationId xmlns:a16="http://schemas.microsoft.com/office/drawing/2014/main" id="{DA68DBF7-6894-4F2A-81E8-CBE928353F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32788" y="3217863"/>
          <a:ext cx="22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5" imgW="114151" imgH="215619" progId="Equation.DSMT4">
                  <p:embed/>
                </p:oleObj>
              </mc:Choice>
              <mc:Fallback>
                <p:oleObj name="Equation" r:id="rId25" imgW="114151" imgH="215619" progId="Equation.DSMT4">
                  <p:embed/>
                  <p:pic>
                    <p:nvPicPr>
                      <p:cNvPr id="42064" name="Object 168">
                        <a:extLst>
                          <a:ext uri="{FF2B5EF4-FFF2-40B4-BE49-F238E27FC236}">
                            <a16:creationId xmlns:a16="http://schemas.microsoft.com/office/drawing/2014/main" id="{DA68DBF7-6894-4F2A-81E8-CBE928353F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2788" y="3217863"/>
                        <a:ext cx="228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65" name="Line 169">
            <a:extLst>
              <a:ext uri="{FF2B5EF4-FFF2-40B4-BE49-F238E27FC236}">
                <a16:creationId xmlns:a16="http://schemas.microsoft.com/office/drawing/2014/main" id="{56B909F3-9CFA-4866-9C44-8A3B70CFA0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8013" y="2868614"/>
            <a:ext cx="0" cy="3587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2066" name="Object 170">
            <a:extLst>
              <a:ext uri="{FF2B5EF4-FFF2-40B4-BE49-F238E27FC236}">
                <a16:creationId xmlns:a16="http://schemas.microsoft.com/office/drawing/2014/main" id="{7F8141E2-C24C-4C5F-B157-329257656F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0989" y="2859088"/>
          <a:ext cx="2746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27" imgW="126890" imgH="241091" progId="Equation.DSMT4">
                  <p:embed/>
                </p:oleObj>
              </mc:Choice>
              <mc:Fallback>
                <p:oleObj name="Equation" r:id="rId27" imgW="126890" imgH="241091" progId="Equation.DSMT4">
                  <p:embed/>
                  <p:pic>
                    <p:nvPicPr>
                      <p:cNvPr id="42066" name="Object 170">
                        <a:extLst>
                          <a:ext uri="{FF2B5EF4-FFF2-40B4-BE49-F238E27FC236}">
                            <a16:creationId xmlns:a16="http://schemas.microsoft.com/office/drawing/2014/main" id="{7F8141E2-C24C-4C5F-B157-329257656F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989" y="2859088"/>
                        <a:ext cx="2746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67" name="Line 171">
            <a:extLst>
              <a:ext uri="{FF2B5EF4-FFF2-40B4-BE49-F238E27FC236}">
                <a16:creationId xmlns:a16="http://schemas.microsoft.com/office/drawing/2014/main" id="{A75C3468-87C3-4397-AA45-666D54B82E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8488" y="3236913"/>
            <a:ext cx="406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68" name="Text Box 172">
            <a:extLst>
              <a:ext uri="{FF2B5EF4-FFF2-40B4-BE49-F238E27FC236}">
                <a16:creationId xmlns:a16="http://schemas.microsoft.com/office/drawing/2014/main" id="{2831B08E-DD50-4B02-B46B-8F5C996B02F9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920039" y="3189289"/>
            <a:ext cx="36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O</a:t>
            </a:r>
            <a:endParaRPr lang="et-EE" altLang="en-US" sz="2000">
              <a:solidFill>
                <a:srgbClr val="00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89" name="Line 173">
            <a:extLst>
              <a:ext uri="{FF2B5EF4-FFF2-40B4-BE49-F238E27FC236}">
                <a16:creationId xmlns:a16="http://schemas.microsoft.com/office/drawing/2014/main" id="{3DADE731-EE78-4919-9B70-DB09E2CD05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21714" y="1427163"/>
            <a:ext cx="1565275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0" name="Object 174">
            <a:extLst>
              <a:ext uri="{FF2B5EF4-FFF2-40B4-BE49-F238E27FC236}">
                <a16:creationId xmlns:a16="http://schemas.microsoft.com/office/drawing/2014/main" id="{C8B41367-85EC-4097-9C1D-8143ED767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85314" y="1417638"/>
          <a:ext cx="212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29" imgW="126780" imgH="215526" progId="Equation.DSMT4">
                  <p:embed/>
                </p:oleObj>
              </mc:Choice>
              <mc:Fallback>
                <p:oleObj name="Equation" r:id="rId29" imgW="126780" imgH="215526" progId="Equation.DSMT4">
                  <p:embed/>
                  <p:pic>
                    <p:nvPicPr>
                      <p:cNvPr id="90" name="Object 174">
                        <a:extLst>
                          <a:ext uri="{FF2B5EF4-FFF2-40B4-BE49-F238E27FC236}">
                            <a16:creationId xmlns:a16="http://schemas.microsoft.com/office/drawing/2014/main" id="{C8B41367-85EC-4097-9C1D-8143ED767F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5314" y="1417638"/>
                        <a:ext cx="2127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Line 175">
            <a:extLst>
              <a:ext uri="{FF2B5EF4-FFF2-40B4-BE49-F238E27FC236}">
                <a16:creationId xmlns:a16="http://schemas.microsoft.com/office/drawing/2014/main" id="{5CA9C03D-4642-463E-BF89-3D6283370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3763" y="2179638"/>
            <a:ext cx="0" cy="1079500"/>
          </a:xfrm>
          <a:prstGeom prst="line">
            <a:avLst/>
          </a:prstGeom>
          <a:noFill/>
          <a:ln w="22225">
            <a:solidFill>
              <a:srgbClr val="0707C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76">
            <a:extLst>
              <a:ext uri="{FF2B5EF4-FFF2-40B4-BE49-F238E27FC236}">
                <a16:creationId xmlns:a16="http://schemas.microsoft.com/office/drawing/2014/main" id="{16EA6FE2-06AF-40F9-AE4D-0AB287F5E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2776" y="2147888"/>
            <a:ext cx="1541463" cy="0"/>
          </a:xfrm>
          <a:prstGeom prst="line">
            <a:avLst/>
          </a:prstGeom>
          <a:noFill/>
          <a:ln w="19050">
            <a:solidFill>
              <a:srgbClr val="0707C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77">
            <a:extLst>
              <a:ext uri="{FF2B5EF4-FFF2-40B4-BE49-F238E27FC236}">
                <a16:creationId xmlns:a16="http://schemas.microsoft.com/office/drawing/2014/main" id="{B1A80FCF-1AC2-43D7-901D-B17B4F909C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32776" y="2138363"/>
            <a:ext cx="1565275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4" name="Object 178">
            <a:extLst>
              <a:ext uri="{FF2B5EF4-FFF2-40B4-BE49-F238E27FC236}">
                <a16:creationId xmlns:a16="http://schemas.microsoft.com/office/drawing/2014/main" id="{569ECCF4-52D3-4DB8-9075-C666BF7CB7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24951" y="2570163"/>
          <a:ext cx="212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1" imgW="126780" imgH="215526" progId="Equation.DSMT4">
                  <p:embed/>
                </p:oleObj>
              </mc:Choice>
              <mc:Fallback>
                <p:oleObj name="Equation" r:id="rId31" imgW="126780" imgH="215526" progId="Equation.DSMT4">
                  <p:embed/>
                  <p:pic>
                    <p:nvPicPr>
                      <p:cNvPr id="94" name="Object 178">
                        <a:extLst>
                          <a:ext uri="{FF2B5EF4-FFF2-40B4-BE49-F238E27FC236}">
                            <a16:creationId xmlns:a16="http://schemas.microsoft.com/office/drawing/2014/main" id="{569ECCF4-52D3-4DB8-9075-C666BF7CB7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4951" y="2570163"/>
                        <a:ext cx="2127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 Box 179">
            <a:extLst>
              <a:ext uri="{FF2B5EF4-FFF2-40B4-BE49-F238E27FC236}">
                <a16:creationId xmlns:a16="http://schemas.microsoft.com/office/drawing/2014/main" id="{34835588-70F1-46C2-B227-E8BA26161AE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9572626" y="3217864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707C9"/>
                </a:solidFill>
                <a:latin typeface="VNI-Times" pitchFamily="2" charset="0"/>
                <a:cs typeface="Arial" panose="020B0604020202020204" pitchFamily="34" charset="0"/>
              </a:rPr>
              <a:t>A</a:t>
            </a:r>
            <a:r>
              <a:rPr lang="en-US" altLang="en-US" sz="2000" b="1" baseline="-25000">
                <a:solidFill>
                  <a:srgbClr val="0707C9"/>
                </a:solidFill>
                <a:latin typeface="VNI-Times" pitchFamily="2" charset="0"/>
                <a:cs typeface="Arial" panose="020B0604020202020204" pitchFamily="34" charset="0"/>
              </a:rPr>
              <a:t>1</a:t>
            </a:r>
            <a:endParaRPr lang="et-EE" altLang="en-US" sz="2000" b="1">
              <a:solidFill>
                <a:srgbClr val="0707C9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96" name="Text Box 180">
            <a:extLst>
              <a:ext uri="{FF2B5EF4-FFF2-40B4-BE49-F238E27FC236}">
                <a16:creationId xmlns:a16="http://schemas.microsoft.com/office/drawing/2014/main" id="{43C7EB9E-AE75-4EA2-9EF5-D4E4DB7EBD5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851776" y="1993901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707C9"/>
                </a:solidFill>
                <a:latin typeface="VNI-Times" pitchFamily="2" charset="0"/>
                <a:cs typeface="Arial" panose="020B0604020202020204" pitchFamily="34" charset="0"/>
              </a:rPr>
              <a:t>A</a:t>
            </a:r>
            <a:r>
              <a:rPr lang="en-US" altLang="en-US" sz="2000" b="1" baseline="-25000">
                <a:solidFill>
                  <a:srgbClr val="0707C9"/>
                </a:solidFill>
                <a:latin typeface="VNI-Times" pitchFamily="2" charset="0"/>
                <a:cs typeface="Arial" panose="020B0604020202020204" pitchFamily="34" charset="0"/>
              </a:rPr>
              <a:t>2</a:t>
            </a:r>
            <a:endParaRPr lang="et-EE" altLang="en-US" sz="2000" b="1">
              <a:solidFill>
                <a:srgbClr val="0707C9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97" name="Text Box 181">
            <a:extLst>
              <a:ext uri="{FF2B5EF4-FFF2-40B4-BE49-F238E27FC236}">
                <a16:creationId xmlns:a16="http://schemas.microsoft.com/office/drawing/2014/main" id="{6BE2A714-2D9F-4D1A-BE03-489A5E11521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9774238" y="1922464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rPr>
              <a:t>A</a:t>
            </a:r>
            <a:endParaRPr lang="et-EE" altLang="en-US" sz="2000" b="1">
              <a:solidFill>
                <a:srgbClr val="00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" grpId="0"/>
      <p:bldP spid="62" grpId="0"/>
      <p:bldP spid="72" grpId="0" animBg="1"/>
      <p:bldP spid="76" grpId="0"/>
      <p:bldP spid="80" grpId="0"/>
      <p:bldP spid="95" grpId="0"/>
      <p:bldP spid="96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6">
            <a:extLst>
              <a:ext uri="{FF2B5EF4-FFF2-40B4-BE49-F238E27FC236}">
                <a16:creationId xmlns:a16="http://schemas.microsoft.com/office/drawing/2014/main" id="{214285B6-9342-46F8-B00A-566A34AA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0"/>
            <a:ext cx="50196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68">
            <a:extLst>
              <a:ext uri="{FF2B5EF4-FFF2-40B4-BE49-F238E27FC236}">
                <a16:creationId xmlns:a16="http://schemas.microsoft.com/office/drawing/2014/main" id="{DACE0544-54CF-4DFD-94D0-9FB78CCE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1600"/>
            <a:ext cx="3276600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012" name="Group 68">
            <a:extLst>
              <a:ext uri="{FF2B5EF4-FFF2-40B4-BE49-F238E27FC236}">
                <a16:creationId xmlns:a16="http://schemas.microsoft.com/office/drawing/2014/main" id="{10D04DF4-1D09-47F4-B677-758E59A8C007}"/>
              </a:ext>
            </a:extLst>
          </p:cNvPr>
          <p:cNvGrpSpPr>
            <a:grpSpLocks/>
          </p:cNvGrpSpPr>
          <p:nvPr/>
        </p:nvGrpSpPr>
        <p:grpSpPr bwMode="auto">
          <a:xfrm>
            <a:off x="1743075" y="4349751"/>
            <a:ext cx="3352800" cy="581025"/>
            <a:chOff x="323" y="1872"/>
            <a:chExt cx="2112" cy="366"/>
          </a:xfrm>
        </p:grpSpPr>
        <p:sp>
          <p:nvSpPr>
            <p:cNvPr id="43022" name="AutoShape 42">
              <a:extLst>
                <a:ext uri="{FF2B5EF4-FFF2-40B4-BE49-F238E27FC236}">
                  <a16:creationId xmlns:a16="http://schemas.microsoft.com/office/drawing/2014/main" id="{6F6F98BB-764F-4D3B-88D4-85B191C32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1872"/>
              <a:ext cx="2112" cy="366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c = ...i + ... j</a:t>
              </a:r>
            </a:p>
          </p:txBody>
        </p:sp>
        <p:sp>
          <p:nvSpPr>
            <p:cNvPr id="43023" name="Line 53">
              <a:extLst>
                <a:ext uri="{FF2B5EF4-FFF2-40B4-BE49-F238E27FC236}">
                  <a16:creationId xmlns:a16="http://schemas.microsoft.com/office/drawing/2014/main" id="{CA433B51-D2C8-4EA5-8071-DB780919C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" y="1977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Line 54">
              <a:extLst>
                <a:ext uri="{FF2B5EF4-FFF2-40B4-BE49-F238E27FC236}">
                  <a16:creationId xmlns:a16="http://schemas.microsoft.com/office/drawing/2014/main" id="{80EEE138-82DB-4D0E-BFEA-856B8CBECB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" y="1959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Line 55">
              <a:extLst>
                <a:ext uri="{FF2B5EF4-FFF2-40B4-BE49-F238E27FC236}">
                  <a16:creationId xmlns:a16="http://schemas.microsoft.com/office/drawing/2014/main" id="{4A7AA9EB-3B53-4452-B077-2658826B3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5" y="1950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64">
            <a:extLst>
              <a:ext uri="{FF2B5EF4-FFF2-40B4-BE49-F238E27FC236}">
                <a16:creationId xmlns:a16="http://schemas.microsoft.com/office/drawing/2014/main" id="{2D7B612E-7FB3-4528-8F49-6833DC747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44418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2" name="Text Box 65">
            <a:extLst>
              <a:ext uri="{FF2B5EF4-FFF2-40B4-BE49-F238E27FC236}">
                <a16:creationId xmlns:a16="http://schemas.microsoft.com/office/drawing/2014/main" id="{9281071F-2637-417D-A668-917B712BE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9" y="4441826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662B03-A974-4AA4-9EC6-A21BDDFB272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0863" y="5624017"/>
            <a:ext cx="3275409" cy="76944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6" name="AutoShape 70">
            <a:extLst>
              <a:ext uri="{FF2B5EF4-FFF2-40B4-BE49-F238E27FC236}">
                <a16:creationId xmlns:a16="http://schemas.microsoft.com/office/drawing/2014/main" id="{0E867DC1-8476-4539-9FD8-99B3E7276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4260850"/>
            <a:ext cx="3352800" cy="83820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solidFill>
                <a:schemeClr val="bg1"/>
              </a:solidFill>
            </a:endParaRPr>
          </a:p>
        </p:txBody>
      </p:sp>
      <p:pic>
        <p:nvPicPr>
          <p:cNvPr id="43017" name="Picture 73" descr="bij">
            <a:extLst>
              <a:ext uri="{FF2B5EF4-FFF2-40B4-BE49-F238E27FC236}">
                <a16:creationId xmlns:a16="http://schemas.microsoft.com/office/drawing/2014/main" id="{B20F64AB-9D45-4BFC-9495-21DCF5FB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41813"/>
            <a:ext cx="31242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Line 83">
            <a:extLst>
              <a:ext uri="{FF2B5EF4-FFF2-40B4-BE49-F238E27FC236}">
                <a16:creationId xmlns:a16="http://schemas.microsoft.com/office/drawing/2014/main" id="{170F2E57-0BA3-49FE-AAAC-56F29A637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4813" y="1435100"/>
            <a:ext cx="228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74">
            <a:extLst>
              <a:ext uri="{FF2B5EF4-FFF2-40B4-BE49-F238E27FC236}">
                <a16:creationId xmlns:a16="http://schemas.microsoft.com/office/drawing/2014/main" id="{04E1C76E-D225-4E8E-9B65-5D1A140CC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514" y="4398963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2B493D-39DE-433C-BAA5-07D5E3DC9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0" y="4378326"/>
            <a:ext cx="93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FFFF00"/>
                </a:solidFill>
              </a:rPr>
              <a:t>-4</a:t>
            </a:r>
            <a:endParaRPr lang="en-US" altLang="en-US" sz="2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1B627-C3C0-45F5-8837-F86F0768D63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96126" y="5624016"/>
            <a:ext cx="3038475" cy="58689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C859D2A-CC95-4D39-AFE4-98DE3E126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6038"/>
            <a:ext cx="8229600" cy="639762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2. Hệ trục tọa độ</a:t>
            </a:r>
          </a:p>
        </p:txBody>
      </p:sp>
      <p:grpSp>
        <p:nvGrpSpPr>
          <p:cNvPr id="94294" name="Group 86">
            <a:extLst>
              <a:ext uri="{FF2B5EF4-FFF2-40B4-BE49-F238E27FC236}">
                <a16:creationId xmlns:a16="http://schemas.microsoft.com/office/drawing/2014/main" id="{5CEF1063-B73A-4171-B019-940C05363349}"/>
              </a:ext>
            </a:extLst>
          </p:cNvPr>
          <p:cNvGrpSpPr>
            <a:grpSpLocks/>
          </p:cNvGrpSpPr>
          <p:nvPr/>
        </p:nvGrpSpPr>
        <p:grpSpPr bwMode="auto">
          <a:xfrm>
            <a:off x="6324601" y="1155700"/>
            <a:ext cx="4048125" cy="4787900"/>
            <a:chOff x="3072" y="1007"/>
            <a:chExt cx="2550" cy="3016"/>
          </a:xfrm>
        </p:grpSpPr>
        <p:pic>
          <p:nvPicPr>
            <p:cNvPr id="44070" name="Picture 60">
              <a:extLst>
                <a:ext uri="{FF2B5EF4-FFF2-40B4-BE49-F238E27FC236}">
                  <a16:creationId xmlns:a16="http://schemas.microsoft.com/office/drawing/2014/main" id="{0620B77C-D767-4056-8E16-931EAE818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467"/>
              <a:ext cx="2550" cy="2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071" name="Group 84">
              <a:extLst>
                <a:ext uri="{FF2B5EF4-FFF2-40B4-BE49-F238E27FC236}">
                  <a16:creationId xmlns:a16="http://schemas.microsoft.com/office/drawing/2014/main" id="{8BB9A650-B7A3-48EC-9149-73CB111F0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3" y="1007"/>
              <a:ext cx="2112" cy="528"/>
              <a:chOff x="4353" y="680"/>
              <a:chExt cx="2112" cy="528"/>
            </a:xfrm>
          </p:grpSpPr>
          <p:sp>
            <p:nvSpPr>
              <p:cNvPr id="44072" name="AutoShape 61">
                <a:extLst>
                  <a:ext uri="{FF2B5EF4-FFF2-40B4-BE49-F238E27FC236}">
                    <a16:creationId xmlns:a16="http://schemas.microsoft.com/office/drawing/2014/main" id="{F5935EBD-ADAD-4176-8D44-367982A69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3" y="680"/>
                <a:ext cx="2112" cy="528"/>
              </a:xfrm>
              <a:prstGeom prst="roundRect">
                <a:avLst>
                  <a:gd name="adj" fmla="val 16667"/>
                </a:avLst>
              </a:prstGeom>
              <a:solidFill>
                <a:srgbClr val="333399"/>
              </a:solidFill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 i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44073" name="Picture 64" descr="aij">
                <a:extLst>
                  <a:ext uri="{FF2B5EF4-FFF2-40B4-BE49-F238E27FC236}">
                    <a16:creationId xmlns:a16="http://schemas.microsoft.com/office/drawing/2014/main" id="{3534CCC5-D5B9-4AEE-A417-48DDD2E807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8" y="738"/>
                <a:ext cx="2027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4273" name="AutoShape 65">
            <a:extLst>
              <a:ext uri="{FF2B5EF4-FFF2-40B4-BE49-F238E27FC236}">
                <a16:creationId xmlns:a16="http://schemas.microsoft.com/office/drawing/2014/main" id="{3C37C5C5-581A-4BD8-88A4-7B43D686C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1831975"/>
            <a:ext cx="41148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 err="1"/>
              <a:t>Dựng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chữ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nhật</a:t>
            </a:r>
            <a:r>
              <a:rPr lang="en-US" altLang="en-US" sz="2800" dirty="0"/>
              <a:t> </a:t>
            </a:r>
            <a:r>
              <a:rPr lang="en-US" altLang="en-US" sz="2800" i="1" dirty="0"/>
              <a:t>OACB</a:t>
            </a:r>
          </a:p>
        </p:txBody>
      </p:sp>
      <p:grpSp>
        <p:nvGrpSpPr>
          <p:cNvPr id="94279" name="Group 71">
            <a:extLst>
              <a:ext uri="{FF2B5EF4-FFF2-40B4-BE49-F238E27FC236}">
                <a16:creationId xmlns:a16="http://schemas.microsoft.com/office/drawing/2014/main" id="{0BC5297F-4987-4008-A199-D605557AF4D1}"/>
              </a:ext>
            </a:extLst>
          </p:cNvPr>
          <p:cNvGrpSpPr>
            <a:grpSpLocks/>
          </p:cNvGrpSpPr>
          <p:nvPr/>
        </p:nvGrpSpPr>
        <p:grpSpPr bwMode="auto">
          <a:xfrm>
            <a:off x="7645400" y="2463801"/>
            <a:ext cx="2222500" cy="2841625"/>
            <a:chOff x="1452" y="1872"/>
            <a:chExt cx="1400" cy="1790"/>
          </a:xfrm>
        </p:grpSpPr>
        <p:sp>
          <p:nvSpPr>
            <p:cNvPr id="44065" name="Rectangle 66">
              <a:extLst>
                <a:ext uri="{FF2B5EF4-FFF2-40B4-BE49-F238E27FC236}">
                  <a16:creationId xmlns:a16="http://schemas.microsoft.com/office/drawing/2014/main" id="{0C83A034-8C63-463B-B28C-6B6F8EEB2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016"/>
              <a:ext cx="1008" cy="1488"/>
            </a:xfrm>
            <a:prstGeom prst="rect">
              <a:avLst/>
            </a:prstGeom>
            <a:solidFill>
              <a:srgbClr val="FFFF00">
                <a:alpha val="5098"/>
              </a:srgbClr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4066" name="Text Box 67">
              <a:extLst>
                <a:ext uri="{FF2B5EF4-FFF2-40B4-BE49-F238E27FC236}">
                  <a16:creationId xmlns:a16="http://schemas.microsoft.com/office/drawing/2014/main" id="{6EB0556E-6A84-4D2A-AABD-403004F26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2" y="343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O</a:t>
              </a:r>
            </a:p>
          </p:txBody>
        </p:sp>
        <p:sp>
          <p:nvSpPr>
            <p:cNvPr id="44067" name="Text Box 68">
              <a:extLst>
                <a:ext uri="{FF2B5EF4-FFF2-40B4-BE49-F238E27FC236}">
                  <a16:creationId xmlns:a16="http://schemas.microsoft.com/office/drawing/2014/main" id="{4230C8B7-DC44-431D-9CD7-6062DA85A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8" y="187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44068" name="Text Box 69">
              <a:extLst>
                <a:ext uri="{FF2B5EF4-FFF2-40B4-BE49-F238E27FC236}">
                  <a16:creationId xmlns:a16="http://schemas.microsoft.com/office/drawing/2014/main" id="{0AA3C3CD-800F-4869-898B-66136CCE6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36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44069" name="Text Box 70">
              <a:extLst>
                <a:ext uri="{FF2B5EF4-FFF2-40B4-BE49-F238E27FC236}">
                  <a16:creationId xmlns:a16="http://schemas.microsoft.com/office/drawing/2014/main" id="{0F9BF2DF-CD7B-4C5E-9361-72F6A8612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87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</p:grpSp>
      <p:grpSp>
        <p:nvGrpSpPr>
          <p:cNvPr id="94299" name="Group 91">
            <a:extLst>
              <a:ext uri="{FF2B5EF4-FFF2-40B4-BE49-F238E27FC236}">
                <a16:creationId xmlns:a16="http://schemas.microsoft.com/office/drawing/2014/main" id="{AE637F22-2965-4C3E-8FD5-F41B9034A752}"/>
              </a:ext>
            </a:extLst>
          </p:cNvPr>
          <p:cNvGrpSpPr>
            <a:grpSpLocks/>
          </p:cNvGrpSpPr>
          <p:nvPr/>
        </p:nvGrpSpPr>
        <p:grpSpPr bwMode="auto">
          <a:xfrm>
            <a:off x="1804988" y="3290888"/>
            <a:ext cx="4114800" cy="1905000"/>
            <a:chOff x="336" y="2238"/>
            <a:chExt cx="2592" cy="1200"/>
          </a:xfrm>
        </p:grpSpPr>
        <p:sp>
          <p:nvSpPr>
            <p:cNvPr id="44063" name="AutoShape 72">
              <a:extLst>
                <a:ext uri="{FF2B5EF4-FFF2-40B4-BE49-F238E27FC236}">
                  <a16:creationId xmlns:a16="http://schemas.microsoft.com/office/drawing/2014/main" id="{79D9C2AA-EA98-45AE-BB54-3BD32CF0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38"/>
              <a:ext cx="2592" cy="1200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chemeClr val="bg1"/>
                  </a:solidFill>
                </a:rPr>
                <a:t>Lúc đó, ta có:</a:t>
              </a:r>
            </a:p>
          </p:txBody>
        </p:sp>
        <p:graphicFrame>
          <p:nvGraphicFramePr>
            <p:cNvPr id="44064" name="Object 89">
              <a:extLst>
                <a:ext uri="{FF2B5EF4-FFF2-40B4-BE49-F238E27FC236}">
                  <a16:creationId xmlns:a16="http://schemas.microsoft.com/office/drawing/2014/main" id="{54060D18-1CD1-4758-B3AB-434FCA17ED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" y="2496"/>
            <a:ext cx="2208" cy="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5" imgW="1218671" imgH="482391" progId="Equation.DSMT4">
                    <p:embed/>
                  </p:oleObj>
                </mc:Choice>
                <mc:Fallback>
                  <p:oleObj name="Equation" r:id="rId5" imgW="1218671" imgH="482391" progId="Equation.DSMT4">
                    <p:embed/>
                    <p:pic>
                      <p:nvPicPr>
                        <p:cNvPr id="44064" name="Object 89">
                          <a:extLst>
                            <a:ext uri="{FF2B5EF4-FFF2-40B4-BE49-F238E27FC236}">
                              <a16:creationId xmlns:a16="http://schemas.microsoft.com/office/drawing/2014/main" id="{54060D18-1CD1-4758-B3AB-434FCA17ED6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496"/>
                          <a:ext cx="2208" cy="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4293" name="AutoShape 85">
            <a:extLst>
              <a:ext uri="{FF2B5EF4-FFF2-40B4-BE49-F238E27FC236}">
                <a16:creationId xmlns:a16="http://schemas.microsoft.com/office/drawing/2014/main" id="{52DCDA3D-7BE6-4F9C-A7AA-6A8B17ACC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698500"/>
            <a:ext cx="25908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1847"/>
              </a:gs>
              <a:gs pos="50000">
                <a:srgbClr val="333399"/>
              </a:gs>
              <a:gs pos="100000">
                <a:srgbClr val="181847"/>
              </a:gs>
            </a:gsLst>
            <a:lin ang="5400000" scaled="1"/>
          </a:gra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b) Tọa độ của véctơ</a:t>
            </a:r>
          </a:p>
        </p:txBody>
      </p:sp>
      <p:grpSp>
        <p:nvGrpSpPr>
          <p:cNvPr id="94298" name="Group 90">
            <a:extLst>
              <a:ext uri="{FF2B5EF4-FFF2-40B4-BE49-F238E27FC236}">
                <a16:creationId xmlns:a16="http://schemas.microsoft.com/office/drawing/2014/main" id="{242C3158-7FD9-4C2B-B3EA-5BC93F8D8A28}"/>
              </a:ext>
            </a:extLst>
          </p:cNvPr>
          <p:cNvGrpSpPr>
            <a:grpSpLocks/>
          </p:cNvGrpSpPr>
          <p:nvPr/>
        </p:nvGrpSpPr>
        <p:grpSpPr bwMode="auto">
          <a:xfrm>
            <a:off x="3732214" y="4514851"/>
            <a:ext cx="1322387" cy="519113"/>
            <a:chOff x="1391" y="3154"/>
            <a:chExt cx="833" cy="327"/>
          </a:xfrm>
        </p:grpSpPr>
        <p:sp>
          <p:nvSpPr>
            <p:cNvPr id="44061" name="Text Box 74">
              <a:extLst>
                <a:ext uri="{FF2B5EF4-FFF2-40B4-BE49-F238E27FC236}">
                  <a16:creationId xmlns:a16="http://schemas.microsoft.com/office/drawing/2014/main" id="{8186B254-AE29-4C45-A651-EF2BDE841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1" y="3154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44062" name="Text Box 75">
              <a:extLst>
                <a:ext uri="{FF2B5EF4-FFF2-40B4-BE49-F238E27FC236}">
                  <a16:creationId xmlns:a16="http://schemas.microsoft.com/office/drawing/2014/main" id="{83CA78AE-37B1-4167-966D-B14531037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" y="3154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94304" name="Group 96">
            <a:extLst>
              <a:ext uri="{FF2B5EF4-FFF2-40B4-BE49-F238E27FC236}">
                <a16:creationId xmlns:a16="http://schemas.microsoft.com/office/drawing/2014/main" id="{26270A22-0FB4-49C9-8919-ECD9113DCF51}"/>
              </a:ext>
            </a:extLst>
          </p:cNvPr>
          <p:cNvGrpSpPr>
            <a:grpSpLocks/>
          </p:cNvGrpSpPr>
          <p:nvPr/>
        </p:nvGrpSpPr>
        <p:grpSpPr bwMode="auto">
          <a:xfrm>
            <a:off x="7851775" y="1274763"/>
            <a:ext cx="1690688" cy="550862"/>
            <a:chOff x="4113" y="1106"/>
            <a:chExt cx="1065" cy="347"/>
          </a:xfrm>
        </p:grpSpPr>
        <p:sp>
          <p:nvSpPr>
            <p:cNvPr id="44059" name="Text Box 94">
              <a:extLst>
                <a:ext uri="{FF2B5EF4-FFF2-40B4-BE49-F238E27FC236}">
                  <a16:creationId xmlns:a16="http://schemas.microsoft.com/office/drawing/2014/main" id="{E06F0F38-6730-4A1D-B672-FB275E3C4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" y="110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44060" name="Text Box 95">
              <a:extLst>
                <a:ext uri="{FF2B5EF4-FFF2-40B4-BE49-F238E27FC236}">
                  <a16:creationId xmlns:a16="http://schemas.microsoft.com/office/drawing/2014/main" id="{CEA2EDEE-38AA-4738-B6F9-B2A96DFF3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7" y="1126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solidFill>
                    <a:srgbClr val="FFFF00"/>
                  </a:solidFill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37B01C-DAD6-410B-B78B-FBFD4BB8109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5897890"/>
            <a:ext cx="3633789" cy="523220"/>
          </a:xfrm>
          <a:prstGeom prst="rect">
            <a:avLst/>
          </a:prstGeom>
          <a:blipFill>
            <a:blip r:embed="rId7"/>
            <a:stretch>
              <a:fillRect l="-3356" t="-12941" b="-3294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42" name="Picture 2" descr="A2 Question Words Grammar Exercises for Flyers | Pre-Intermediate Level">
            <a:extLst>
              <a:ext uri="{FF2B5EF4-FFF2-40B4-BE49-F238E27FC236}">
                <a16:creationId xmlns:a16="http://schemas.microsoft.com/office/drawing/2014/main" id="{FA0272A0-13A7-4281-B89D-49053BAC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04950"/>
            <a:ext cx="1905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9D0E98FB-14FA-44CD-ACF9-160FC02A1AF9}"/>
              </a:ext>
            </a:extLst>
          </p:cNvPr>
          <p:cNvSpPr/>
          <p:nvPr/>
        </p:nvSpPr>
        <p:spPr>
          <a:xfrm>
            <a:off x="2362200" y="228600"/>
            <a:ext cx="5715000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Để con học tốt Toán- cha mẹ cần làm gì">
            <a:extLst>
              <a:ext uri="{FF2B5EF4-FFF2-40B4-BE49-F238E27FC236}">
                <a16:creationId xmlns:a16="http://schemas.microsoft.com/office/drawing/2014/main" id="{37B433B4-989A-4C0A-AD7E-C50E06F4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31242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hought Bubble: Cloud 44">
            <a:extLst>
              <a:ext uri="{FF2B5EF4-FFF2-40B4-BE49-F238E27FC236}">
                <a16:creationId xmlns:a16="http://schemas.microsoft.com/office/drawing/2014/main" id="{F3EAF796-8328-446F-B068-0E2F86D0C095}"/>
              </a:ext>
            </a:extLst>
          </p:cNvPr>
          <p:cNvSpPr/>
          <p:nvPr/>
        </p:nvSpPr>
        <p:spPr>
          <a:xfrm>
            <a:off x="6083300" y="2582863"/>
            <a:ext cx="5715000" cy="17526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7">
            <a:extLst>
              <a:ext uri="{FF2B5EF4-FFF2-40B4-BE49-F238E27FC236}">
                <a16:creationId xmlns:a16="http://schemas.microsoft.com/office/drawing/2014/main" id="{83680726-DEFE-4977-B039-E769E102517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257550"/>
            <a:ext cx="4343400" cy="2686050"/>
            <a:chOff x="1824" y="1488"/>
            <a:chExt cx="2736" cy="1584"/>
          </a:xfrm>
        </p:grpSpPr>
        <p:sp>
          <p:nvSpPr>
            <p:cNvPr id="44052" name="AutoShape 8">
              <a:extLst>
                <a:ext uri="{FF2B5EF4-FFF2-40B4-BE49-F238E27FC236}">
                  <a16:creationId xmlns:a16="http://schemas.microsoft.com/office/drawing/2014/main" id="{8CC0CAD1-B9DB-4B83-9427-1289FBF60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88"/>
              <a:ext cx="2352" cy="1584"/>
            </a:xfrm>
            <a:prstGeom prst="wedgeRoundRectCallout">
              <a:avLst>
                <a:gd name="adj1" fmla="val 67731"/>
                <a:gd name="adj2" fmla="val 68940"/>
                <a:gd name="adj3" fmla="val 16667"/>
              </a:avLst>
            </a:prstGeom>
            <a:solidFill>
              <a:srgbClr val="FAFD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6600FF"/>
                  </a:solidFill>
                  <a:latin typeface="VNI-Times" pitchFamily="2" charset="0"/>
                </a:rPr>
                <a:t>a = ( a</a:t>
              </a:r>
              <a:r>
                <a:rPr lang="en-US" altLang="en-US" sz="2800" baseline="-25000">
                  <a:solidFill>
                    <a:srgbClr val="6600FF"/>
                  </a:solidFill>
                  <a:latin typeface="VNI-Times" pitchFamily="2" charset="0"/>
                </a:rPr>
                <a:t>1</a:t>
              </a:r>
              <a:r>
                <a:rPr lang="en-US" altLang="en-US" sz="2800">
                  <a:solidFill>
                    <a:srgbClr val="6600FF"/>
                  </a:solidFill>
                  <a:latin typeface="VNI-Times" pitchFamily="2" charset="0"/>
                </a:rPr>
                <a:t> ; a</a:t>
              </a:r>
              <a:r>
                <a:rPr lang="en-US" altLang="en-US" sz="2800" baseline="-25000">
                  <a:solidFill>
                    <a:srgbClr val="6600FF"/>
                  </a:solidFill>
                  <a:latin typeface="VNI-Times" pitchFamily="2" charset="0"/>
                </a:rPr>
                <a:t>2</a:t>
              </a:r>
              <a:r>
                <a:rPr lang="en-US" altLang="en-US" sz="2800">
                  <a:solidFill>
                    <a:srgbClr val="6600FF"/>
                  </a:solidFill>
                  <a:latin typeface="VNI-Times" pitchFamily="2" charset="0"/>
                </a:rPr>
                <a:t> 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6600FF"/>
                  </a:solidFill>
                  <a:latin typeface="VNI-Times" pitchFamily="2" charset="0"/>
                </a:rPr>
                <a:t>b = ( b</a:t>
              </a:r>
              <a:r>
                <a:rPr lang="en-US" altLang="en-US" sz="2800" baseline="-25000">
                  <a:solidFill>
                    <a:srgbClr val="6600FF"/>
                  </a:solidFill>
                  <a:latin typeface="VNI-Times" pitchFamily="2" charset="0"/>
                </a:rPr>
                <a:t>1</a:t>
              </a:r>
              <a:r>
                <a:rPr lang="en-US" altLang="en-US" sz="2800">
                  <a:solidFill>
                    <a:srgbClr val="6600FF"/>
                  </a:solidFill>
                  <a:latin typeface="VNI-Times" pitchFamily="2" charset="0"/>
                </a:rPr>
                <a:t> ; b</a:t>
              </a:r>
              <a:r>
                <a:rPr lang="en-US" altLang="en-US" sz="2800" baseline="-25000">
                  <a:solidFill>
                    <a:srgbClr val="6600FF"/>
                  </a:solidFill>
                  <a:latin typeface="VNI-Times" pitchFamily="2" charset="0"/>
                </a:rPr>
                <a:t>2</a:t>
              </a:r>
              <a:r>
                <a:rPr lang="en-US" altLang="en-US" sz="2800">
                  <a:solidFill>
                    <a:srgbClr val="6600FF"/>
                  </a:solidFill>
                  <a:latin typeface="VNI-Times" pitchFamily="2" charset="0"/>
                </a:rPr>
                <a:t> 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6600FF"/>
                </a:solidFill>
                <a:latin typeface="VNI-Times" pitchFamily="2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6600FF"/>
                  </a:solidFill>
                  <a:latin typeface="VNI-Times" pitchFamily="2" charset="0"/>
                </a:rPr>
                <a:t>a = b    </a:t>
              </a:r>
              <a:r>
                <a:rPr lang="en-US" altLang="en-US" sz="2800">
                  <a:solidFill>
                    <a:srgbClr val="6600FF"/>
                  </a:solidFill>
                  <a:latin typeface="VNI-Times" pitchFamily="2" charset="0"/>
                  <a:sym typeface="MT Symbol" panose="05050102010706020507" pitchFamily="18" charset="2"/>
                </a:rPr>
                <a:t>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6600FF"/>
                </a:solidFill>
                <a:latin typeface="VNI-Times" pitchFamily="2" charset="0"/>
                <a:sym typeface="MT Symbol" panose="05050102010706020507" pitchFamily="18" charset="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6600FF"/>
                </a:solidFill>
                <a:latin typeface="VNI-Times" pitchFamily="2" charset="0"/>
              </a:endParaRPr>
            </a:p>
          </p:txBody>
        </p:sp>
        <p:sp>
          <p:nvSpPr>
            <p:cNvPr id="44053" name="Text Box 9">
              <a:extLst>
                <a:ext uri="{FF2B5EF4-FFF2-40B4-BE49-F238E27FC236}">
                  <a16:creationId xmlns:a16="http://schemas.microsoft.com/office/drawing/2014/main" id="{BAE74989-65B3-441A-8A2E-B9B1A68F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112"/>
              <a:ext cx="1296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6600FF"/>
                  </a:solidFill>
                  <a:latin typeface="VNI-Times" pitchFamily="2" charset="0"/>
                </a:rPr>
                <a:t> a</a:t>
              </a:r>
              <a:r>
                <a:rPr lang="en-US" altLang="en-US" sz="2800" baseline="-25000">
                  <a:solidFill>
                    <a:srgbClr val="6600FF"/>
                  </a:solidFill>
                  <a:latin typeface="VNI-Times" pitchFamily="2" charset="0"/>
                </a:rPr>
                <a:t>1</a:t>
              </a:r>
              <a:r>
                <a:rPr lang="en-US" altLang="en-US" sz="2800">
                  <a:solidFill>
                    <a:srgbClr val="6600FF"/>
                  </a:solidFill>
                  <a:latin typeface="VNI-Times" pitchFamily="2" charset="0"/>
                </a:rPr>
                <a:t> = b</a:t>
              </a:r>
              <a:r>
                <a:rPr lang="en-US" altLang="en-US" sz="2800" baseline="-25000">
                  <a:solidFill>
                    <a:srgbClr val="6600FF"/>
                  </a:solidFill>
                  <a:latin typeface="VNI-Times" pitchFamily="2" charset="0"/>
                </a:rPr>
                <a:t>1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6600FF"/>
                  </a:solidFill>
                  <a:latin typeface="VNI-Times" pitchFamily="2" charset="0"/>
                </a:rPr>
                <a:t> a</a:t>
              </a:r>
              <a:r>
                <a:rPr lang="en-US" altLang="en-US" sz="2800" baseline="-25000">
                  <a:solidFill>
                    <a:srgbClr val="6600FF"/>
                  </a:solidFill>
                  <a:latin typeface="VNI-Times" pitchFamily="2" charset="0"/>
                </a:rPr>
                <a:t>2</a:t>
              </a:r>
              <a:r>
                <a:rPr lang="en-US" altLang="en-US" sz="2800">
                  <a:solidFill>
                    <a:srgbClr val="6600FF"/>
                  </a:solidFill>
                  <a:latin typeface="VNI-Times" pitchFamily="2" charset="0"/>
                </a:rPr>
                <a:t> = b</a:t>
              </a:r>
              <a:r>
                <a:rPr lang="en-US" altLang="en-US" sz="2800" baseline="-25000">
                  <a:solidFill>
                    <a:srgbClr val="6600FF"/>
                  </a:solidFill>
                  <a:latin typeface="VNI-Times" pitchFamily="2" charset="0"/>
                </a:rPr>
                <a:t>2</a:t>
              </a:r>
            </a:p>
          </p:txBody>
        </p:sp>
        <p:sp>
          <p:nvSpPr>
            <p:cNvPr id="44054" name="AutoShape 10">
              <a:extLst>
                <a:ext uri="{FF2B5EF4-FFF2-40B4-BE49-F238E27FC236}">
                  <a16:creationId xmlns:a16="http://schemas.microsoft.com/office/drawing/2014/main" id="{86A261CF-38A1-431D-8AC9-38EFCFABB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20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4055" name="Line 11">
              <a:extLst>
                <a:ext uri="{FF2B5EF4-FFF2-40B4-BE49-F238E27FC236}">
                  <a16:creationId xmlns:a16="http://schemas.microsoft.com/office/drawing/2014/main" id="{B727E9AF-0CCA-4FE6-8DCD-8A1173BF7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656"/>
              <a:ext cx="192" cy="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Line 12">
              <a:extLst>
                <a:ext uri="{FF2B5EF4-FFF2-40B4-BE49-F238E27FC236}">
                  <a16:creationId xmlns:a16="http://schemas.microsoft.com/office/drawing/2014/main" id="{FC465D7E-EBE2-44AD-9231-3CA46BC7E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872"/>
              <a:ext cx="192" cy="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Line 13">
              <a:extLst>
                <a:ext uri="{FF2B5EF4-FFF2-40B4-BE49-F238E27FC236}">
                  <a16:creationId xmlns:a16="http://schemas.microsoft.com/office/drawing/2014/main" id="{A255A541-5673-4F6F-BEAA-380263C84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2400"/>
              <a:ext cx="192" cy="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14">
              <a:extLst>
                <a:ext uri="{FF2B5EF4-FFF2-40B4-BE49-F238E27FC236}">
                  <a16:creationId xmlns:a16="http://schemas.microsoft.com/office/drawing/2014/main" id="{DF7EDAF7-842E-44E3-85F4-CD2B243AE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00"/>
              <a:ext cx="192" cy="0"/>
            </a:xfrm>
            <a:prstGeom prst="line">
              <a:avLst/>
            </a:prstGeom>
            <a:noFill/>
            <a:ln w="9525">
              <a:solidFill>
                <a:srgbClr val="66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Rectangle 15">
            <a:extLst>
              <a:ext uri="{FF2B5EF4-FFF2-40B4-BE49-F238E27FC236}">
                <a16:creationId xmlns:a16="http://schemas.microsoft.com/office/drawing/2014/main" id="{4F75050C-160A-45A3-9F36-63E542208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429000"/>
            <a:ext cx="457200" cy="990600"/>
          </a:xfrm>
          <a:prstGeom prst="rect">
            <a:avLst/>
          </a:prstGeom>
          <a:noFill/>
          <a:ln w="28575">
            <a:solidFill>
              <a:srgbClr val="FF7C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C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978E2A41-21D1-4678-AEBD-43AE57041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3505200"/>
            <a:ext cx="457200" cy="990600"/>
          </a:xfrm>
          <a:prstGeom prst="rect">
            <a:avLst/>
          </a:prstGeom>
          <a:noFill/>
          <a:ln w="28575">
            <a:solidFill>
              <a:srgbClr val="00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C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hlink"/>
              </a:solidFill>
              <a:latin typeface="VNI-Times" pitchFamily="2" charset="0"/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9CFD8640-3D10-4112-A2F6-70FDC3D9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95800"/>
            <a:ext cx="1219200" cy="457200"/>
          </a:xfrm>
          <a:prstGeom prst="rect">
            <a:avLst/>
          </a:prstGeom>
          <a:noFill/>
          <a:ln w="28575">
            <a:solidFill>
              <a:srgbClr val="FF7C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C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" name="Rectangle 18">
            <a:extLst>
              <a:ext uri="{FF2B5EF4-FFF2-40B4-BE49-F238E27FC236}">
                <a16:creationId xmlns:a16="http://schemas.microsoft.com/office/drawing/2014/main" id="{AC711741-15C8-4435-81CF-360A6056C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1219200" cy="457200"/>
          </a:xfrm>
          <a:prstGeom prst="rect">
            <a:avLst/>
          </a:prstGeom>
          <a:noFill/>
          <a:ln w="28575">
            <a:solidFill>
              <a:srgbClr val="00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DC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94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2000"/>
                                        <p:tgtEl>
                                          <p:spTgt spid="94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2000"/>
                                        <p:tgtEl>
                                          <p:spTgt spid="94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5" dur="20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94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94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2000"/>
                                        <p:tgtEl>
                                          <p:spTgt spid="94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0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94273" grpId="0" animBg="1"/>
      <p:bldP spid="94273" grpId="1" animBg="1"/>
      <p:bldP spid="94293" grpId="0" animBg="1"/>
      <p:bldP spid="94293" grpId="1" animBg="1"/>
      <p:bldP spid="43" grpId="0" animBg="1"/>
      <p:bldP spid="43" grpId="1" animBg="1"/>
      <p:bldP spid="45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687</Words>
  <Application>Microsoft Office PowerPoint</Application>
  <PresentationFormat>Widescreen</PresentationFormat>
  <Paragraphs>135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Speak Pro</vt:lpstr>
      <vt:lpstr>Tahoma</vt:lpstr>
      <vt:lpstr>Times New Roman</vt:lpstr>
      <vt:lpstr>VNI-Times</vt:lpstr>
      <vt:lpstr>Wingdings</vt:lpstr>
      <vt:lpstr>Office Theme</vt:lpstr>
      <vt:lpstr>MathType 6.0 Equation</vt:lpstr>
      <vt:lpstr>MathType 5.0 Equation</vt:lpstr>
      <vt:lpstr>Tiết 8:                Bài 4:   HỆ TRỤC              TỌA ĐỘ  </vt:lpstr>
      <vt:lpstr>1. Trục và độ dài đại số trên trục</vt:lpstr>
      <vt:lpstr>1. Trục và độ dài đại số trên trục</vt:lpstr>
      <vt:lpstr>1. Trục và độ dài đại số trên trục</vt:lpstr>
      <vt:lpstr>1. Trục và độ dài đại số trên trục</vt:lpstr>
      <vt:lpstr>2. Hệ trục tọa độ</vt:lpstr>
      <vt:lpstr>2. Hệ trục tọa độ</vt:lpstr>
      <vt:lpstr>PowerPoint Presentation</vt:lpstr>
      <vt:lpstr>2. Hệ trục tọa độ</vt:lpstr>
      <vt:lpstr>2. Hệ trục tọa độ</vt:lpstr>
      <vt:lpstr>2. Hệ trục tọa độ</vt:lpstr>
      <vt:lpstr>PowerPoint Presentation</vt:lpstr>
      <vt:lpstr>2. Hệ trục tọa độ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8:                Bài 4:   HỆ TRỤC              TỌA ĐỘ  </dc:title>
  <dc:creator>Suong</dc:creator>
  <cp:lastModifiedBy>Suong</cp:lastModifiedBy>
  <cp:revision>1</cp:revision>
  <dcterms:created xsi:type="dcterms:W3CDTF">2020-11-13T17:08:41Z</dcterms:created>
  <dcterms:modified xsi:type="dcterms:W3CDTF">2020-11-13T17:13:01Z</dcterms:modified>
</cp:coreProperties>
</file>