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0" r:id="rId3"/>
    <p:sldId id="261" r:id="rId4"/>
    <p:sldId id="262" r:id="rId5"/>
    <p:sldId id="264" r:id="rId6"/>
    <p:sldId id="277" r:id="rId7"/>
    <p:sldId id="265" r:id="rId8"/>
    <p:sldId id="267" r:id="rId9"/>
    <p:sldId id="269" r:id="rId10"/>
    <p:sldId id="274" r:id="rId11"/>
    <p:sldId id="270" r:id="rId12"/>
    <p:sldId id="272" r:id="rId13"/>
    <p:sldId id="273"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5CF762-549D-4630-B56C-E36287331277}" type="datetimeFigureOut">
              <a:rPr lang="en-US" smtClean="0"/>
              <a:t>11/24/2020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5CAA9-D681-405C-9FD1-52CB96077D27}" type="slidenum">
              <a:rPr lang="en-US" smtClean="0"/>
              <a:t>‹#›</a:t>
            </a:fld>
            <a:endParaRPr lang="en-US"/>
          </a:p>
        </p:txBody>
      </p:sp>
    </p:spTree>
    <p:extLst>
      <p:ext uri="{BB962C8B-B14F-4D97-AF65-F5344CB8AC3E}">
        <p14:creationId xmlns:p14="http://schemas.microsoft.com/office/powerpoint/2010/main" val="151241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A618DB-4F99-4F1C-BF5C-AF83E9ED66A8}" type="slidenum">
              <a:rPr lang="en-US"/>
              <a:pPr/>
              <a:t>1</a:t>
            </a:fld>
            <a:endParaRPr lang="en-US"/>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endParaRPr lang="vi-V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2F980C-F2E5-492A-BE07-B315BFB1A0AA}" type="slidenum">
              <a:rPr lang="en-US"/>
              <a:pPr/>
              <a:t>5</a:t>
            </a:fld>
            <a:endParaRPr lang="en-US"/>
          </a:p>
        </p:txBody>
      </p:sp>
      <p:sp>
        <p:nvSpPr>
          <p:cNvPr id="390146" name="Rectangle 2"/>
          <p:cNvSpPr>
            <a:spLocks noGrp="1" noRot="1" noChangeAspect="1" noChangeArrowheads="1" noTextEdit="1"/>
          </p:cNvSpPr>
          <p:nvPr>
            <p:ph type="sldImg"/>
          </p:nvPr>
        </p:nvSpPr>
        <p:spPr>
          <a:ln/>
        </p:spPr>
      </p:sp>
      <p:sp>
        <p:nvSpPr>
          <p:cNvPr id="390147" name="Rectangle 3"/>
          <p:cNvSpPr>
            <a:spLocks noGrp="1" noChangeArrowheads="1"/>
          </p:cNvSpPr>
          <p:nvPr>
            <p:ph type="body" idx="1"/>
          </p:nvPr>
        </p:nvSpPr>
        <p:spPr/>
        <p:txBody>
          <a:bodyPr/>
          <a:lstStyle/>
          <a:p>
            <a:endParaRPr lang="vi-V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F5974-330F-412C-BF2C-DFEF53C53197}" type="slidenum">
              <a:rPr lang="en-US"/>
              <a:pPr/>
              <a:t>6</a:t>
            </a:fld>
            <a:endParaRPr lang="en-US"/>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p:txBody>
          <a:bodyPr/>
          <a:lstStyle/>
          <a:p>
            <a:endParaRPr lang="vi-V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1197E2-A0D8-4DBD-9D9C-172C7A6B0134}" type="slidenum">
              <a:rPr lang="en-US"/>
              <a:pPr/>
              <a:t>7</a:t>
            </a:fld>
            <a:endParaRPr lang="en-US"/>
          </a:p>
        </p:txBody>
      </p:sp>
      <p:sp>
        <p:nvSpPr>
          <p:cNvPr id="413698" name="Rectangle 2"/>
          <p:cNvSpPr>
            <a:spLocks noGrp="1" noRot="1" noChangeAspect="1" noChangeArrowheads="1" noTextEdit="1"/>
          </p:cNvSpPr>
          <p:nvPr>
            <p:ph type="sldImg"/>
          </p:nvPr>
        </p:nvSpPr>
        <p:spPr>
          <a:ln/>
        </p:spPr>
      </p:sp>
      <p:sp>
        <p:nvSpPr>
          <p:cNvPr id="413699" name="Rectangle 3"/>
          <p:cNvSpPr>
            <a:spLocks noGrp="1" noChangeArrowheads="1"/>
          </p:cNvSpPr>
          <p:nvPr>
            <p:ph type="body" idx="1"/>
          </p:nvPr>
        </p:nvSpPr>
        <p:spPr/>
        <p:txBody>
          <a:bodyPr/>
          <a:lstStyle/>
          <a:p>
            <a:endParaRPr lang="vi-V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94F882-9056-46B6-9F6F-370294B483F5}" type="slidenum">
              <a:rPr lang="en-US"/>
              <a:pPr/>
              <a:t>8</a:t>
            </a:fld>
            <a:endParaRPr lang="en-US"/>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vi-V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638716-C6D9-4DD7-B593-DD3BF194FC9E}" type="slidenum">
              <a:rPr lang="en-US"/>
              <a:pPr/>
              <a:t>9</a:t>
            </a:fld>
            <a:endParaRPr lang="en-US"/>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vi-V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30295E-B653-43FE-87A5-C6DA2EA98763}" type="slidenum">
              <a:rPr lang="en-US"/>
              <a:pPr/>
              <a:t>11</a:t>
            </a:fld>
            <a:endParaRPr lang="en-US"/>
          </a:p>
        </p:txBody>
      </p:sp>
      <p:sp>
        <p:nvSpPr>
          <p:cNvPr id="425986" name="Rectangle 2"/>
          <p:cNvSpPr>
            <a:spLocks noGrp="1" noRot="1" noChangeAspect="1" noChangeArrowheads="1" noTextEdit="1"/>
          </p:cNvSpPr>
          <p:nvPr>
            <p:ph type="sldImg"/>
          </p:nvPr>
        </p:nvSpPr>
        <p:spPr>
          <a:ln/>
        </p:spPr>
      </p:sp>
      <p:sp>
        <p:nvSpPr>
          <p:cNvPr id="425987" name="Rectangle 3"/>
          <p:cNvSpPr>
            <a:spLocks noGrp="1" noChangeArrowheads="1"/>
          </p:cNvSpPr>
          <p:nvPr>
            <p:ph type="body" idx="1"/>
          </p:nvPr>
        </p:nvSpPr>
        <p:spPr/>
        <p:txBody>
          <a:bodyPr/>
          <a:lstStyle/>
          <a:p>
            <a:endParaRPr lang="vi-V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796C12-4CBF-4A67-8228-56686F688EB9}" type="slidenum">
              <a:rPr lang="en-US"/>
              <a:pPr/>
              <a:t>12</a:t>
            </a:fld>
            <a:endParaRPr lang="en-US"/>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endParaRPr lang="vi-V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AC29D6-E16E-40A4-AE3F-D25B1E8549B8}" type="slidenum">
              <a:rPr lang="en-US"/>
              <a:pPr/>
              <a:t>13</a:t>
            </a:fld>
            <a:endParaRPr lang="en-US"/>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79307F-41B4-455D-BBB2-406EAA029700}"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340403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9307F-41B4-455D-BBB2-406EAA029700}"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174598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9307F-41B4-455D-BBB2-406EAA029700}"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91482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3BC8AC48-D05F-4B82-9293-4E0DB9CFED57}" type="slidenum">
              <a:rPr lang="en-US"/>
              <a:pPr/>
              <a:t>‹#›</a:t>
            </a:fld>
            <a:endParaRPr lang="en-US"/>
          </a:p>
        </p:txBody>
      </p:sp>
    </p:spTree>
    <p:extLst>
      <p:ext uri="{BB962C8B-B14F-4D97-AF65-F5344CB8AC3E}">
        <p14:creationId xmlns:p14="http://schemas.microsoft.com/office/powerpoint/2010/main" val="356583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9307F-41B4-455D-BBB2-406EAA029700}"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372493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9307F-41B4-455D-BBB2-406EAA029700}"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36570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79307F-41B4-455D-BBB2-406EAA029700}"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426321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79307F-41B4-455D-BBB2-406EAA029700}" type="datetimeFigureOut">
              <a:rPr lang="en-US" smtClean="0"/>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248882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9307F-41B4-455D-BBB2-406EAA029700}" type="datetimeFigureOut">
              <a:rPr lang="en-US" smtClean="0"/>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1030360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9307F-41B4-455D-BBB2-406EAA029700}" type="datetimeFigureOut">
              <a:rPr lang="en-US" smtClean="0"/>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90963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9307F-41B4-455D-BBB2-406EAA029700}"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121551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9307F-41B4-455D-BBB2-406EAA029700}"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3D943-12D6-4C47-AAC4-8DFF0486048E}" type="slidenum">
              <a:rPr lang="en-US" smtClean="0"/>
              <a:t>‹#›</a:t>
            </a:fld>
            <a:endParaRPr lang="en-US"/>
          </a:p>
        </p:txBody>
      </p:sp>
    </p:spTree>
    <p:extLst>
      <p:ext uri="{BB962C8B-B14F-4D97-AF65-F5344CB8AC3E}">
        <p14:creationId xmlns:p14="http://schemas.microsoft.com/office/powerpoint/2010/main" val="275991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9307F-41B4-455D-BBB2-406EAA029700}" type="datetimeFigureOut">
              <a:rPr lang="en-US" smtClean="0"/>
              <a:t>11/24/2020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3D943-12D6-4C47-AAC4-8DFF0486048E}" type="slidenum">
              <a:rPr lang="en-US" smtClean="0"/>
              <a:t>‹#›</a:t>
            </a:fld>
            <a:endParaRPr lang="en-US"/>
          </a:p>
        </p:txBody>
      </p:sp>
    </p:spTree>
    <p:extLst>
      <p:ext uri="{BB962C8B-B14F-4D97-AF65-F5344CB8AC3E}">
        <p14:creationId xmlns:p14="http://schemas.microsoft.com/office/powerpoint/2010/main" val="955720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ideo" Target="file:///D:\HOC%20TAP\GIAO%20AN\web_hientuongsongcohoc\VIDEO%20AVI\wav_a02.mp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9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notesSlide" Target="../notesSlides/notesSlide7.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2.png"/><Relationship Id="rId4" Type="http://schemas.openxmlformats.org/officeDocument/2006/relationships/image" Target="../media/image100.png"/><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Text Box 2"/>
          <p:cNvSpPr txBox="1">
            <a:spLocks noChangeArrowheads="1"/>
          </p:cNvSpPr>
          <p:nvPr/>
        </p:nvSpPr>
        <p:spPr bwMode="auto">
          <a:xfrm>
            <a:off x="3565525" y="6413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vi-VN">
              <a:latin typeface="Tahoma" pitchFamily="34" charset="0"/>
            </a:endParaRPr>
          </a:p>
        </p:txBody>
      </p:sp>
      <p:sp>
        <p:nvSpPr>
          <p:cNvPr id="410627" name="Rectangle 3"/>
          <p:cNvSpPr>
            <a:spLocks noChangeArrowheads="1"/>
          </p:cNvSpPr>
          <p:nvPr/>
        </p:nvSpPr>
        <p:spPr bwMode="auto">
          <a:xfrm>
            <a:off x="0" y="0"/>
            <a:ext cx="91440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28" name="Text Box 4"/>
          <p:cNvSpPr txBox="1">
            <a:spLocks noChangeArrowheads="1"/>
          </p:cNvSpPr>
          <p:nvPr/>
        </p:nvSpPr>
        <p:spPr bwMode="auto">
          <a:xfrm>
            <a:off x="228600" y="166688"/>
            <a:ext cx="8610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latin typeface="Times New Roman" pitchFamily="18" charset="0"/>
              </a:rPr>
              <a:t>TIẾT </a:t>
            </a:r>
            <a:r>
              <a:rPr lang="en-US" sz="2800" smtClean="0">
                <a:latin typeface="Times New Roman" pitchFamily="18" charset="0"/>
              </a:rPr>
              <a:t>18 </a:t>
            </a:r>
            <a:r>
              <a:rPr lang="en-US" sz="2800">
                <a:latin typeface="Times New Roman" pitchFamily="18" charset="0"/>
              </a:rPr>
              <a:t>– BÀI 9</a:t>
            </a:r>
          </a:p>
        </p:txBody>
      </p:sp>
      <p:pic>
        <p:nvPicPr>
          <p:cNvPr id="283651" name="wav_a02.mpg">
            <a:hlinkClick r:id="" action="ppaction://media"/>
          </p:cNvPr>
          <p:cNvPicPr>
            <a:picLocks noGrp="1" noRot="1" noChangeAspect="1" noChangeArrowheads="1"/>
          </p:cNvPicPr>
          <p:nvPr>
            <p:ph/>
            <a:videoFile r:link="rId1"/>
          </p:nvPr>
        </p:nvPicPr>
        <p:blipFill>
          <a:blip r:embed="rId4">
            <a:extLst>
              <a:ext uri="{28A0092B-C50C-407E-A947-70E740481C1C}">
                <a14:useLocalDpi xmlns:a14="http://schemas.microsoft.com/office/drawing/2010/main" val="0"/>
              </a:ext>
            </a:extLst>
          </a:blip>
          <a:srcRect/>
          <a:stretch>
            <a:fillRect/>
          </a:stretch>
        </p:blipFill>
        <p:spPr>
          <a:xfrm>
            <a:off x="0" y="838200"/>
            <a:ext cx="9144000" cy="601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631" name="WordArt 7"/>
          <p:cNvSpPr>
            <a:spLocks noChangeArrowheads="1" noChangeShapeType="1" noTextEdit="1"/>
          </p:cNvSpPr>
          <p:nvPr/>
        </p:nvSpPr>
        <p:spPr bwMode="auto">
          <a:xfrm>
            <a:off x="609600" y="1676400"/>
            <a:ext cx="8229600" cy="37338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SÓNG DỪNG</a:t>
            </a:r>
          </a:p>
        </p:txBody>
      </p:sp>
    </p:spTree>
    <p:extLst>
      <p:ext uri="{BB962C8B-B14F-4D97-AF65-F5344CB8AC3E}">
        <p14:creationId xmlns:p14="http://schemas.microsoft.com/office/powerpoint/2010/main" val="19675904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0628"/>
                                        </p:tgtEl>
                                        <p:attrNameLst>
                                          <p:attrName>style.visibility</p:attrName>
                                        </p:attrNameLst>
                                      </p:cBhvr>
                                      <p:to>
                                        <p:strVal val="visible"/>
                                      </p:to>
                                    </p:set>
                                    <p:animEffect transition="in" filter="box(in)">
                                      <p:cBhvr>
                                        <p:cTn id="7" dur="500"/>
                                        <p:tgtEl>
                                          <p:spTgt spid="410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10631"/>
                                        </p:tgtEl>
                                        <p:attrNameLst>
                                          <p:attrName>style.visibility</p:attrName>
                                        </p:attrNameLst>
                                      </p:cBhvr>
                                      <p:to>
                                        <p:strVal val="visible"/>
                                      </p:to>
                                    </p:set>
                                    <p:animEffect transition="in" filter="diamond(in)">
                                      <p:cBhvr>
                                        <p:cTn id="12" dur="2000"/>
                                        <p:tgtEl>
                                          <p:spTgt spid="410631"/>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3" fill="hold" display="0">
                  <p:stCondLst>
                    <p:cond delay="indefinite"/>
                  </p:stCondLst>
                  <p:endCondLst>
                    <p:cond evt="onNext" delay="0">
                      <p:tgtEl>
                        <p:sldTgt/>
                      </p:tgtEl>
                    </p:cond>
                    <p:cond evt="onPrev" delay="0">
                      <p:tgtEl>
                        <p:sldTgt/>
                      </p:tgtEl>
                    </p:cond>
                  </p:endCondLst>
                </p:cTn>
                <p:tgtEl>
                  <p:spTgt spid="283651"/>
                </p:tgtEl>
              </p:cMediaNode>
            </p:video>
          </p:childTnLst>
        </p:cTn>
      </p:par>
    </p:tnLst>
    <p:bldLst>
      <p:bldP spid="410628" grpId="0"/>
      <p:bldP spid="41063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38814" y="304800"/>
            <a:ext cx="796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smtClean="0">
                <a:solidFill>
                  <a:srgbClr val="FF0000"/>
                </a:solidFill>
                <a:effectLst>
                  <a:outerShdw blurRad="38100" dist="38100" dir="2700000" algn="tl">
                    <a:srgbClr val="C0C0C0"/>
                  </a:outerShdw>
                </a:effectLst>
                <a:latin typeface="Times New Roman" pitchFamily="18" charset="0"/>
              </a:rPr>
              <a:t>c. Vận dụng </a:t>
            </a:r>
            <a:endParaRPr lang="en-US" sz="2000" b="1">
              <a:solidFill>
                <a:srgbClr val="FF0000"/>
              </a:solidFill>
              <a:effectLst>
                <a:outerShdw blurRad="38100" dist="38100" dir="2700000" algn="tl">
                  <a:srgbClr val="C0C0C0"/>
                </a:outerShdw>
              </a:effectLst>
              <a:latin typeface="Times New Roman" pitchFamily="18" charset="0"/>
            </a:endParaRPr>
          </a:p>
        </p:txBody>
      </p:sp>
      <p:sp>
        <p:nvSpPr>
          <p:cNvPr id="3" name="Text Box 4"/>
          <p:cNvSpPr txBox="1">
            <a:spLocks noChangeArrowheads="1"/>
          </p:cNvSpPr>
          <p:nvPr/>
        </p:nvSpPr>
        <p:spPr bwMode="auto">
          <a:xfrm>
            <a:off x="34636" y="1066800"/>
            <a:ext cx="79692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smtClean="0">
                <a:solidFill>
                  <a:srgbClr val="FF0000"/>
                </a:solidFill>
                <a:effectLst>
                  <a:outerShdw blurRad="38100" dist="38100" dir="2700000" algn="tl">
                    <a:srgbClr val="C0C0C0"/>
                  </a:outerShdw>
                </a:effectLst>
                <a:latin typeface="Times New Roman" pitchFamily="18" charset="0"/>
              </a:rPr>
              <a:t>VD1</a:t>
            </a:r>
            <a:r>
              <a:rPr lang="en-US" sz="2400" b="1" smtClean="0">
                <a:solidFill>
                  <a:srgbClr val="FF0000"/>
                </a:solidFill>
                <a:effectLst>
                  <a:outerShdw blurRad="38100" dist="38100" dir="2700000" algn="tl">
                    <a:srgbClr val="C0C0C0"/>
                  </a:outerShdw>
                </a:effectLst>
                <a:latin typeface="Times New Roman" pitchFamily="18" charset="0"/>
              </a:rPr>
              <a:t>: </a:t>
            </a:r>
            <a:r>
              <a:rPr lang="en-US" sz="2400" smtClean="0">
                <a:latin typeface="Times New Roman" pitchFamily="18" charset="0"/>
              </a:rPr>
              <a:t>Một sợi dây dài l có hai đầu cố định. Trên dây đang có sóng dừng với 6 bụng sóng. Sóng truyền trên dây có bước sóng là 0,2m. Tính chiều dài của sợi dây?</a:t>
            </a:r>
            <a:endParaRPr lang="en-US" sz="2400">
              <a:latin typeface="Times New Roman" pitchFamily="18" charset="0"/>
            </a:endParaRPr>
          </a:p>
        </p:txBody>
      </p:sp>
      <mc:AlternateContent xmlns:mc="http://schemas.openxmlformats.org/markup-compatibility/2006" xmlns:a14="http://schemas.microsoft.com/office/drawing/2010/main">
        <mc:Choice Requires="a14">
          <p:sp>
            <p:nvSpPr>
              <p:cNvPr id="4" name="Text Box 4"/>
              <p:cNvSpPr txBox="1">
                <a:spLocks noChangeArrowheads="1"/>
              </p:cNvSpPr>
              <p:nvPr/>
            </p:nvSpPr>
            <p:spPr bwMode="auto">
              <a:xfrm>
                <a:off x="238814" y="2659559"/>
                <a:ext cx="1970986" cy="1631216"/>
              </a:xfrm>
              <a:prstGeom prst="rect">
                <a:avLst/>
              </a:prstGeom>
              <a:noFill/>
              <a:ln>
                <a:noFill/>
              </a:ln>
              <a:effectLst/>
              <a:extLst>
                <a:ext uri="{909E8E84-426E-40DD-AFC4-6F175D3DCCD1}">
                  <a14:hiddenFill>
                    <a:solidFill>
                      <a:schemeClr val="accent1"/>
                    </a:solidFill>
                  </a14:hiddenFill>
                </a:ext>
                <a:ext uri="{91240B29-F687-4F45-9708-019B960494DF}">
                  <a14:hiddenLine w="9525" algn="ctr">
                    <a:solidFill>
                      <a:schemeClr val="tx1"/>
                    </a:solidFill>
                    <a:miter lim="800000"/>
                    <a:headEnd type="none" w="sm" len="sm"/>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sz="2000" b="1" smtClean="0">
                    <a:solidFill>
                      <a:srgbClr val="FF0000"/>
                    </a:solidFill>
                    <a:effectLst>
                      <a:outerShdw blurRad="38100" dist="38100" dir="2700000" algn="tl">
                        <a:srgbClr val="C0C0C0"/>
                      </a:outerShdw>
                    </a:effectLst>
                    <a:latin typeface="Times New Roman" pitchFamily="18" charset="0"/>
                  </a:rPr>
                  <a:t>Tóm tắt:</a:t>
                </a:r>
              </a:p>
              <a:p>
                <a:pPr eaLnBrk="0" hangingPunct="0">
                  <a:spcBef>
                    <a:spcPct val="50000"/>
                  </a:spcBef>
                </a:pPr>
                <a:r>
                  <a:rPr lang="en-US" sz="2000" b="1" smtClean="0">
                    <a:solidFill>
                      <a:schemeClr val="tx1"/>
                    </a:solidFill>
                    <a:effectLst>
                      <a:outerShdw blurRad="38100" dist="38100" dir="2700000" algn="tl">
                        <a:srgbClr val="C0C0C0"/>
                      </a:outerShdw>
                    </a:effectLst>
                    <a:latin typeface="Times New Roman" pitchFamily="18" charset="0"/>
                  </a:rPr>
                  <a:t>k = 6 </a:t>
                </a:r>
              </a:p>
              <a:p>
                <a:pPr eaLnBrk="0" hangingPunct="0">
                  <a:spcBef>
                    <a:spcPct val="50000"/>
                  </a:spcBef>
                </a:pPr>
                <a14:m>
                  <m:oMathPara xmlns:m="http://schemas.openxmlformats.org/officeDocument/2006/math">
                    <m:oMathParaPr>
                      <m:jc m:val="left"/>
                    </m:oMathParaPr>
                    <m:oMath xmlns:m="http://schemas.openxmlformats.org/officeDocument/2006/math">
                      <m:r>
                        <a:rPr lang="en-US" sz="2000" i="1">
                          <a:solidFill>
                            <a:schemeClr val="tx1"/>
                          </a:solidFill>
                          <a:latin typeface="Cambria Math"/>
                        </a:rPr>
                        <m:t>𝜆</m:t>
                      </m:r>
                      <m:r>
                        <a:rPr lang="en-US" sz="2000">
                          <a:solidFill>
                            <a:schemeClr val="tx1"/>
                          </a:solidFill>
                          <a:latin typeface="Cambria Math"/>
                        </a:rPr>
                        <m:t>=0,2</m:t>
                      </m:r>
                      <m:r>
                        <a:rPr lang="en-US" sz="2000" i="1">
                          <a:solidFill>
                            <a:schemeClr val="tx1"/>
                          </a:solidFill>
                          <a:latin typeface="Cambria Math"/>
                        </a:rPr>
                        <m:t>𝑚</m:t>
                      </m:r>
                    </m:oMath>
                  </m:oMathPara>
                </a14:m>
                <a:endParaRPr lang="en-US" sz="2000" smtClean="0">
                  <a:solidFill>
                    <a:schemeClr val="tx1"/>
                  </a:solidFill>
                  <a:latin typeface="Times New Roman" pitchFamily="18" charset="0"/>
                </a:endParaRPr>
              </a:p>
              <a:p>
                <a:pPr eaLnBrk="0" hangingPunct="0">
                  <a:spcBef>
                    <a:spcPct val="50000"/>
                  </a:spcBef>
                </a:pPr>
                <a:r>
                  <a:rPr lang="en-US" sz="2000" b="1" smtClean="0">
                    <a:solidFill>
                      <a:schemeClr val="tx1"/>
                    </a:solidFill>
                    <a:effectLst>
                      <a:outerShdw blurRad="38100" dist="38100" dir="2700000" algn="tl">
                        <a:srgbClr val="C0C0C0"/>
                      </a:outerShdw>
                    </a:effectLst>
                    <a:latin typeface="Times New Roman" pitchFamily="18" charset="0"/>
                  </a:rPr>
                  <a:t>l = ?</a:t>
                </a:r>
                <a:endParaRPr lang="en-US" sz="2000" b="1">
                  <a:solidFill>
                    <a:schemeClr val="tx1"/>
                  </a:solidFill>
                  <a:effectLst>
                    <a:outerShdw blurRad="38100" dist="38100" dir="2700000" algn="tl">
                      <a:srgbClr val="C0C0C0"/>
                    </a:outerShdw>
                  </a:effectLst>
                  <a:latin typeface="Times New Roman" pitchFamily="18" charset="0"/>
                </a:endParaRPr>
              </a:p>
            </p:txBody>
          </p:sp>
        </mc:Choice>
        <mc:Fallback xmlns="">
          <p:sp>
            <p:nvSpPr>
              <p:cNvPr id="4" name="Text Box 4"/>
              <p:cNvSpPr txBox="1">
                <a:spLocks noRot="1" noChangeAspect="1" noMove="1" noResize="1" noEditPoints="1" noAdjustHandles="1" noChangeArrowheads="1" noChangeShapeType="1" noTextEdit="1"/>
              </p:cNvSpPr>
              <p:nvPr/>
            </p:nvSpPr>
            <p:spPr bwMode="auto">
              <a:xfrm>
                <a:off x="238814" y="2659559"/>
                <a:ext cx="1970986" cy="1631216"/>
              </a:xfrm>
              <a:prstGeom prst="rect">
                <a:avLst/>
              </a:prstGeom>
              <a:blipFill rotWithShape="1">
                <a:blip r:embed="rId2"/>
                <a:stretch>
                  <a:fillRect l="-3395" t="-2239" b="-746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6" name="Rectangle 5"/>
          <p:cNvSpPr/>
          <p:nvPr/>
        </p:nvSpPr>
        <p:spPr>
          <a:xfrm>
            <a:off x="2356716" y="2752774"/>
            <a:ext cx="5922064" cy="830997"/>
          </a:xfrm>
          <a:prstGeom prst="rect">
            <a:avLst/>
          </a:prstGeom>
        </p:spPr>
        <p:txBody>
          <a:bodyPr wrap="square">
            <a:spAutoFit/>
          </a:bodyPr>
          <a:lstStyle/>
          <a:p>
            <a:r>
              <a:rPr lang="en-US" sz="2400">
                <a:latin typeface="Times New Roman" pitchFamily="18" charset="0"/>
                <a:cs typeface="Times New Roman" pitchFamily="18" charset="0"/>
              </a:rPr>
              <a:t>Điều kiện để có sóng dừng trên sợi dây có 2 đầu cố định là: </a:t>
            </a:r>
            <a:endParaRPr lang="en-US" sz="2400"/>
          </a:p>
        </p:txBody>
      </p:sp>
      <mc:AlternateContent xmlns:mc="http://schemas.openxmlformats.org/markup-compatibility/2006" xmlns:a14="http://schemas.microsoft.com/office/drawing/2010/main">
        <mc:Choice Requires="a14">
          <p:sp>
            <p:nvSpPr>
              <p:cNvPr id="8" name="Rectangle 7"/>
              <p:cNvSpPr/>
              <p:nvPr/>
            </p:nvSpPr>
            <p:spPr>
              <a:xfrm>
                <a:off x="2514600" y="3737258"/>
                <a:ext cx="5334000" cy="7913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400" i="1">
                          <a:latin typeface="Cambria Math"/>
                        </a:rPr>
                        <m:t>𝑙</m:t>
                      </m:r>
                      <m:r>
                        <a:rPr lang="en-US" sz="2400">
                          <a:latin typeface="Cambria Math"/>
                        </a:rPr>
                        <m:t>=</m:t>
                      </m:r>
                      <m:r>
                        <a:rPr lang="en-US" sz="2400" i="1">
                          <a:latin typeface="Cambria Math"/>
                        </a:rPr>
                        <m:t>𝑘</m:t>
                      </m:r>
                      <m:f>
                        <m:fPr>
                          <m:ctrlPr>
                            <a:rPr lang="en-US" sz="2400" i="1">
                              <a:latin typeface="Cambria Math"/>
                            </a:rPr>
                          </m:ctrlPr>
                        </m:fPr>
                        <m:num>
                          <m:r>
                            <a:rPr lang="en-US" sz="2400" i="1">
                              <a:latin typeface="Cambria Math"/>
                            </a:rPr>
                            <m:t>𝜆</m:t>
                          </m:r>
                        </m:num>
                        <m:den>
                          <m:r>
                            <a:rPr lang="en-US" sz="2400">
                              <a:latin typeface="Cambria Math"/>
                            </a:rPr>
                            <m:t>2</m:t>
                          </m:r>
                        </m:den>
                      </m:f>
                      <m:r>
                        <a:rPr lang="en-US" sz="2400">
                          <a:latin typeface="Cambria Math"/>
                        </a:rPr>
                        <m:t>=</m:t>
                      </m:r>
                      <m:f>
                        <m:fPr>
                          <m:ctrlPr>
                            <a:rPr lang="en-US" sz="2400" i="1">
                              <a:latin typeface="Cambria Math"/>
                            </a:rPr>
                          </m:ctrlPr>
                        </m:fPr>
                        <m:num>
                          <m:r>
                            <a:rPr lang="en-US" sz="2400">
                              <a:latin typeface="Cambria Math"/>
                            </a:rPr>
                            <m:t>6.0,2</m:t>
                          </m:r>
                        </m:num>
                        <m:den>
                          <m:r>
                            <a:rPr lang="en-US" sz="2400">
                              <a:latin typeface="Cambria Math"/>
                            </a:rPr>
                            <m:t>2</m:t>
                          </m:r>
                        </m:den>
                      </m:f>
                      <m:r>
                        <a:rPr lang="en-US" sz="2400">
                          <a:latin typeface="Cambria Math"/>
                        </a:rPr>
                        <m:t>=0,6</m:t>
                      </m:r>
                      <m:r>
                        <a:rPr lang="en-US" sz="2400" i="1">
                          <a:latin typeface="Cambria Math"/>
                        </a:rPr>
                        <m:t>𝑚</m:t>
                      </m:r>
                    </m:oMath>
                  </m:oMathPara>
                </a14:m>
                <a:endParaRPr lang="en-US" sz="2400">
                  <a:latin typeface="Times New Roman" pitchFamily="18" charset="0"/>
                  <a:cs typeface="Times New Roman" pitchFamily="18" charset="0"/>
                </a:endParaRPr>
              </a:p>
            </p:txBody>
          </p:sp>
        </mc:Choice>
        <mc:Fallback xmlns="">
          <p:sp>
            <p:nvSpPr>
              <p:cNvPr id="8" name="Rectangle 7"/>
              <p:cNvSpPr>
                <a:spLocks noRot="1" noChangeAspect="1" noMove="1" noResize="1" noEditPoints="1" noAdjustHandles="1" noChangeArrowheads="1" noChangeShapeType="1" noTextEdit="1"/>
              </p:cNvSpPr>
              <p:nvPr/>
            </p:nvSpPr>
            <p:spPr>
              <a:xfrm>
                <a:off x="2514600" y="3737258"/>
                <a:ext cx="5334000" cy="791307"/>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0289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ChangeArrowheads="1"/>
          </p:cNvSpPr>
          <p:nvPr/>
        </p:nvSpPr>
        <p:spPr bwMode="auto">
          <a:xfrm>
            <a:off x="4113213" y="14446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b="1">
                <a:solidFill>
                  <a:srgbClr val="99FF99"/>
                </a:solidFill>
              </a:rPr>
              <a:t> </a:t>
            </a:r>
          </a:p>
        </p:txBody>
      </p:sp>
      <p:sp>
        <p:nvSpPr>
          <p:cNvPr id="424964" name="Text Box 4"/>
          <p:cNvSpPr txBox="1">
            <a:spLocks noChangeArrowheads="1"/>
          </p:cNvSpPr>
          <p:nvPr/>
        </p:nvSpPr>
        <p:spPr bwMode="auto">
          <a:xfrm>
            <a:off x="71438" y="271746"/>
            <a:ext cx="8763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a:solidFill>
                  <a:srgbClr val="FF0000"/>
                </a:solidFill>
                <a:effectLst>
                  <a:outerShdw blurRad="38100" dist="38100" dir="2700000" algn="tl">
                    <a:srgbClr val="C0C0C0"/>
                  </a:outerShdw>
                </a:effectLst>
                <a:latin typeface="Times New Roman" pitchFamily="18" charset="0"/>
              </a:rPr>
              <a:t>3. SÓNG DỪNG TRÊN </a:t>
            </a:r>
            <a:r>
              <a:rPr lang="en-US" sz="2000" b="1" smtClean="0">
                <a:solidFill>
                  <a:srgbClr val="FF0000"/>
                </a:solidFill>
                <a:effectLst>
                  <a:outerShdw blurRad="38100" dist="38100" dir="2700000" algn="tl">
                    <a:srgbClr val="C0C0C0"/>
                  </a:outerShdw>
                </a:effectLst>
                <a:latin typeface="Times New Roman" pitchFamily="18" charset="0"/>
              </a:rPr>
              <a:t>MỘT SỢI DÂY </a:t>
            </a:r>
            <a:r>
              <a:rPr lang="en-US" sz="2000" b="1">
                <a:solidFill>
                  <a:srgbClr val="FF0000"/>
                </a:solidFill>
                <a:effectLst>
                  <a:outerShdw blurRad="38100" dist="38100" dir="2700000" algn="tl">
                    <a:srgbClr val="C0C0C0"/>
                  </a:outerShdw>
                </a:effectLst>
                <a:latin typeface="Times New Roman" pitchFamily="18" charset="0"/>
              </a:rPr>
              <a:t>CÓ MỘT ĐẦU CỐ ĐỊNH, MỘT ĐẦU TỰ DO</a:t>
            </a:r>
          </a:p>
        </p:txBody>
      </p:sp>
      <p:sp>
        <p:nvSpPr>
          <p:cNvPr id="425062" name="Text Box 102"/>
          <p:cNvSpPr txBox="1">
            <a:spLocks noChangeArrowheads="1"/>
          </p:cNvSpPr>
          <p:nvPr/>
        </p:nvSpPr>
        <p:spPr bwMode="auto">
          <a:xfrm>
            <a:off x="685800" y="1034257"/>
            <a:ext cx="34274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eaLnBrk="0" hangingPunct="0">
              <a:spcBef>
                <a:spcPct val="50000"/>
              </a:spcBef>
              <a:buAutoNum type="alphaLcPeriod"/>
            </a:pPr>
            <a:r>
              <a:rPr lang="en-US" sz="2400" b="1" smtClean="0">
                <a:latin typeface="Times New Roman" pitchFamily="18" charset="0"/>
              </a:rPr>
              <a:t>Điều kiện</a:t>
            </a:r>
            <a:endParaRPr lang="en-US" sz="2400" b="1">
              <a:latin typeface="Times New Roman" pitchFamily="18" charset="0"/>
            </a:endParaRPr>
          </a:p>
        </p:txBody>
      </p:sp>
      <mc:AlternateContent xmlns:mc="http://schemas.openxmlformats.org/markup-compatibility/2006" xmlns:a14="http://schemas.microsoft.com/office/drawing/2010/main">
        <mc:Choice Requires="a14">
          <p:sp>
            <p:nvSpPr>
              <p:cNvPr id="3" name="Rectangle 2"/>
              <p:cNvSpPr/>
              <p:nvPr/>
            </p:nvSpPr>
            <p:spPr>
              <a:xfrm>
                <a:off x="1031592" y="4601949"/>
                <a:ext cx="3120871" cy="461665"/>
              </a:xfrm>
              <a:prstGeom prst="rect">
                <a:avLst/>
              </a:prstGeom>
            </p:spPr>
            <p:txBody>
              <a:bodyPr wrap="square">
                <a:spAutoFit/>
              </a:bodyPr>
              <a:lstStyle/>
              <a:p>
                <a:pPr algn="ctr"/>
                <a14:m>
                  <m:oMath xmlns:m="http://schemas.openxmlformats.org/officeDocument/2006/math">
                    <m:r>
                      <a:rPr lang="en-US" sz="2400" b="1" i="1">
                        <a:latin typeface="Cambria Math"/>
                      </a:rPr>
                      <m:t>𝝀</m:t>
                    </m:r>
                  </m:oMath>
                </a14:m>
                <a:r>
                  <a:rPr lang="en-US" sz="2400" b="1">
                    <a:latin typeface="Times New Roman" pitchFamily="18" charset="0"/>
                    <a:cs typeface="Times New Roman" pitchFamily="18" charset="0"/>
                  </a:rPr>
                  <a:t>: Bước sóng ( m) </a:t>
                </a:r>
              </a:p>
            </p:txBody>
          </p:sp>
        </mc:Choice>
        <mc:Fallback xmlns="">
          <p:sp>
            <p:nvSpPr>
              <p:cNvPr id="3" name="Rectangle 2"/>
              <p:cNvSpPr>
                <a:spLocks noRot="1" noChangeAspect="1" noMove="1" noResize="1" noEditPoints="1" noAdjustHandles="1" noChangeArrowheads="1" noChangeShapeType="1" noTextEdit="1"/>
              </p:cNvSpPr>
              <p:nvPr/>
            </p:nvSpPr>
            <p:spPr>
              <a:xfrm>
                <a:off x="1031592" y="4601949"/>
                <a:ext cx="3120871" cy="461665"/>
              </a:xfrm>
              <a:prstGeom prst="rect">
                <a:avLst/>
              </a:prstGeom>
              <a:blipFill rotWithShape="1">
                <a:blip r:embed="rId4"/>
                <a:stretch>
                  <a:fillRect t="-10526" b="-28947"/>
                </a:stretch>
              </a:blipFill>
            </p:spPr>
            <p:txBody>
              <a:bodyPr/>
              <a:lstStyle/>
              <a:p>
                <a:r>
                  <a:rPr lang="en-US">
                    <a:noFill/>
                  </a:rPr>
                  <a:t> </a:t>
                </a:r>
              </a:p>
            </p:txBody>
          </p:sp>
        </mc:Fallback>
      </mc:AlternateContent>
      <p:sp>
        <p:nvSpPr>
          <p:cNvPr id="4" name="Rectangle 3"/>
          <p:cNvSpPr/>
          <p:nvPr/>
        </p:nvSpPr>
        <p:spPr>
          <a:xfrm>
            <a:off x="863315" y="5009022"/>
            <a:ext cx="4743437" cy="461665"/>
          </a:xfrm>
          <a:prstGeom prst="rect">
            <a:avLst/>
          </a:prstGeom>
        </p:spPr>
        <p:txBody>
          <a:bodyPr wrap="square">
            <a:spAutoFit/>
          </a:bodyPr>
          <a:lstStyle/>
          <a:p>
            <a:pPr algn="ctr"/>
            <a:r>
              <a:rPr lang="en-US" sz="2400" b="1">
                <a:latin typeface="Times New Roman" pitchFamily="18" charset="0"/>
                <a:cs typeface="Times New Roman" pitchFamily="18" charset="0"/>
              </a:rPr>
              <a:t>k+1: số nút sóng = số bụng sóng.</a:t>
            </a:r>
          </a:p>
        </p:txBody>
      </p:sp>
      <p:sp>
        <p:nvSpPr>
          <p:cNvPr id="5" name="Rectangle 4"/>
          <p:cNvSpPr/>
          <p:nvPr/>
        </p:nvSpPr>
        <p:spPr>
          <a:xfrm>
            <a:off x="85814" y="4152107"/>
            <a:ext cx="5072672" cy="461665"/>
          </a:xfrm>
          <a:prstGeom prst="rect">
            <a:avLst/>
          </a:prstGeom>
        </p:spPr>
        <p:txBody>
          <a:bodyPr wrap="none">
            <a:spAutoFit/>
          </a:bodyPr>
          <a:lstStyle/>
          <a:p>
            <a:pPr algn="ctr"/>
            <a:r>
              <a:rPr lang="en-US" sz="2400" b="1">
                <a:latin typeface="Times New Roman" pitchFamily="18" charset="0"/>
                <a:cs typeface="Times New Roman" pitchFamily="18" charset="0"/>
              </a:rPr>
              <a:t>Trong đó: l: là chiều dài dây dẫn (m).</a:t>
            </a:r>
          </a:p>
        </p:txBody>
      </p:sp>
      <mc:AlternateContent xmlns:mc="http://schemas.openxmlformats.org/markup-compatibility/2006" xmlns:a14="http://schemas.microsoft.com/office/drawing/2010/main">
        <mc:Choice Requires="a14">
          <p:sp>
            <p:nvSpPr>
              <p:cNvPr id="6" name="Rectangle 5"/>
              <p:cNvSpPr/>
              <p:nvPr/>
            </p:nvSpPr>
            <p:spPr>
              <a:xfrm>
                <a:off x="8340385" y="5338715"/>
                <a:ext cx="365806" cy="6165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𝜆</m:t>
                          </m:r>
                        </m:num>
                        <m:den>
                          <m:r>
                            <a:rPr lang="en-US">
                              <a:latin typeface="Cambria Math"/>
                            </a:rPr>
                            <m:t>4</m:t>
                          </m:r>
                        </m:den>
                      </m:f>
                    </m:oMath>
                  </m:oMathPara>
                </a14:m>
                <a:endParaRPr lang="en-US"/>
              </a:p>
            </p:txBody>
          </p:sp>
        </mc:Choice>
        <mc:Fallback xmlns="">
          <p:sp>
            <p:nvSpPr>
              <p:cNvPr id="6" name="Rectangle 5"/>
              <p:cNvSpPr>
                <a:spLocks noRot="1" noChangeAspect="1" noMove="1" noResize="1" noEditPoints="1" noAdjustHandles="1" noChangeArrowheads="1" noChangeShapeType="1" noTextEdit="1"/>
              </p:cNvSpPr>
              <p:nvPr/>
            </p:nvSpPr>
            <p:spPr>
              <a:xfrm>
                <a:off x="8340385" y="5338715"/>
                <a:ext cx="365806" cy="616515"/>
              </a:xfrm>
              <a:prstGeom prst="rect">
                <a:avLst/>
              </a:prstGeom>
              <a:blipFill rotWithShape="1">
                <a:blip r:embed="rId5"/>
                <a:stretch>
                  <a:fillRect/>
                </a:stretch>
              </a:blipFill>
            </p:spPr>
            <p:txBody>
              <a:bodyPr/>
              <a:lstStyle/>
              <a:p>
                <a:r>
                  <a:rPr lang="en-US">
                    <a:noFill/>
                  </a:rPr>
                  <a:t> </a:t>
                </a:r>
              </a:p>
            </p:txBody>
          </p:sp>
        </mc:Fallback>
      </mc:AlternateContent>
      <p:grpSp>
        <p:nvGrpSpPr>
          <p:cNvPr id="195" name="Group 100"/>
          <p:cNvGrpSpPr>
            <a:grpSpLocks/>
          </p:cNvGrpSpPr>
          <p:nvPr/>
        </p:nvGrpSpPr>
        <p:grpSpPr bwMode="auto">
          <a:xfrm>
            <a:off x="6019800" y="1524000"/>
            <a:ext cx="3124200" cy="5105400"/>
            <a:chOff x="3792" y="1104"/>
            <a:chExt cx="1968" cy="3216"/>
          </a:xfrm>
        </p:grpSpPr>
        <p:sp>
          <p:nvSpPr>
            <p:cNvPr id="196" name="Rectangle 3"/>
            <p:cNvSpPr>
              <a:spLocks noChangeArrowheads="1"/>
            </p:cNvSpPr>
            <p:nvPr/>
          </p:nvSpPr>
          <p:spPr bwMode="auto">
            <a:xfrm>
              <a:off x="3792" y="1248"/>
              <a:ext cx="29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u="sng">
                  <a:solidFill>
                    <a:srgbClr val="99FF99"/>
                  </a:solidFill>
                </a:rPr>
                <a:t> </a:t>
              </a:r>
              <a:r>
                <a:rPr lang="en-US" sz="4000">
                  <a:solidFill>
                    <a:srgbClr val="99FF99"/>
                  </a:solidFill>
                </a:rPr>
                <a:t> </a:t>
              </a:r>
            </a:p>
          </p:txBody>
        </p:sp>
        <p:sp>
          <p:nvSpPr>
            <p:cNvPr id="197" name="Rectangle 80"/>
            <p:cNvSpPr>
              <a:spLocks noChangeArrowheads="1"/>
            </p:cNvSpPr>
            <p:nvPr/>
          </p:nvSpPr>
          <p:spPr bwMode="auto">
            <a:xfrm>
              <a:off x="4603" y="2351"/>
              <a:ext cx="95" cy="4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8" name="Line 82"/>
            <p:cNvSpPr>
              <a:spLocks noChangeShapeType="1"/>
            </p:cNvSpPr>
            <p:nvPr/>
          </p:nvSpPr>
          <p:spPr bwMode="auto">
            <a:xfrm>
              <a:off x="3984" y="1449"/>
              <a:ext cx="1385" cy="0"/>
            </a:xfrm>
            <a:prstGeom prst="line">
              <a:avLst/>
            </a:prstGeom>
            <a:noFill/>
            <a:ln w="127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 name="Line 83"/>
            <p:cNvSpPr>
              <a:spLocks noChangeShapeType="1"/>
            </p:cNvSpPr>
            <p:nvPr/>
          </p:nvSpPr>
          <p:spPr bwMode="auto">
            <a:xfrm>
              <a:off x="3996" y="3881"/>
              <a:ext cx="1385" cy="0"/>
            </a:xfrm>
            <a:prstGeom prst="line">
              <a:avLst/>
            </a:prstGeom>
            <a:noFill/>
            <a:ln w="127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 name="Line 84"/>
            <p:cNvSpPr>
              <a:spLocks noChangeShapeType="1"/>
            </p:cNvSpPr>
            <p:nvPr/>
          </p:nvSpPr>
          <p:spPr bwMode="auto">
            <a:xfrm>
              <a:off x="3984" y="2142"/>
              <a:ext cx="1385" cy="0"/>
            </a:xfrm>
            <a:prstGeom prst="line">
              <a:avLst/>
            </a:prstGeom>
            <a:noFill/>
            <a:ln w="127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 name="Line 85"/>
            <p:cNvSpPr>
              <a:spLocks noChangeShapeType="1"/>
            </p:cNvSpPr>
            <p:nvPr/>
          </p:nvSpPr>
          <p:spPr bwMode="auto">
            <a:xfrm>
              <a:off x="3984" y="2841"/>
              <a:ext cx="1385" cy="0"/>
            </a:xfrm>
            <a:prstGeom prst="line">
              <a:avLst/>
            </a:prstGeom>
            <a:noFill/>
            <a:ln w="127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 name="Line 86"/>
            <p:cNvSpPr>
              <a:spLocks noChangeShapeType="1"/>
            </p:cNvSpPr>
            <p:nvPr/>
          </p:nvSpPr>
          <p:spPr bwMode="auto">
            <a:xfrm>
              <a:off x="3984" y="3534"/>
              <a:ext cx="1385" cy="0"/>
            </a:xfrm>
            <a:prstGeom prst="line">
              <a:avLst/>
            </a:prstGeom>
            <a:noFill/>
            <a:ln w="127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 name="Line 100"/>
            <p:cNvSpPr>
              <a:spLocks noChangeShapeType="1"/>
            </p:cNvSpPr>
            <p:nvPr/>
          </p:nvSpPr>
          <p:spPr bwMode="auto">
            <a:xfrm>
              <a:off x="5254" y="1422"/>
              <a:ext cx="0" cy="72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04" name="Group 105"/>
            <p:cNvGrpSpPr>
              <a:grpSpLocks/>
            </p:cNvGrpSpPr>
            <p:nvPr/>
          </p:nvGrpSpPr>
          <p:grpSpPr bwMode="auto">
            <a:xfrm>
              <a:off x="4800" y="1392"/>
              <a:ext cx="879" cy="2482"/>
              <a:chOff x="4752" y="336"/>
              <a:chExt cx="1246" cy="3580"/>
            </a:xfrm>
          </p:grpSpPr>
          <p:grpSp>
            <p:nvGrpSpPr>
              <p:cNvPr id="213" name="Group 4"/>
              <p:cNvGrpSpPr>
                <a:grpSpLocks/>
              </p:cNvGrpSpPr>
              <p:nvPr/>
            </p:nvGrpSpPr>
            <p:grpSpPr bwMode="auto">
              <a:xfrm>
                <a:off x="4752" y="336"/>
                <a:ext cx="595" cy="3580"/>
                <a:chOff x="4299" y="110"/>
                <a:chExt cx="590" cy="4078"/>
              </a:xfrm>
            </p:grpSpPr>
            <p:grpSp>
              <p:nvGrpSpPr>
                <p:cNvPr id="215" name="Group 5"/>
                <p:cNvGrpSpPr>
                  <a:grpSpLocks/>
                </p:cNvGrpSpPr>
                <p:nvPr/>
              </p:nvGrpSpPr>
              <p:grpSpPr bwMode="auto">
                <a:xfrm rot="5400000">
                  <a:off x="4025" y="488"/>
                  <a:ext cx="1137" cy="590"/>
                  <a:chOff x="1341" y="492"/>
                  <a:chExt cx="1728" cy="1134"/>
                </a:xfrm>
              </p:grpSpPr>
              <p:sp>
                <p:nvSpPr>
                  <p:cNvPr id="272" name="Line 6"/>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73" name="Group 7"/>
                  <p:cNvGrpSpPr>
                    <a:grpSpLocks/>
                  </p:cNvGrpSpPr>
                  <p:nvPr/>
                </p:nvGrpSpPr>
                <p:grpSpPr bwMode="auto">
                  <a:xfrm>
                    <a:off x="1341" y="492"/>
                    <a:ext cx="1728" cy="564"/>
                    <a:chOff x="1344" y="492"/>
                    <a:chExt cx="1728" cy="564"/>
                  </a:xfrm>
                </p:grpSpPr>
                <p:sp>
                  <p:nvSpPr>
                    <p:cNvPr id="280" name="Freeform 8"/>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81" name="Freeform 9"/>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82" name="Freeform 10"/>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83" name="Freeform 11"/>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84" name="Freeform 12"/>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grpSp>
              <p:grpSp>
                <p:nvGrpSpPr>
                  <p:cNvPr id="274" name="Group 13"/>
                  <p:cNvGrpSpPr>
                    <a:grpSpLocks/>
                  </p:cNvGrpSpPr>
                  <p:nvPr/>
                </p:nvGrpSpPr>
                <p:grpSpPr bwMode="auto">
                  <a:xfrm flipV="1">
                    <a:off x="1341" y="1062"/>
                    <a:ext cx="1728" cy="564"/>
                    <a:chOff x="1344" y="492"/>
                    <a:chExt cx="1728" cy="564"/>
                  </a:xfrm>
                </p:grpSpPr>
                <p:sp>
                  <p:nvSpPr>
                    <p:cNvPr id="275" name="Freeform 14"/>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76" name="Freeform 15"/>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77" name="Freeform 16"/>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78" name="Freeform 17"/>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79" name="Freeform 18"/>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grpSp>
            </p:grpSp>
            <p:grpSp>
              <p:nvGrpSpPr>
                <p:cNvPr id="216" name="Group 19"/>
                <p:cNvGrpSpPr>
                  <a:grpSpLocks/>
                </p:cNvGrpSpPr>
                <p:nvPr/>
              </p:nvGrpSpPr>
              <p:grpSpPr bwMode="auto">
                <a:xfrm rot="5400000">
                  <a:off x="4025" y="1626"/>
                  <a:ext cx="1137" cy="590"/>
                  <a:chOff x="1341" y="492"/>
                  <a:chExt cx="1728" cy="1134"/>
                </a:xfrm>
              </p:grpSpPr>
              <p:sp>
                <p:nvSpPr>
                  <p:cNvPr id="259" name="Line 20"/>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60" name="Group 21"/>
                  <p:cNvGrpSpPr>
                    <a:grpSpLocks/>
                  </p:cNvGrpSpPr>
                  <p:nvPr/>
                </p:nvGrpSpPr>
                <p:grpSpPr bwMode="auto">
                  <a:xfrm>
                    <a:off x="1341" y="492"/>
                    <a:ext cx="1728" cy="564"/>
                    <a:chOff x="1344" y="492"/>
                    <a:chExt cx="1728" cy="564"/>
                  </a:xfrm>
                </p:grpSpPr>
                <p:sp>
                  <p:nvSpPr>
                    <p:cNvPr id="267" name="Freeform 22"/>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68" name="Freeform 23"/>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69" name="Freeform 24"/>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70" name="Freeform 25"/>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71" name="Freeform 26"/>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grpSp>
              <p:grpSp>
                <p:nvGrpSpPr>
                  <p:cNvPr id="261" name="Group 27"/>
                  <p:cNvGrpSpPr>
                    <a:grpSpLocks/>
                  </p:cNvGrpSpPr>
                  <p:nvPr/>
                </p:nvGrpSpPr>
                <p:grpSpPr bwMode="auto">
                  <a:xfrm flipV="1">
                    <a:off x="1341" y="1062"/>
                    <a:ext cx="1728" cy="564"/>
                    <a:chOff x="1344" y="492"/>
                    <a:chExt cx="1728" cy="564"/>
                  </a:xfrm>
                </p:grpSpPr>
                <p:sp>
                  <p:nvSpPr>
                    <p:cNvPr id="262" name="Freeform 28"/>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63" name="Freeform 29"/>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64" name="Freeform 30"/>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65" name="Freeform 31"/>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66" name="Freeform 32"/>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grpSp>
            </p:grpSp>
            <p:grpSp>
              <p:nvGrpSpPr>
                <p:cNvPr id="217" name="Group 33"/>
                <p:cNvGrpSpPr>
                  <a:grpSpLocks/>
                </p:cNvGrpSpPr>
                <p:nvPr/>
              </p:nvGrpSpPr>
              <p:grpSpPr bwMode="auto">
                <a:xfrm rot="-5400000">
                  <a:off x="4541" y="100"/>
                  <a:ext cx="106" cy="126"/>
                  <a:chOff x="2016" y="2138"/>
                  <a:chExt cx="323" cy="567"/>
                </a:xfrm>
              </p:grpSpPr>
              <p:sp>
                <p:nvSpPr>
                  <p:cNvPr id="246" name="Line 34"/>
                  <p:cNvSpPr>
                    <a:spLocks noChangeShapeType="1"/>
                  </p:cNvSpPr>
                  <p:nvPr/>
                </p:nvSpPr>
                <p:spPr bwMode="auto">
                  <a:xfrm>
                    <a:off x="2017" y="2423"/>
                    <a:ext cx="315"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7" name="Group 35"/>
                  <p:cNvGrpSpPr>
                    <a:grpSpLocks/>
                  </p:cNvGrpSpPr>
                  <p:nvPr/>
                </p:nvGrpSpPr>
                <p:grpSpPr bwMode="auto">
                  <a:xfrm>
                    <a:off x="2016" y="2138"/>
                    <a:ext cx="323" cy="285"/>
                    <a:chOff x="2016" y="2138"/>
                    <a:chExt cx="323" cy="285"/>
                  </a:xfrm>
                </p:grpSpPr>
                <p:sp>
                  <p:nvSpPr>
                    <p:cNvPr id="254" name="Freeform 36"/>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 name="T6" fmla="*/ 0 w 321"/>
                        <a:gd name="T7" fmla="*/ 0 h 48"/>
                        <a:gd name="T8" fmla="*/ 321 w 321"/>
                        <a:gd name="T9" fmla="*/ 48 h 48"/>
                      </a:gdLst>
                      <a:ahLst/>
                      <a:cxnLst>
                        <a:cxn ang="T4">
                          <a:pos x="T0" y="T1"/>
                        </a:cxn>
                        <a:cxn ang="T5">
                          <a:pos x="T2" y="T3"/>
                        </a:cxn>
                      </a:cxnLst>
                      <a:rect l="T6" t="T7" r="T8" b="T9"/>
                      <a:pathLst>
                        <a:path w="321" h="48">
                          <a:moveTo>
                            <a:pt x="0" y="48"/>
                          </a:moveTo>
                          <a:cubicBezTo>
                            <a:pt x="53" y="40"/>
                            <a:pt x="268" y="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55" name="Freeform 37"/>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 name="T6" fmla="*/ 0 w 320"/>
                        <a:gd name="T7" fmla="*/ 0 h 101"/>
                        <a:gd name="T8" fmla="*/ 320 w 320"/>
                        <a:gd name="T9" fmla="*/ 101 h 101"/>
                      </a:gdLst>
                      <a:ahLst/>
                      <a:cxnLst>
                        <a:cxn ang="T4">
                          <a:pos x="T0" y="T1"/>
                        </a:cxn>
                        <a:cxn ang="T5">
                          <a:pos x="T2" y="T3"/>
                        </a:cxn>
                      </a:cxnLst>
                      <a:rect l="T6" t="T7" r="T8" b="T9"/>
                      <a:pathLst>
                        <a:path w="320" h="101">
                          <a:moveTo>
                            <a:pt x="0" y="101"/>
                          </a:moveTo>
                          <a:cubicBezTo>
                            <a:pt x="53" y="84"/>
                            <a:pt x="267" y="17"/>
                            <a:pt x="320"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56" name="Freeform 38"/>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 name="T6" fmla="*/ 0 w 321"/>
                        <a:gd name="T7" fmla="*/ 0 h 159"/>
                        <a:gd name="T8" fmla="*/ 321 w 321"/>
                        <a:gd name="T9" fmla="*/ 159 h 159"/>
                      </a:gdLst>
                      <a:ahLst/>
                      <a:cxnLst>
                        <a:cxn ang="T4">
                          <a:pos x="T0" y="T1"/>
                        </a:cxn>
                        <a:cxn ang="T5">
                          <a:pos x="T2" y="T3"/>
                        </a:cxn>
                      </a:cxnLst>
                      <a:rect l="T6" t="T7" r="T8" b="T9"/>
                      <a:pathLst>
                        <a:path w="321" h="159">
                          <a:moveTo>
                            <a:pt x="0" y="159"/>
                          </a:moveTo>
                          <a:cubicBezTo>
                            <a:pt x="53" y="133"/>
                            <a:pt x="268" y="26"/>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57" name="Freeform 39"/>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 name="T6" fmla="*/ 0 w 323"/>
                        <a:gd name="T7" fmla="*/ 0 h 222"/>
                        <a:gd name="T8" fmla="*/ 323 w 323"/>
                        <a:gd name="T9" fmla="*/ 222 h 222"/>
                      </a:gdLst>
                      <a:ahLst/>
                      <a:cxnLst>
                        <a:cxn ang="T4">
                          <a:pos x="T0" y="T1"/>
                        </a:cxn>
                        <a:cxn ang="T5">
                          <a:pos x="T2" y="T3"/>
                        </a:cxn>
                      </a:cxnLst>
                      <a:rect l="T6" t="T7" r="T8" b="T9"/>
                      <a:pathLst>
                        <a:path w="323" h="222">
                          <a:moveTo>
                            <a:pt x="0" y="222"/>
                          </a:moveTo>
                          <a:cubicBezTo>
                            <a:pt x="54" y="185"/>
                            <a:pt x="269" y="37"/>
                            <a:pt x="323"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58" name="Freeform 40"/>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 name="T6" fmla="*/ 0 w 321"/>
                        <a:gd name="T7" fmla="*/ 0 h 285"/>
                        <a:gd name="T8" fmla="*/ 321 w 321"/>
                        <a:gd name="T9" fmla="*/ 285 h 285"/>
                      </a:gdLst>
                      <a:ahLst/>
                      <a:cxnLst>
                        <a:cxn ang="T4">
                          <a:pos x="T0" y="T1"/>
                        </a:cxn>
                        <a:cxn ang="T5">
                          <a:pos x="T2" y="T3"/>
                        </a:cxn>
                      </a:cxnLst>
                      <a:rect l="T6" t="T7" r="T8" b="T9"/>
                      <a:pathLst>
                        <a:path w="321" h="285">
                          <a:moveTo>
                            <a:pt x="0" y="285"/>
                          </a:moveTo>
                          <a:cubicBezTo>
                            <a:pt x="54" y="238"/>
                            <a:pt x="268" y="4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grpSp>
              <p:grpSp>
                <p:nvGrpSpPr>
                  <p:cNvPr id="248" name="Group 41"/>
                  <p:cNvGrpSpPr>
                    <a:grpSpLocks/>
                  </p:cNvGrpSpPr>
                  <p:nvPr/>
                </p:nvGrpSpPr>
                <p:grpSpPr bwMode="auto">
                  <a:xfrm flipV="1">
                    <a:off x="2016" y="2420"/>
                    <a:ext cx="323" cy="285"/>
                    <a:chOff x="2016" y="2138"/>
                    <a:chExt cx="323" cy="285"/>
                  </a:xfrm>
                </p:grpSpPr>
                <p:sp>
                  <p:nvSpPr>
                    <p:cNvPr id="249" name="Freeform 42"/>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 name="T6" fmla="*/ 0 w 321"/>
                        <a:gd name="T7" fmla="*/ 0 h 48"/>
                        <a:gd name="T8" fmla="*/ 321 w 321"/>
                        <a:gd name="T9" fmla="*/ 48 h 48"/>
                      </a:gdLst>
                      <a:ahLst/>
                      <a:cxnLst>
                        <a:cxn ang="T4">
                          <a:pos x="T0" y="T1"/>
                        </a:cxn>
                        <a:cxn ang="T5">
                          <a:pos x="T2" y="T3"/>
                        </a:cxn>
                      </a:cxnLst>
                      <a:rect l="T6" t="T7" r="T8" b="T9"/>
                      <a:pathLst>
                        <a:path w="321" h="48">
                          <a:moveTo>
                            <a:pt x="0" y="48"/>
                          </a:moveTo>
                          <a:cubicBezTo>
                            <a:pt x="53" y="40"/>
                            <a:pt x="268" y="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50" name="Freeform 43"/>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 name="T6" fmla="*/ 0 w 320"/>
                        <a:gd name="T7" fmla="*/ 0 h 101"/>
                        <a:gd name="T8" fmla="*/ 320 w 320"/>
                        <a:gd name="T9" fmla="*/ 101 h 101"/>
                      </a:gdLst>
                      <a:ahLst/>
                      <a:cxnLst>
                        <a:cxn ang="T4">
                          <a:pos x="T0" y="T1"/>
                        </a:cxn>
                        <a:cxn ang="T5">
                          <a:pos x="T2" y="T3"/>
                        </a:cxn>
                      </a:cxnLst>
                      <a:rect l="T6" t="T7" r="T8" b="T9"/>
                      <a:pathLst>
                        <a:path w="320" h="101">
                          <a:moveTo>
                            <a:pt x="0" y="101"/>
                          </a:moveTo>
                          <a:cubicBezTo>
                            <a:pt x="53" y="84"/>
                            <a:pt x="267" y="17"/>
                            <a:pt x="320"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51" name="Freeform 44"/>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 name="T6" fmla="*/ 0 w 321"/>
                        <a:gd name="T7" fmla="*/ 0 h 159"/>
                        <a:gd name="T8" fmla="*/ 321 w 321"/>
                        <a:gd name="T9" fmla="*/ 159 h 159"/>
                      </a:gdLst>
                      <a:ahLst/>
                      <a:cxnLst>
                        <a:cxn ang="T4">
                          <a:pos x="T0" y="T1"/>
                        </a:cxn>
                        <a:cxn ang="T5">
                          <a:pos x="T2" y="T3"/>
                        </a:cxn>
                      </a:cxnLst>
                      <a:rect l="T6" t="T7" r="T8" b="T9"/>
                      <a:pathLst>
                        <a:path w="321" h="159">
                          <a:moveTo>
                            <a:pt x="0" y="159"/>
                          </a:moveTo>
                          <a:cubicBezTo>
                            <a:pt x="53" y="133"/>
                            <a:pt x="268" y="26"/>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52" name="Freeform 45"/>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 name="T6" fmla="*/ 0 w 323"/>
                        <a:gd name="T7" fmla="*/ 0 h 222"/>
                        <a:gd name="T8" fmla="*/ 323 w 323"/>
                        <a:gd name="T9" fmla="*/ 222 h 222"/>
                      </a:gdLst>
                      <a:ahLst/>
                      <a:cxnLst>
                        <a:cxn ang="T4">
                          <a:pos x="T0" y="T1"/>
                        </a:cxn>
                        <a:cxn ang="T5">
                          <a:pos x="T2" y="T3"/>
                        </a:cxn>
                      </a:cxnLst>
                      <a:rect l="T6" t="T7" r="T8" b="T9"/>
                      <a:pathLst>
                        <a:path w="323" h="222">
                          <a:moveTo>
                            <a:pt x="0" y="222"/>
                          </a:moveTo>
                          <a:cubicBezTo>
                            <a:pt x="54" y="185"/>
                            <a:pt x="269" y="37"/>
                            <a:pt x="323"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53" name="Freeform 46"/>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 name="T6" fmla="*/ 0 w 321"/>
                        <a:gd name="T7" fmla="*/ 0 h 285"/>
                        <a:gd name="T8" fmla="*/ 321 w 321"/>
                        <a:gd name="T9" fmla="*/ 285 h 285"/>
                      </a:gdLst>
                      <a:ahLst/>
                      <a:cxnLst>
                        <a:cxn ang="T4">
                          <a:pos x="T0" y="T1"/>
                        </a:cxn>
                        <a:cxn ang="T5">
                          <a:pos x="T2" y="T3"/>
                        </a:cxn>
                      </a:cxnLst>
                      <a:rect l="T6" t="T7" r="T8" b="T9"/>
                      <a:pathLst>
                        <a:path w="321" h="285">
                          <a:moveTo>
                            <a:pt x="0" y="285"/>
                          </a:moveTo>
                          <a:cubicBezTo>
                            <a:pt x="54" y="238"/>
                            <a:pt x="268" y="4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grpSp>
            </p:grpSp>
            <p:grpSp>
              <p:nvGrpSpPr>
                <p:cNvPr id="218" name="Group 47"/>
                <p:cNvGrpSpPr>
                  <a:grpSpLocks/>
                </p:cNvGrpSpPr>
                <p:nvPr/>
              </p:nvGrpSpPr>
              <p:grpSpPr bwMode="auto">
                <a:xfrm rot="5400000">
                  <a:off x="4309" y="3611"/>
                  <a:ext cx="570" cy="583"/>
                  <a:chOff x="1629" y="529"/>
                  <a:chExt cx="570" cy="583"/>
                </a:xfrm>
              </p:grpSpPr>
              <p:sp>
                <p:nvSpPr>
                  <p:cNvPr id="233" name="Line 48"/>
                  <p:cNvSpPr>
                    <a:spLocks noChangeShapeType="1"/>
                  </p:cNvSpPr>
                  <p:nvPr/>
                </p:nvSpPr>
                <p:spPr bwMode="auto">
                  <a:xfrm>
                    <a:off x="1629" y="822"/>
                    <a:ext cx="568" cy="0"/>
                  </a:xfrm>
                  <a:prstGeom prst="line">
                    <a:avLst/>
                  </a:prstGeom>
                  <a:noFill/>
                  <a:ln w="19050">
                    <a:solidFill>
                      <a:srgbClr val="FF3300"/>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grpSp>
                <p:nvGrpSpPr>
                  <p:cNvPr id="234" name="Group 49"/>
                  <p:cNvGrpSpPr>
                    <a:grpSpLocks/>
                  </p:cNvGrpSpPr>
                  <p:nvPr/>
                </p:nvGrpSpPr>
                <p:grpSpPr bwMode="auto">
                  <a:xfrm>
                    <a:off x="1632" y="529"/>
                    <a:ext cx="567" cy="291"/>
                    <a:chOff x="1632" y="529"/>
                    <a:chExt cx="567" cy="291"/>
                  </a:xfrm>
                </p:grpSpPr>
                <p:sp>
                  <p:nvSpPr>
                    <p:cNvPr id="241" name="Freeform 50"/>
                    <p:cNvSpPr>
                      <a:spLocks/>
                    </p:cNvSpPr>
                    <p:nvPr/>
                  </p:nvSpPr>
                  <p:spPr bwMode="auto">
                    <a:xfrm>
                      <a:off x="1632" y="529"/>
                      <a:ext cx="567" cy="291"/>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42" name="Freeform 51"/>
                    <p:cNvSpPr>
                      <a:spLocks/>
                    </p:cNvSpPr>
                    <p:nvPr/>
                  </p:nvSpPr>
                  <p:spPr bwMode="auto">
                    <a:xfrm>
                      <a:off x="1632" y="592"/>
                      <a:ext cx="567" cy="228"/>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43" name="Freeform 52"/>
                    <p:cNvSpPr>
                      <a:spLocks/>
                    </p:cNvSpPr>
                    <p:nvPr/>
                  </p:nvSpPr>
                  <p:spPr bwMode="auto">
                    <a:xfrm>
                      <a:off x="1632" y="661"/>
                      <a:ext cx="567" cy="159"/>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44" name="Freeform 53"/>
                    <p:cNvSpPr>
                      <a:spLocks/>
                    </p:cNvSpPr>
                    <p:nvPr/>
                  </p:nvSpPr>
                  <p:spPr bwMode="auto">
                    <a:xfrm>
                      <a:off x="1632" y="715"/>
                      <a:ext cx="567" cy="105"/>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45" name="Freeform 54"/>
                    <p:cNvSpPr>
                      <a:spLocks/>
                    </p:cNvSpPr>
                    <p:nvPr/>
                  </p:nvSpPr>
                  <p:spPr bwMode="auto">
                    <a:xfrm>
                      <a:off x="1632" y="771"/>
                      <a:ext cx="567" cy="49"/>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grpSp>
              <p:grpSp>
                <p:nvGrpSpPr>
                  <p:cNvPr id="235" name="Group 55"/>
                  <p:cNvGrpSpPr>
                    <a:grpSpLocks/>
                  </p:cNvGrpSpPr>
                  <p:nvPr/>
                </p:nvGrpSpPr>
                <p:grpSpPr bwMode="auto">
                  <a:xfrm flipV="1">
                    <a:off x="1632" y="821"/>
                    <a:ext cx="567" cy="291"/>
                    <a:chOff x="1632" y="529"/>
                    <a:chExt cx="567" cy="291"/>
                  </a:xfrm>
                </p:grpSpPr>
                <p:sp>
                  <p:nvSpPr>
                    <p:cNvPr id="236" name="Freeform 56"/>
                    <p:cNvSpPr>
                      <a:spLocks/>
                    </p:cNvSpPr>
                    <p:nvPr/>
                  </p:nvSpPr>
                  <p:spPr bwMode="auto">
                    <a:xfrm>
                      <a:off x="1632" y="529"/>
                      <a:ext cx="567" cy="291"/>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37" name="Freeform 57"/>
                    <p:cNvSpPr>
                      <a:spLocks/>
                    </p:cNvSpPr>
                    <p:nvPr/>
                  </p:nvSpPr>
                  <p:spPr bwMode="auto">
                    <a:xfrm>
                      <a:off x="1632" y="592"/>
                      <a:ext cx="567" cy="228"/>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38" name="Freeform 58"/>
                    <p:cNvSpPr>
                      <a:spLocks/>
                    </p:cNvSpPr>
                    <p:nvPr/>
                  </p:nvSpPr>
                  <p:spPr bwMode="auto">
                    <a:xfrm>
                      <a:off x="1632" y="661"/>
                      <a:ext cx="567" cy="159"/>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39" name="Freeform 59"/>
                    <p:cNvSpPr>
                      <a:spLocks/>
                    </p:cNvSpPr>
                    <p:nvPr/>
                  </p:nvSpPr>
                  <p:spPr bwMode="auto">
                    <a:xfrm>
                      <a:off x="1632" y="715"/>
                      <a:ext cx="567" cy="105"/>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40" name="Freeform 60"/>
                    <p:cNvSpPr>
                      <a:spLocks/>
                    </p:cNvSpPr>
                    <p:nvPr/>
                  </p:nvSpPr>
                  <p:spPr bwMode="auto">
                    <a:xfrm>
                      <a:off x="1632" y="771"/>
                      <a:ext cx="567" cy="49"/>
                    </a:xfrm>
                    <a:custGeom>
                      <a:avLst/>
                      <a:gdLst>
                        <a:gd name="T0" fmla="*/ 0 w 567"/>
                        <a:gd name="T1" fmla="*/ 291 h 291"/>
                        <a:gd name="T2" fmla="*/ 339 w 567"/>
                        <a:gd name="T3" fmla="*/ 63 h 291"/>
                        <a:gd name="T4" fmla="*/ 567 w 567"/>
                        <a:gd name="T5" fmla="*/ 0 h 291"/>
                        <a:gd name="T6" fmla="*/ 0 60000 65536"/>
                        <a:gd name="T7" fmla="*/ 0 60000 65536"/>
                        <a:gd name="T8" fmla="*/ 0 60000 65536"/>
                        <a:gd name="T9" fmla="*/ 0 w 567"/>
                        <a:gd name="T10" fmla="*/ 0 h 291"/>
                        <a:gd name="T11" fmla="*/ 567 w 567"/>
                        <a:gd name="T12" fmla="*/ 291 h 291"/>
                      </a:gdLst>
                      <a:ahLst/>
                      <a:cxnLst>
                        <a:cxn ang="T6">
                          <a:pos x="T0" y="T1"/>
                        </a:cxn>
                        <a:cxn ang="T7">
                          <a:pos x="T2" y="T3"/>
                        </a:cxn>
                        <a:cxn ang="T8">
                          <a:pos x="T4" y="T5"/>
                        </a:cxn>
                      </a:cxnLst>
                      <a:rect l="T9" t="T10" r="T11" b="T12"/>
                      <a:pathLst>
                        <a:path w="567" h="291">
                          <a:moveTo>
                            <a:pt x="0" y="291"/>
                          </a:moveTo>
                          <a:cubicBezTo>
                            <a:pt x="122" y="201"/>
                            <a:pt x="244" y="111"/>
                            <a:pt x="339" y="63"/>
                          </a:cubicBezTo>
                          <a:cubicBezTo>
                            <a:pt x="434" y="15"/>
                            <a:pt x="500" y="7"/>
                            <a:pt x="567" y="0"/>
                          </a:cubicBezTo>
                        </a:path>
                      </a:pathLst>
                    </a:custGeom>
                    <a:noFill/>
                    <a:ln w="19050">
                      <a:solidFill>
                        <a:srgbClr val="FF3300"/>
                      </a:solidFill>
                      <a:round/>
                      <a:headEnd/>
                      <a:tailEnd type="oval" w="sm" len="sm"/>
                    </a:ln>
                    <a:extLst>
                      <a:ext uri="{909E8E84-426E-40DD-AFC4-6F175D3DCCD1}">
                        <a14:hiddenFill xmlns:a14="http://schemas.microsoft.com/office/drawing/2010/main">
                          <a:solidFill>
                            <a:srgbClr val="FFFFFF"/>
                          </a:solidFill>
                        </a14:hiddenFill>
                      </a:ext>
                    </a:extLst>
                  </p:spPr>
                  <p:txBody>
                    <a:bodyPr vert="eaVert"/>
                    <a:lstStyle/>
                    <a:p>
                      <a:endParaRPr lang="en-US"/>
                    </a:p>
                  </p:txBody>
                </p:sp>
              </p:grpSp>
            </p:grpSp>
            <p:grpSp>
              <p:nvGrpSpPr>
                <p:cNvPr id="219" name="Group 61"/>
                <p:cNvGrpSpPr>
                  <a:grpSpLocks/>
                </p:cNvGrpSpPr>
                <p:nvPr/>
              </p:nvGrpSpPr>
              <p:grpSpPr bwMode="auto">
                <a:xfrm rot="5400000">
                  <a:off x="4025" y="2766"/>
                  <a:ext cx="1137" cy="590"/>
                  <a:chOff x="1341" y="492"/>
                  <a:chExt cx="1728" cy="1134"/>
                </a:xfrm>
              </p:grpSpPr>
              <p:sp>
                <p:nvSpPr>
                  <p:cNvPr id="220" name="Line 62"/>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1" name="Group 63"/>
                  <p:cNvGrpSpPr>
                    <a:grpSpLocks/>
                  </p:cNvGrpSpPr>
                  <p:nvPr/>
                </p:nvGrpSpPr>
                <p:grpSpPr bwMode="auto">
                  <a:xfrm>
                    <a:off x="1341" y="492"/>
                    <a:ext cx="1728" cy="564"/>
                    <a:chOff x="1344" y="492"/>
                    <a:chExt cx="1728" cy="564"/>
                  </a:xfrm>
                </p:grpSpPr>
                <p:sp>
                  <p:nvSpPr>
                    <p:cNvPr id="228" name="Freeform 64"/>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29" name="Freeform 65"/>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30" name="Freeform 66"/>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31" name="Freeform 67"/>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sp>
                  <p:nvSpPr>
                    <p:cNvPr id="232" name="Freeform 68"/>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grpSp>
              <p:grpSp>
                <p:nvGrpSpPr>
                  <p:cNvPr id="222" name="Group 69"/>
                  <p:cNvGrpSpPr>
                    <a:grpSpLocks/>
                  </p:cNvGrpSpPr>
                  <p:nvPr/>
                </p:nvGrpSpPr>
                <p:grpSpPr bwMode="auto">
                  <a:xfrm flipV="1">
                    <a:off x="1341" y="1062"/>
                    <a:ext cx="1728" cy="564"/>
                    <a:chOff x="1344" y="492"/>
                    <a:chExt cx="1728" cy="564"/>
                  </a:xfrm>
                </p:grpSpPr>
                <p:sp>
                  <p:nvSpPr>
                    <p:cNvPr id="223" name="Freeform 70"/>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24" name="Freeform 71"/>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25" name="Freeform 72"/>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26" name="Freeform 73"/>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227" name="Freeform 74"/>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grpSp>
            </p:grpSp>
          </p:grpSp>
          <p:graphicFrame>
            <p:nvGraphicFramePr>
              <p:cNvPr id="214" name="Object 104"/>
              <p:cNvGraphicFramePr>
                <a:graphicFrameLocks noChangeAspect="1"/>
              </p:cNvGraphicFramePr>
              <p:nvPr>
                <p:extLst>
                  <p:ext uri="{D42A27DB-BD31-4B8C-83A1-F6EECF244321}">
                    <p14:modId xmlns:p14="http://schemas.microsoft.com/office/powerpoint/2010/main" val="1971532120"/>
                  </p:ext>
                </p:extLst>
              </p:nvPr>
            </p:nvGraphicFramePr>
            <p:xfrm>
              <a:off x="5676" y="418"/>
              <a:ext cx="322" cy="768"/>
            </p:xfrm>
            <a:graphic>
              <a:graphicData uri="http://schemas.openxmlformats.org/presentationml/2006/ole">
                <mc:AlternateContent xmlns:mc="http://schemas.openxmlformats.org/markup-compatibility/2006">
                  <mc:Choice xmlns:v="urn:schemas-microsoft-com:vml" Requires="v">
                    <p:oleObj spid="_x0000_s1121" name="Equation" r:id="rId6" imgW="164880" imgH="393480" progId="Equation.DSMT4">
                      <p:embed/>
                    </p:oleObj>
                  </mc:Choice>
                  <mc:Fallback>
                    <p:oleObj name="Equation" r:id="rId6" imgW="16488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76" y="418"/>
                            <a:ext cx="322" cy="7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05" name="Line 107"/>
            <p:cNvSpPr>
              <a:spLocks noChangeShapeType="1"/>
            </p:cNvSpPr>
            <p:nvPr/>
          </p:nvSpPr>
          <p:spPr bwMode="auto">
            <a:xfrm>
              <a:off x="4133" y="1424"/>
              <a:ext cx="0" cy="2411"/>
            </a:xfrm>
            <a:prstGeom prst="line">
              <a:avLst/>
            </a:prstGeom>
            <a:noFill/>
            <a:ln w="3810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 name="Text Box 111"/>
            <p:cNvSpPr txBox="1">
              <a:spLocks noChangeArrowheads="1"/>
            </p:cNvSpPr>
            <p:nvPr/>
          </p:nvSpPr>
          <p:spPr bwMode="auto">
            <a:xfrm>
              <a:off x="4908" y="3933"/>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spcBef>
                  <a:spcPct val="50000"/>
                </a:spcBef>
              </a:pPr>
              <a:r>
                <a:rPr lang="en-US" sz="2400">
                  <a:latin typeface="Times New Roman" pitchFamily="18" charset="0"/>
                </a:rPr>
                <a:t>Q</a:t>
              </a:r>
            </a:p>
          </p:txBody>
        </p:sp>
        <p:pic>
          <p:nvPicPr>
            <p:cNvPr id="207" name="Picture 75" descr="Song dung hai dau co dinh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5400000">
              <a:off x="2909" y="2467"/>
              <a:ext cx="3120" cy="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 name="Line 94"/>
            <p:cNvSpPr>
              <a:spLocks noChangeShapeType="1"/>
            </p:cNvSpPr>
            <p:nvPr/>
          </p:nvSpPr>
          <p:spPr bwMode="auto">
            <a:xfrm>
              <a:off x="3888" y="2142"/>
              <a:ext cx="18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9" name="Rectangle 76"/>
            <p:cNvSpPr>
              <a:spLocks noChangeArrowheads="1"/>
            </p:cNvSpPr>
            <p:nvPr/>
          </p:nvSpPr>
          <p:spPr bwMode="auto">
            <a:xfrm>
              <a:off x="4128" y="3879"/>
              <a:ext cx="576"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t>Q</a:t>
              </a:r>
            </a:p>
          </p:txBody>
        </p:sp>
        <p:sp>
          <p:nvSpPr>
            <p:cNvPr id="210" name="Rectangle 76"/>
            <p:cNvSpPr>
              <a:spLocks noChangeArrowheads="1"/>
            </p:cNvSpPr>
            <p:nvPr/>
          </p:nvSpPr>
          <p:spPr bwMode="auto">
            <a:xfrm>
              <a:off x="4224" y="1104"/>
              <a:ext cx="480"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t>P</a:t>
              </a:r>
            </a:p>
          </p:txBody>
        </p:sp>
        <p:sp>
          <p:nvSpPr>
            <p:cNvPr id="211" name="Text Box 111"/>
            <p:cNvSpPr txBox="1">
              <a:spLocks noChangeArrowheads="1"/>
            </p:cNvSpPr>
            <p:nvPr/>
          </p:nvSpPr>
          <p:spPr bwMode="auto">
            <a:xfrm>
              <a:off x="3809" y="2496"/>
              <a:ext cx="2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spcBef>
                  <a:spcPct val="50000"/>
                </a:spcBef>
              </a:pPr>
              <a:r>
                <a:rPr lang="en-US" sz="2800" i="1">
                  <a:latin typeface="Times New Roman" pitchFamily="18" charset="0"/>
                </a:rPr>
                <a:t>l</a:t>
              </a:r>
            </a:p>
          </p:txBody>
        </p:sp>
        <p:sp>
          <p:nvSpPr>
            <p:cNvPr id="212" name="Text Box 111"/>
            <p:cNvSpPr txBox="1">
              <a:spLocks noChangeArrowheads="1"/>
            </p:cNvSpPr>
            <p:nvPr/>
          </p:nvSpPr>
          <p:spPr bwMode="auto">
            <a:xfrm>
              <a:off x="4848" y="1104"/>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spcBef>
                  <a:spcPct val="50000"/>
                </a:spcBef>
              </a:pPr>
              <a:r>
                <a:rPr lang="en-US" sz="2400">
                  <a:latin typeface="Times New Roman" pitchFamily="18" charset="0"/>
                </a:rPr>
                <a:t>P</a:t>
              </a:r>
            </a:p>
          </p:txBody>
        </p:sp>
      </p:grpSp>
      <p:sp>
        <p:nvSpPr>
          <p:cNvPr id="285" name="Line 100"/>
          <p:cNvSpPr>
            <a:spLocks noChangeShapeType="1"/>
          </p:cNvSpPr>
          <p:nvPr/>
        </p:nvSpPr>
        <p:spPr bwMode="auto">
          <a:xfrm>
            <a:off x="8340385" y="5327915"/>
            <a:ext cx="340" cy="633286"/>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Rectangle 6"/>
          <p:cNvSpPr/>
          <p:nvPr/>
        </p:nvSpPr>
        <p:spPr>
          <a:xfrm>
            <a:off x="80963" y="1444625"/>
            <a:ext cx="6405562" cy="1200329"/>
          </a:xfrm>
          <a:prstGeom prst="rect">
            <a:avLst/>
          </a:prstGeom>
        </p:spPr>
        <p:txBody>
          <a:bodyPr wrap="square">
            <a:spAutoFit/>
          </a:bodyPr>
          <a:lstStyle/>
          <a:p>
            <a:r>
              <a:rPr lang="en-US" sz="2400">
                <a:latin typeface="Times New Roman" pitchFamily="18" charset="0"/>
              </a:rPr>
              <a:t>Điều </a:t>
            </a:r>
            <a:r>
              <a:rPr lang="en-US" sz="2400" smtClean="0">
                <a:latin typeface="Times New Roman" pitchFamily="18" charset="0"/>
              </a:rPr>
              <a:t>kiện </a:t>
            </a:r>
            <a:r>
              <a:rPr lang="en-US" sz="2400">
                <a:latin typeface="Times New Roman" pitchFamily="18" charset="0"/>
              </a:rPr>
              <a:t>để có sóng dừng trên sợi dây có một đầu cố định, một đầu tự do là chiều dài của sợi dây phải bằng một số lẻ lần một phần tư bước sóng </a:t>
            </a:r>
            <a:endParaRPr lang="en-US" sz="2400"/>
          </a:p>
        </p:txBody>
      </p:sp>
      <p:sp>
        <p:nvSpPr>
          <p:cNvPr id="107" name="Text Box 102"/>
          <p:cNvSpPr txBox="1">
            <a:spLocks noChangeArrowheads="1"/>
          </p:cNvSpPr>
          <p:nvPr/>
        </p:nvSpPr>
        <p:spPr bwMode="auto">
          <a:xfrm>
            <a:off x="533401" y="2600325"/>
            <a:ext cx="228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sz="2400" b="1" smtClean="0">
                <a:latin typeface="Times New Roman" pitchFamily="18" charset="0"/>
              </a:rPr>
              <a:t>b. Công thức: </a:t>
            </a:r>
            <a:endParaRPr lang="en-US" sz="2400" b="1">
              <a:latin typeface="Times New Roman" pitchFamily="18" charset="0"/>
            </a:endParaRPr>
          </a:p>
        </p:txBody>
      </p:sp>
      <mc:AlternateContent xmlns:mc="http://schemas.openxmlformats.org/markup-compatibility/2006" xmlns:a14="http://schemas.microsoft.com/office/drawing/2010/main">
        <mc:Choice Requires="a14">
          <p:sp>
            <p:nvSpPr>
              <p:cNvPr id="2" name="Rectangle 1"/>
              <p:cNvSpPr/>
              <p:nvPr/>
            </p:nvSpPr>
            <p:spPr>
              <a:xfrm>
                <a:off x="933054" y="2991453"/>
                <a:ext cx="5086746" cy="629531"/>
              </a:xfrm>
              <a:prstGeom prst="rect">
                <a:avLst/>
              </a:prstGeom>
            </p:spPr>
            <p:txBody>
              <a:bodyPr wrap="square">
                <a:spAutoFit/>
              </a:bodyPr>
              <a:lstStyle/>
              <a:p>
                <a14:m>
                  <m:oMath xmlns:m="http://schemas.openxmlformats.org/officeDocument/2006/math">
                    <m:r>
                      <a:rPr lang="en-US" sz="2400" i="1">
                        <a:latin typeface="Cambria Math"/>
                      </a:rPr>
                      <m:t>𝑙</m:t>
                    </m:r>
                    <m:r>
                      <a:rPr lang="en-US" sz="2400">
                        <a:latin typeface="Cambria Math"/>
                      </a:rPr>
                      <m:t>=(2</m:t>
                    </m:r>
                    <m:r>
                      <a:rPr lang="en-US" sz="2400" i="1">
                        <a:latin typeface="Cambria Math"/>
                      </a:rPr>
                      <m:t>𝑘</m:t>
                    </m:r>
                    <m:r>
                      <a:rPr lang="en-US" sz="2400">
                        <a:latin typeface="Cambria Math"/>
                      </a:rPr>
                      <m:t>+1)</m:t>
                    </m:r>
                    <m:f>
                      <m:fPr>
                        <m:ctrlPr>
                          <a:rPr lang="en-US" sz="2400" i="1">
                            <a:latin typeface="Cambria Math"/>
                          </a:rPr>
                        </m:ctrlPr>
                      </m:fPr>
                      <m:num>
                        <m:r>
                          <a:rPr lang="en-US" sz="2400" i="1">
                            <a:latin typeface="Cambria Math"/>
                          </a:rPr>
                          <m:t>𝜆</m:t>
                        </m:r>
                      </m:num>
                      <m:den>
                        <m:r>
                          <a:rPr lang="en-US" sz="2400">
                            <a:latin typeface="Cambria Math"/>
                          </a:rPr>
                          <m:t>4</m:t>
                        </m:r>
                      </m:den>
                    </m:f>
                  </m:oMath>
                </a14:m>
                <a:r>
                  <a:rPr lang="en-US" sz="2400" smtClean="0"/>
                  <a:t> </a:t>
                </a:r>
                <a:r>
                  <a:rPr lang="en-US" sz="2400" smtClean="0">
                    <a:latin typeface="Times New Roman" pitchFamily="18" charset="0"/>
                    <a:cs typeface="Times New Roman" pitchFamily="18" charset="0"/>
                  </a:rPr>
                  <a:t>Với k = 0, 1, 2, .......</a:t>
                </a:r>
                <a:endParaRPr lang="en-US" sz="2400"/>
              </a:p>
            </p:txBody>
          </p:sp>
        </mc:Choice>
        <mc:Fallback xmlns="">
          <p:sp>
            <p:nvSpPr>
              <p:cNvPr id="2" name="Rectangle 1"/>
              <p:cNvSpPr>
                <a:spLocks noRot="1" noChangeAspect="1" noMove="1" noResize="1" noEditPoints="1" noAdjustHandles="1" noChangeArrowheads="1" noChangeShapeType="1" noTextEdit="1"/>
              </p:cNvSpPr>
              <p:nvPr/>
            </p:nvSpPr>
            <p:spPr>
              <a:xfrm>
                <a:off x="933054" y="2991453"/>
                <a:ext cx="5086746" cy="629531"/>
              </a:xfrm>
              <a:prstGeom prst="rect">
                <a:avLst/>
              </a:prstGeom>
              <a:blipFill rotWithShape="1">
                <a:blip r:embed="rId9"/>
                <a:stretch>
                  <a:fillRect b="-8738"/>
                </a:stretch>
              </a:blipFill>
            </p:spPr>
            <p:txBody>
              <a:bodyPr/>
              <a:lstStyle/>
              <a:p>
                <a:r>
                  <a:rPr lang="en-US">
                    <a:noFill/>
                  </a:rPr>
                  <a:t> </a:t>
                </a:r>
              </a:p>
            </p:txBody>
          </p:sp>
        </mc:Fallback>
      </mc:AlternateContent>
      <p:sp>
        <p:nvSpPr>
          <p:cNvPr id="103" name="Line 85"/>
          <p:cNvSpPr>
            <a:spLocks noChangeShapeType="1"/>
          </p:cNvSpPr>
          <p:nvPr/>
        </p:nvSpPr>
        <p:spPr bwMode="auto">
          <a:xfrm>
            <a:off x="7442994" y="4819043"/>
            <a:ext cx="1080294" cy="0"/>
          </a:xfrm>
          <a:prstGeom prst="line">
            <a:avLst/>
          </a:prstGeom>
          <a:noFill/>
          <a:ln w="127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 name="Line 85"/>
          <p:cNvSpPr>
            <a:spLocks noChangeShapeType="1"/>
          </p:cNvSpPr>
          <p:nvPr/>
        </p:nvSpPr>
        <p:spPr bwMode="auto">
          <a:xfrm>
            <a:off x="7484180" y="3733800"/>
            <a:ext cx="1080294" cy="0"/>
          </a:xfrm>
          <a:prstGeom prst="line">
            <a:avLst/>
          </a:prstGeom>
          <a:noFill/>
          <a:ln w="127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 name="Line 85"/>
          <p:cNvSpPr>
            <a:spLocks noChangeShapeType="1"/>
          </p:cNvSpPr>
          <p:nvPr/>
        </p:nvSpPr>
        <p:spPr bwMode="auto">
          <a:xfrm>
            <a:off x="7401357" y="2607252"/>
            <a:ext cx="1080294" cy="0"/>
          </a:xfrm>
          <a:prstGeom prst="line">
            <a:avLst/>
          </a:prstGeom>
          <a:noFill/>
          <a:ln w="127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1901511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4964"/>
                                        </p:tgtEl>
                                        <p:attrNameLst>
                                          <p:attrName>style.visibility</p:attrName>
                                        </p:attrNameLst>
                                      </p:cBhvr>
                                      <p:to>
                                        <p:strVal val="visible"/>
                                      </p:to>
                                    </p:set>
                                    <p:anim calcmode="lin" valueType="num">
                                      <p:cBhvr additive="base">
                                        <p:cTn id="7" dur="500" fill="hold"/>
                                        <p:tgtEl>
                                          <p:spTgt spid="424964"/>
                                        </p:tgtEl>
                                        <p:attrNameLst>
                                          <p:attrName>ppt_x</p:attrName>
                                        </p:attrNameLst>
                                      </p:cBhvr>
                                      <p:tavLst>
                                        <p:tav tm="0">
                                          <p:val>
                                            <p:strVal val="#ppt_x"/>
                                          </p:val>
                                        </p:tav>
                                        <p:tav tm="100000">
                                          <p:val>
                                            <p:strVal val="#ppt_x"/>
                                          </p:val>
                                        </p:tav>
                                      </p:tavLst>
                                    </p:anim>
                                    <p:anim calcmode="lin" valueType="num">
                                      <p:cBhvr additive="base">
                                        <p:cTn id="8" dur="500" fill="hold"/>
                                        <p:tgtEl>
                                          <p:spTgt spid="42496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25062"/>
                                        </p:tgtEl>
                                        <p:attrNameLst>
                                          <p:attrName>style.visibility</p:attrName>
                                        </p:attrNameLst>
                                      </p:cBhvr>
                                      <p:to>
                                        <p:strVal val="visible"/>
                                      </p:to>
                                    </p:set>
                                    <p:anim calcmode="lin" valueType="num">
                                      <p:cBhvr additive="base">
                                        <p:cTn id="13" dur="500" fill="hold"/>
                                        <p:tgtEl>
                                          <p:spTgt spid="425062"/>
                                        </p:tgtEl>
                                        <p:attrNameLst>
                                          <p:attrName>ppt_x</p:attrName>
                                        </p:attrNameLst>
                                      </p:cBhvr>
                                      <p:tavLst>
                                        <p:tav tm="0">
                                          <p:val>
                                            <p:strVal val="#ppt_x"/>
                                          </p:val>
                                        </p:tav>
                                        <p:tav tm="100000">
                                          <p:val>
                                            <p:strVal val="#ppt_x"/>
                                          </p:val>
                                        </p:tav>
                                      </p:tavLst>
                                    </p:anim>
                                    <p:anim calcmode="lin" valueType="num">
                                      <p:cBhvr additive="base">
                                        <p:cTn id="14" dur="500" fill="hold"/>
                                        <p:tgtEl>
                                          <p:spTgt spid="42506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5"/>
                                        </p:tgtEl>
                                        <p:attrNameLst>
                                          <p:attrName>style.visibility</p:attrName>
                                        </p:attrNameLst>
                                      </p:cBhvr>
                                      <p:to>
                                        <p:strVal val="visible"/>
                                      </p:to>
                                    </p:set>
                                    <p:anim calcmode="lin" valueType="num">
                                      <p:cBhvr additive="base">
                                        <p:cTn id="19" dur="500" fill="hold"/>
                                        <p:tgtEl>
                                          <p:spTgt spid="285"/>
                                        </p:tgtEl>
                                        <p:attrNameLst>
                                          <p:attrName>ppt_x</p:attrName>
                                        </p:attrNameLst>
                                      </p:cBhvr>
                                      <p:tavLst>
                                        <p:tav tm="0">
                                          <p:val>
                                            <p:strVal val="#ppt_x"/>
                                          </p:val>
                                        </p:tav>
                                        <p:tav tm="100000">
                                          <p:val>
                                            <p:strVal val="#ppt_x"/>
                                          </p:val>
                                        </p:tav>
                                      </p:tavLst>
                                    </p:anim>
                                    <p:anim calcmode="lin" valueType="num">
                                      <p:cBhvr additive="base">
                                        <p:cTn id="20" dur="500" fill="hold"/>
                                        <p:tgtEl>
                                          <p:spTgt spid="28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5"/>
                                        </p:tgtEl>
                                        <p:attrNameLst>
                                          <p:attrName>style.visibility</p:attrName>
                                        </p:attrNameLst>
                                      </p:cBhvr>
                                      <p:to>
                                        <p:strVal val="visible"/>
                                      </p:to>
                                    </p:set>
                                    <p:anim calcmode="lin" valueType="num">
                                      <p:cBhvr additive="base">
                                        <p:cTn id="27" dur="500" fill="hold"/>
                                        <p:tgtEl>
                                          <p:spTgt spid="105"/>
                                        </p:tgtEl>
                                        <p:attrNameLst>
                                          <p:attrName>ppt_x</p:attrName>
                                        </p:attrNameLst>
                                      </p:cBhvr>
                                      <p:tavLst>
                                        <p:tav tm="0">
                                          <p:val>
                                            <p:strVal val="#ppt_x"/>
                                          </p:val>
                                        </p:tav>
                                        <p:tav tm="100000">
                                          <p:val>
                                            <p:strVal val="#ppt_x"/>
                                          </p:val>
                                        </p:tav>
                                      </p:tavLst>
                                    </p:anim>
                                    <p:anim calcmode="lin" valueType="num">
                                      <p:cBhvr additive="base">
                                        <p:cTn id="28" dur="500" fill="hold"/>
                                        <p:tgtEl>
                                          <p:spTgt spid="10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3"/>
                                        </p:tgtEl>
                                        <p:attrNameLst>
                                          <p:attrName>style.visibility</p:attrName>
                                        </p:attrNameLst>
                                      </p:cBhvr>
                                      <p:to>
                                        <p:strVal val="visible"/>
                                      </p:to>
                                    </p:set>
                                    <p:anim calcmode="lin" valueType="num">
                                      <p:cBhvr additive="base">
                                        <p:cTn id="31" dur="500" fill="hold"/>
                                        <p:tgtEl>
                                          <p:spTgt spid="103"/>
                                        </p:tgtEl>
                                        <p:attrNameLst>
                                          <p:attrName>ppt_x</p:attrName>
                                        </p:attrNameLst>
                                      </p:cBhvr>
                                      <p:tavLst>
                                        <p:tav tm="0">
                                          <p:val>
                                            <p:strVal val="#ppt_x"/>
                                          </p:val>
                                        </p:tav>
                                        <p:tav tm="100000">
                                          <p:val>
                                            <p:strVal val="#ppt_x"/>
                                          </p:val>
                                        </p:tav>
                                      </p:tavLst>
                                    </p:anim>
                                    <p:anim calcmode="lin" valueType="num">
                                      <p:cBhvr additive="base">
                                        <p:cTn id="32" dur="500" fill="hold"/>
                                        <p:tgtEl>
                                          <p:spTgt spid="10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4"/>
                                        </p:tgtEl>
                                        <p:attrNameLst>
                                          <p:attrName>style.visibility</p:attrName>
                                        </p:attrNameLst>
                                      </p:cBhvr>
                                      <p:to>
                                        <p:strVal val="visible"/>
                                      </p:to>
                                    </p:set>
                                    <p:anim calcmode="lin" valueType="num">
                                      <p:cBhvr additive="base">
                                        <p:cTn id="35" dur="500" fill="hold"/>
                                        <p:tgtEl>
                                          <p:spTgt spid="104"/>
                                        </p:tgtEl>
                                        <p:attrNameLst>
                                          <p:attrName>ppt_x</p:attrName>
                                        </p:attrNameLst>
                                      </p:cBhvr>
                                      <p:tavLst>
                                        <p:tav tm="0">
                                          <p:val>
                                            <p:strVal val="#ppt_x"/>
                                          </p:val>
                                        </p:tav>
                                        <p:tav tm="100000">
                                          <p:val>
                                            <p:strVal val="#ppt_x"/>
                                          </p:val>
                                        </p:tav>
                                      </p:tavLst>
                                    </p:anim>
                                    <p:anim calcmode="lin" valueType="num">
                                      <p:cBhvr additive="base">
                                        <p:cTn id="36" dur="500" fill="hold"/>
                                        <p:tgtEl>
                                          <p:spTgt spid="10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95"/>
                                        </p:tgtEl>
                                        <p:attrNameLst>
                                          <p:attrName>style.visibility</p:attrName>
                                        </p:attrNameLst>
                                      </p:cBhvr>
                                      <p:to>
                                        <p:strVal val="visible"/>
                                      </p:to>
                                    </p:set>
                                    <p:anim calcmode="lin" valueType="num">
                                      <p:cBhvr additive="base">
                                        <p:cTn id="39" dur="500" fill="hold"/>
                                        <p:tgtEl>
                                          <p:spTgt spid="195"/>
                                        </p:tgtEl>
                                        <p:attrNameLst>
                                          <p:attrName>ppt_x</p:attrName>
                                        </p:attrNameLst>
                                      </p:cBhvr>
                                      <p:tavLst>
                                        <p:tav tm="0">
                                          <p:val>
                                            <p:strVal val="#ppt_x"/>
                                          </p:val>
                                        </p:tav>
                                        <p:tav tm="100000">
                                          <p:val>
                                            <p:strVal val="#ppt_x"/>
                                          </p:val>
                                        </p:tav>
                                      </p:tavLst>
                                    </p:anim>
                                    <p:anim calcmode="lin" valueType="num">
                                      <p:cBhvr additive="base">
                                        <p:cTn id="40" dur="500" fill="hold"/>
                                        <p:tgtEl>
                                          <p:spTgt spid="19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ppt_x"/>
                                          </p:val>
                                        </p:tav>
                                        <p:tav tm="100000">
                                          <p:val>
                                            <p:strVal val="#ppt_x"/>
                                          </p:val>
                                        </p:tav>
                                      </p:tavLst>
                                    </p:anim>
                                    <p:anim calcmode="lin" valueType="num">
                                      <p:cBhvr additive="base">
                                        <p:cTn id="4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7"/>
                                        </p:tgtEl>
                                        <p:attrNameLst>
                                          <p:attrName>style.visibility</p:attrName>
                                        </p:attrNameLst>
                                      </p:cBhvr>
                                      <p:to>
                                        <p:strVal val="visible"/>
                                      </p:to>
                                    </p:set>
                                    <p:anim calcmode="lin" valueType="num">
                                      <p:cBhvr additive="base">
                                        <p:cTn id="51" dur="500" fill="hold"/>
                                        <p:tgtEl>
                                          <p:spTgt spid="107"/>
                                        </p:tgtEl>
                                        <p:attrNameLst>
                                          <p:attrName>ppt_x</p:attrName>
                                        </p:attrNameLst>
                                      </p:cBhvr>
                                      <p:tavLst>
                                        <p:tav tm="0">
                                          <p:val>
                                            <p:strVal val="#ppt_x"/>
                                          </p:val>
                                        </p:tav>
                                        <p:tav tm="100000">
                                          <p:val>
                                            <p:strVal val="#ppt_x"/>
                                          </p:val>
                                        </p:tav>
                                      </p:tavLst>
                                    </p:anim>
                                    <p:anim calcmode="lin" valueType="num">
                                      <p:cBhvr additive="base">
                                        <p:cTn id="52"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additive="base">
                                        <p:cTn id="57" dur="500" fill="hold"/>
                                        <p:tgtEl>
                                          <p:spTgt spid="2"/>
                                        </p:tgtEl>
                                        <p:attrNameLst>
                                          <p:attrName>ppt_x</p:attrName>
                                        </p:attrNameLst>
                                      </p:cBhvr>
                                      <p:tavLst>
                                        <p:tav tm="0">
                                          <p:val>
                                            <p:strVal val="#ppt_x"/>
                                          </p:val>
                                        </p:tav>
                                        <p:tav tm="100000">
                                          <p:val>
                                            <p:strVal val="#ppt_x"/>
                                          </p:val>
                                        </p:tav>
                                      </p:tavLst>
                                    </p:anim>
                                    <p:anim calcmode="lin" valueType="num">
                                      <p:cBhvr additive="base">
                                        <p:cTn id="5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additive="base">
                                        <p:cTn id="63" dur="500" fill="hold"/>
                                        <p:tgtEl>
                                          <p:spTgt spid="5"/>
                                        </p:tgtEl>
                                        <p:attrNameLst>
                                          <p:attrName>ppt_x</p:attrName>
                                        </p:attrNameLst>
                                      </p:cBhvr>
                                      <p:tavLst>
                                        <p:tav tm="0">
                                          <p:val>
                                            <p:strVal val="#ppt_x"/>
                                          </p:val>
                                        </p:tav>
                                        <p:tav tm="100000">
                                          <p:val>
                                            <p:strVal val="#ppt_x"/>
                                          </p:val>
                                        </p:tav>
                                      </p:tavLst>
                                    </p:anim>
                                    <p:anim calcmode="lin" valueType="num">
                                      <p:cBhvr additive="base">
                                        <p:cTn id="6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
                                        </p:tgtEl>
                                        <p:attrNameLst>
                                          <p:attrName>style.visibility</p:attrName>
                                        </p:attrNameLst>
                                      </p:cBhvr>
                                      <p:to>
                                        <p:strVal val="visible"/>
                                      </p:to>
                                    </p:set>
                                    <p:anim calcmode="lin" valueType="num">
                                      <p:cBhvr additive="base">
                                        <p:cTn id="69" dur="500" fill="hold"/>
                                        <p:tgtEl>
                                          <p:spTgt spid="3"/>
                                        </p:tgtEl>
                                        <p:attrNameLst>
                                          <p:attrName>ppt_x</p:attrName>
                                        </p:attrNameLst>
                                      </p:cBhvr>
                                      <p:tavLst>
                                        <p:tav tm="0">
                                          <p:val>
                                            <p:strVal val="#ppt_x"/>
                                          </p:val>
                                        </p:tav>
                                        <p:tav tm="100000">
                                          <p:val>
                                            <p:strVal val="#ppt_x"/>
                                          </p:val>
                                        </p:tav>
                                      </p:tavLst>
                                    </p:anim>
                                    <p:anim calcmode="lin" valueType="num">
                                      <p:cBhvr additive="base">
                                        <p:cTn id="7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4"/>
                                        </p:tgtEl>
                                        <p:attrNameLst>
                                          <p:attrName>style.visibility</p:attrName>
                                        </p:attrNameLst>
                                      </p:cBhvr>
                                      <p:to>
                                        <p:strVal val="visible"/>
                                      </p:to>
                                    </p:set>
                                    <p:anim calcmode="lin" valueType="num">
                                      <p:cBhvr additive="base">
                                        <p:cTn id="75" dur="500" fill="hold"/>
                                        <p:tgtEl>
                                          <p:spTgt spid="4"/>
                                        </p:tgtEl>
                                        <p:attrNameLst>
                                          <p:attrName>ppt_x</p:attrName>
                                        </p:attrNameLst>
                                      </p:cBhvr>
                                      <p:tavLst>
                                        <p:tav tm="0">
                                          <p:val>
                                            <p:strVal val="#ppt_x"/>
                                          </p:val>
                                        </p:tav>
                                        <p:tav tm="100000">
                                          <p:val>
                                            <p:strVal val="#ppt_x"/>
                                          </p:val>
                                        </p:tav>
                                      </p:tavLst>
                                    </p:anim>
                                    <p:anim calcmode="lin" valueType="num">
                                      <p:cBhvr additive="base">
                                        <p:cTn id="7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4" grpId="0"/>
      <p:bldP spid="425062" grpId="0"/>
      <p:bldP spid="3" grpId="0"/>
      <p:bldP spid="4" grpId="0"/>
      <p:bldP spid="5" grpId="0"/>
      <p:bldP spid="6" grpId="0"/>
      <p:bldP spid="285" grpId="0" animBg="1"/>
      <p:bldP spid="7" grpId="0"/>
      <p:bldP spid="107" grpId="0"/>
      <p:bldP spid="2" grpId="0"/>
      <p:bldP spid="103" grpId="0" animBg="1"/>
      <p:bldP spid="104" grpId="0" animBg="1"/>
      <p:bldP spid="10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313" name="Text Box 161"/>
          <p:cNvSpPr txBox="1">
            <a:spLocks noChangeArrowheads="1"/>
          </p:cNvSpPr>
          <p:nvPr/>
        </p:nvSpPr>
        <p:spPr bwMode="auto">
          <a:xfrm>
            <a:off x="838200" y="1933575"/>
            <a:ext cx="7010400"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b="1">
                <a:solidFill>
                  <a:srgbClr val="0000FF"/>
                </a:solidFill>
                <a:latin typeface="Times New Roman" pitchFamily="18" charset="0"/>
              </a:rPr>
              <a:t>1. Chọn câu đúng. </a:t>
            </a:r>
          </a:p>
          <a:p>
            <a:pPr>
              <a:spcBef>
                <a:spcPct val="50000"/>
              </a:spcBef>
            </a:pPr>
            <a:r>
              <a:rPr lang="en-US" sz="2200" b="1">
                <a:latin typeface="Times New Roman" pitchFamily="18" charset="0"/>
              </a:rPr>
              <a:t>   Tại điểm phản xạ thì sóng phản xạ :</a:t>
            </a:r>
          </a:p>
          <a:p>
            <a:pPr>
              <a:spcBef>
                <a:spcPct val="50000"/>
              </a:spcBef>
            </a:pPr>
            <a:r>
              <a:rPr lang="en-US" sz="2200" b="1">
                <a:latin typeface="Times New Roman" pitchFamily="18" charset="0"/>
              </a:rPr>
              <a:t>   A. Luôn ngược pha với sóng tới</a:t>
            </a:r>
          </a:p>
          <a:p>
            <a:pPr>
              <a:spcBef>
                <a:spcPct val="50000"/>
              </a:spcBef>
            </a:pPr>
            <a:r>
              <a:rPr lang="en-US" sz="2200" b="1">
                <a:latin typeface="Times New Roman" pitchFamily="18" charset="0"/>
              </a:rPr>
              <a:t>   B. Ngược pha với sóng tới nếu vật cản là cố định</a:t>
            </a:r>
          </a:p>
          <a:p>
            <a:pPr>
              <a:spcBef>
                <a:spcPct val="50000"/>
              </a:spcBef>
            </a:pPr>
            <a:r>
              <a:rPr lang="en-US" sz="2200" b="1">
                <a:latin typeface="Times New Roman" pitchFamily="18" charset="0"/>
              </a:rPr>
              <a:t>   C. Ngược pha với sóng tới nếu vật cản là tự do</a:t>
            </a:r>
          </a:p>
          <a:p>
            <a:pPr>
              <a:spcBef>
                <a:spcPct val="50000"/>
              </a:spcBef>
            </a:pPr>
            <a:r>
              <a:rPr lang="en-US" sz="2200" b="1">
                <a:latin typeface="Times New Roman" pitchFamily="18" charset="0"/>
              </a:rPr>
              <a:t>   D. Cùng  pha với sóng tới nếu vật cản là cố định</a:t>
            </a:r>
            <a:endParaRPr lang="en-US" sz="2200">
              <a:latin typeface="Times New Roman" pitchFamily="18" charset="0"/>
            </a:endParaRPr>
          </a:p>
        </p:txBody>
      </p:sp>
      <p:sp>
        <p:nvSpPr>
          <p:cNvPr id="433314" name="Text Box 162"/>
          <p:cNvSpPr txBox="1">
            <a:spLocks noChangeArrowheads="1"/>
          </p:cNvSpPr>
          <p:nvPr/>
        </p:nvSpPr>
        <p:spPr bwMode="auto">
          <a:xfrm>
            <a:off x="2786063" y="1050925"/>
            <a:ext cx="3124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a:solidFill>
                  <a:srgbClr val="003300"/>
                </a:solidFill>
                <a:effectLst>
                  <a:outerShdw blurRad="38100" dist="38100" dir="2700000" algn="tl">
                    <a:srgbClr val="C0C0C0"/>
                  </a:outerShdw>
                </a:effectLst>
                <a:latin typeface="Times New Roman" pitchFamily="18" charset="0"/>
              </a:rPr>
              <a:t>CỦNG CỐ - VẬN DỤNG</a:t>
            </a:r>
          </a:p>
        </p:txBody>
      </p:sp>
    </p:spTree>
    <p:extLst>
      <p:ext uri="{BB962C8B-B14F-4D97-AF65-F5344CB8AC3E}">
        <p14:creationId xmlns:p14="http://schemas.microsoft.com/office/powerpoint/2010/main" val="19042503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33313">
                                            <p:txEl>
                                              <p:pRg st="0" end="0"/>
                                            </p:txEl>
                                          </p:spTgt>
                                        </p:tgtEl>
                                        <p:attrNameLst>
                                          <p:attrName>style.visibility</p:attrName>
                                        </p:attrNameLst>
                                      </p:cBhvr>
                                      <p:to>
                                        <p:strVal val="visible"/>
                                      </p:to>
                                    </p:set>
                                    <p:animEffect transition="in" filter="box(in)">
                                      <p:cBhvr>
                                        <p:cTn id="7" dur="500"/>
                                        <p:tgtEl>
                                          <p:spTgt spid="43331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33313">
                                            <p:txEl>
                                              <p:pRg st="1" end="1"/>
                                            </p:txEl>
                                          </p:spTgt>
                                        </p:tgtEl>
                                        <p:attrNameLst>
                                          <p:attrName>style.visibility</p:attrName>
                                        </p:attrNameLst>
                                      </p:cBhvr>
                                      <p:to>
                                        <p:strVal val="visible"/>
                                      </p:to>
                                    </p:set>
                                    <p:animEffect transition="in" filter="box(in)">
                                      <p:cBhvr>
                                        <p:cTn id="10" dur="500"/>
                                        <p:tgtEl>
                                          <p:spTgt spid="43331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33313">
                                            <p:txEl>
                                              <p:pRg st="2" end="2"/>
                                            </p:txEl>
                                          </p:spTgt>
                                        </p:tgtEl>
                                        <p:attrNameLst>
                                          <p:attrName>style.visibility</p:attrName>
                                        </p:attrNameLst>
                                      </p:cBhvr>
                                      <p:to>
                                        <p:strVal val="visible"/>
                                      </p:to>
                                    </p:set>
                                    <p:animEffect transition="in" filter="box(in)">
                                      <p:cBhvr>
                                        <p:cTn id="13" dur="500"/>
                                        <p:tgtEl>
                                          <p:spTgt spid="43331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33313">
                                            <p:txEl>
                                              <p:pRg st="3" end="3"/>
                                            </p:txEl>
                                          </p:spTgt>
                                        </p:tgtEl>
                                        <p:attrNameLst>
                                          <p:attrName>style.visibility</p:attrName>
                                        </p:attrNameLst>
                                      </p:cBhvr>
                                      <p:to>
                                        <p:strVal val="visible"/>
                                      </p:to>
                                    </p:set>
                                    <p:animEffect transition="in" filter="box(in)">
                                      <p:cBhvr>
                                        <p:cTn id="16" dur="500"/>
                                        <p:tgtEl>
                                          <p:spTgt spid="43331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33313">
                                            <p:txEl>
                                              <p:pRg st="4" end="4"/>
                                            </p:txEl>
                                          </p:spTgt>
                                        </p:tgtEl>
                                        <p:attrNameLst>
                                          <p:attrName>style.visibility</p:attrName>
                                        </p:attrNameLst>
                                      </p:cBhvr>
                                      <p:to>
                                        <p:strVal val="visible"/>
                                      </p:to>
                                    </p:set>
                                    <p:animEffect transition="in" filter="box(in)">
                                      <p:cBhvr>
                                        <p:cTn id="19" dur="500"/>
                                        <p:tgtEl>
                                          <p:spTgt spid="433313">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33313">
                                            <p:txEl>
                                              <p:pRg st="5" end="5"/>
                                            </p:txEl>
                                          </p:spTgt>
                                        </p:tgtEl>
                                        <p:attrNameLst>
                                          <p:attrName>style.visibility</p:attrName>
                                        </p:attrNameLst>
                                      </p:cBhvr>
                                      <p:to>
                                        <p:strVal val="visible"/>
                                      </p:to>
                                    </p:set>
                                    <p:animEffect transition="in" filter="box(in)">
                                      <p:cBhvr>
                                        <p:cTn id="22" dur="500"/>
                                        <p:tgtEl>
                                          <p:spTgt spid="43331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mph" presetSubtype="2" fill="hold" nodeType="clickEffect">
                                  <p:stCondLst>
                                    <p:cond delay="0"/>
                                  </p:stCondLst>
                                  <p:childTnLst>
                                    <p:animClr clrSpc="rgb" dir="cw">
                                      <p:cBhvr override="childStyle">
                                        <p:cTn id="26" dur="2000" fill="hold"/>
                                        <p:tgtEl>
                                          <p:spTgt spid="433313">
                                            <p:txEl>
                                              <p:pRg st="3" end="3"/>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31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3" name="Text Box 3"/>
          <p:cNvSpPr txBox="1">
            <a:spLocks noChangeArrowheads="1"/>
          </p:cNvSpPr>
          <p:nvPr/>
        </p:nvSpPr>
        <p:spPr bwMode="auto">
          <a:xfrm>
            <a:off x="2786063" y="1050925"/>
            <a:ext cx="3124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a:solidFill>
                  <a:srgbClr val="003300"/>
                </a:solidFill>
                <a:effectLst>
                  <a:outerShdw blurRad="38100" dist="38100" dir="2700000" algn="tl">
                    <a:srgbClr val="C0C0C0"/>
                  </a:outerShdw>
                </a:effectLst>
                <a:latin typeface="Times New Roman" pitchFamily="18" charset="0"/>
              </a:rPr>
              <a:t>CỦNG CỐ - VẬN DỤNG</a:t>
            </a:r>
          </a:p>
        </p:txBody>
      </p:sp>
      <p:sp>
        <p:nvSpPr>
          <p:cNvPr id="435204" name="Text Box 4"/>
          <p:cNvSpPr txBox="1">
            <a:spLocks noChangeArrowheads="1"/>
          </p:cNvSpPr>
          <p:nvPr/>
        </p:nvSpPr>
        <p:spPr bwMode="auto">
          <a:xfrm>
            <a:off x="685800" y="1751013"/>
            <a:ext cx="8001000" cy="327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b="1">
                <a:solidFill>
                  <a:srgbClr val="3333FF"/>
                </a:solidFill>
                <a:latin typeface="Times New Roman" pitchFamily="18" charset="0"/>
              </a:rPr>
              <a:t>2. Chọn câu đúng</a:t>
            </a:r>
          </a:p>
          <a:p>
            <a:pPr>
              <a:spcBef>
                <a:spcPct val="50000"/>
              </a:spcBef>
            </a:pPr>
            <a:r>
              <a:rPr lang="en-US" sz="2200" b="1">
                <a:latin typeface="Times New Roman" pitchFamily="18" charset="0"/>
              </a:rPr>
              <a:t>  Trong hệ sóng dừng trên một sợi dây, khoảng cách giữa hai nút hoặc hai bụng liên tiếp bằng</a:t>
            </a:r>
          </a:p>
          <a:p>
            <a:pPr>
              <a:spcBef>
                <a:spcPct val="50000"/>
              </a:spcBef>
            </a:pPr>
            <a:r>
              <a:rPr lang="en-US" sz="2200" b="1">
                <a:latin typeface="Times New Roman" pitchFamily="18" charset="0"/>
              </a:rPr>
              <a:t>  A. Một bước sóng</a:t>
            </a:r>
          </a:p>
          <a:p>
            <a:pPr>
              <a:spcBef>
                <a:spcPct val="50000"/>
              </a:spcBef>
            </a:pPr>
            <a:r>
              <a:rPr lang="en-US" sz="2200" b="1">
                <a:latin typeface="Times New Roman" pitchFamily="18" charset="0"/>
              </a:rPr>
              <a:t>  B. Hai bước sóng</a:t>
            </a:r>
          </a:p>
          <a:p>
            <a:pPr>
              <a:spcBef>
                <a:spcPct val="50000"/>
              </a:spcBef>
            </a:pPr>
            <a:r>
              <a:rPr lang="en-US" sz="2200" b="1">
                <a:latin typeface="Times New Roman" pitchFamily="18" charset="0"/>
              </a:rPr>
              <a:t>  C. Một nửa bước sóng </a:t>
            </a:r>
          </a:p>
          <a:p>
            <a:pPr>
              <a:spcBef>
                <a:spcPct val="50000"/>
              </a:spcBef>
            </a:pPr>
            <a:r>
              <a:rPr lang="en-US" sz="2200" b="1">
                <a:latin typeface="Times New Roman" pitchFamily="18" charset="0"/>
              </a:rPr>
              <a:t>  D. Một phần tư bước sóng</a:t>
            </a:r>
          </a:p>
        </p:txBody>
      </p:sp>
    </p:spTree>
    <p:extLst>
      <p:ext uri="{BB962C8B-B14F-4D97-AF65-F5344CB8AC3E}">
        <p14:creationId xmlns:p14="http://schemas.microsoft.com/office/powerpoint/2010/main" val="11258217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35204">
                                            <p:txEl>
                                              <p:pRg st="0" end="0"/>
                                            </p:txEl>
                                          </p:spTgt>
                                        </p:tgtEl>
                                        <p:attrNameLst>
                                          <p:attrName>style.visibility</p:attrName>
                                        </p:attrNameLst>
                                      </p:cBhvr>
                                      <p:to>
                                        <p:strVal val="visible"/>
                                      </p:to>
                                    </p:set>
                                    <p:animEffect transition="in" filter="box(in)">
                                      <p:cBhvr>
                                        <p:cTn id="7" dur="500"/>
                                        <p:tgtEl>
                                          <p:spTgt spid="435204">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35204">
                                            <p:txEl>
                                              <p:pRg st="1" end="1"/>
                                            </p:txEl>
                                          </p:spTgt>
                                        </p:tgtEl>
                                        <p:attrNameLst>
                                          <p:attrName>style.visibility</p:attrName>
                                        </p:attrNameLst>
                                      </p:cBhvr>
                                      <p:to>
                                        <p:strVal val="visible"/>
                                      </p:to>
                                    </p:set>
                                    <p:animEffect transition="in" filter="box(in)">
                                      <p:cBhvr>
                                        <p:cTn id="10" dur="500"/>
                                        <p:tgtEl>
                                          <p:spTgt spid="435204">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35204">
                                            <p:txEl>
                                              <p:pRg st="2" end="2"/>
                                            </p:txEl>
                                          </p:spTgt>
                                        </p:tgtEl>
                                        <p:attrNameLst>
                                          <p:attrName>style.visibility</p:attrName>
                                        </p:attrNameLst>
                                      </p:cBhvr>
                                      <p:to>
                                        <p:strVal val="visible"/>
                                      </p:to>
                                    </p:set>
                                    <p:animEffect transition="in" filter="box(in)">
                                      <p:cBhvr>
                                        <p:cTn id="13" dur="500"/>
                                        <p:tgtEl>
                                          <p:spTgt spid="435204">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35204">
                                            <p:txEl>
                                              <p:pRg st="3" end="3"/>
                                            </p:txEl>
                                          </p:spTgt>
                                        </p:tgtEl>
                                        <p:attrNameLst>
                                          <p:attrName>style.visibility</p:attrName>
                                        </p:attrNameLst>
                                      </p:cBhvr>
                                      <p:to>
                                        <p:strVal val="visible"/>
                                      </p:to>
                                    </p:set>
                                    <p:animEffect transition="in" filter="box(in)">
                                      <p:cBhvr>
                                        <p:cTn id="16" dur="500"/>
                                        <p:tgtEl>
                                          <p:spTgt spid="435204">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35204">
                                            <p:txEl>
                                              <p:pRg st="4" end="4"/>
                                            </p:txEl>
                                          </p:spTgt>
                                        </p:tgtEl>
                                        <p:attrNameLst>
                                          <p:attrName>style.visibility</p:attrName>
                                        </p:attrNameLst>
                                      </p:cBhvr>
                                      <p:to>
                                        <p:strVal val="visible"/>
                                      </p:to>
                                    </p:set>
                                    <p:animEffect transition="in" filter="box(in)">
                                      <p:cBhvr>
                                        <p:cTn id="19" dur="500"/>
                                        <p:tgtEl>
                                          <p:spTgt spid="435204">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35204">
                                            <p:txEl>
                                              <p:pRg st="5" end="5"/>
                                            </p:txEl>
                                          </p:spTgt>
                                        </p:tgtEl>
                                        <p:attrNameLst>
                                          <p:attrName>style.visibility</p:attrName>
                                        </p:attrNameLst>
                                      </p:cBhvr>
                                      <p:to>
                                        <p:strVal val="visible"/>
                                      </p:to>
                                    </p:set>
                                    <p:animEffect transition="in" filter="box(in)">
                                      <p:cBhvr>
                                        <p:cTn id="22" dur="500"/>
                                        <p:tgtEl>
                                          <p:spTgt spid="435204">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mph" presetSubtype="2" fill="hold" nodeType="clickEffect">
                                  <p:stCondLst>
                                    <p:cond delay="0"/>
                                  </p:stCondLst>
                                  <p:childTnLst>
                                    <p:animClr clrSpc="rgb" dir="cw">
                                      <p:cBhvr override="childStyle">
                                        <p:cTn id="26" dur="2000" fill="hold"/>
                                        <p:tgtEl>
                                          <p:spTgt spid="435204">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7391400" cy="1200329"/>
          </a:xfrm>
          <a:prstGeom prst="rect">
            <a:avLst/>
          </a:prstGeom>
        </p:spPr>
        <p:txBody>
          <a:bodyPr wrap="square">
            <a:spAutoFit/>
          </a:bodyPr>
          <a:lstStyle/>
          <a:p>
            <a:r>
              <a:rPr lang="vi-VN" sz="2400">
                <a:latin typeface="Times New Roman" pitchFamily="18" charset="0"/>
                <a:cs typeface="Times New Roman" pitchFamily="18" charset="0"/>
              </a:rPr>
              <a:t> Trên một sợi dây đàn hồi dài 1,2 m, hai đầu cố định, đang có sóng dừng. Biết </a:t>
            </a:r>
            <a:r>
              <a:rPr lang="en-US" sz="2400" smtClean="0">
                <a:latin typeface="Times New Roman" pitchFamily="18" charset="0"/>
                <a:cs typeface="Times New Roman" pitchFamily="18" charset="0"/>
              </a:rPr>
              <a:t>bước sóng </a:t>
            </a:r>
            <a:r>
              <a:rPr lang="vi-VN" sz="2400" smtClean="0">
                <a:latin typeface="Times New Roman" pitchFamily="18" charset="0"/>
                <a:cs typeface="Times New Roman" pitchFamily="18" charset="0"/>
              </a:rPr>
              <a:t>trên </a:t>
            </a:r>
            <a:r>
              <a:rPr lang="vi-VN" sz="2400">
                <a:latin typeface="Times New Roman" pitchFamily="18" charset="0"/>
                <a:cs typeface="Times New Roman" pitchFamily="18" charset="0"/>
              </a:rPr>
              <a:t>dây có </a:t>
            </a:r>
            <a:r>
              <a:rPr lang="en-US" sz="2400" smtClean="0">
                <a:latin typeface="Times New Roman" pitchFamily="18" charset="0"/>
                <a:cs typeface="Times New Roman" pitchFamily="18" charset="0"/>
              </a:rPr>
              <a:t>0,8</a:t>
            </a:r>
            <a:r>
              <a:rPr lang="vi-VN" sz="2400" smtClean="0">
                <a:latin typeface="Times New Roman" pitchFamily="18" charset="0"/>
                <a:cs typeface="Times New Roman" pitchFamily="18" charset="0"/>
              </a:rPr>
              <a:t>m. </a:t>
            </a:r>
            <a:r>
              <a:rPr lang="en-US" sz="2400" smtClean="0">
                <a:latin typeface="Times New Roman" pitchFamily="18" charset="0"/>
                <a:cs typeface="Times New Roman" pitchFamily="18" charset="0"/>
              </a:rPr>
              <a:t>Tính </a:t>
            </a:r>
            <a:r>
              <a:rPr lang="en-US" sz="2400">
                <a:latin typeface="Times New Roman" pitchFamily="18" charset="0"/>
                <a:cs typeface="Times New Roman" pitchFamily="18" charset="0"/>
              </a:rPr>
              <a:t>s</a:t>
            </a:r>
            <a:r>
              <a:rPr lang="vi-VN" sz="2400" smtClean="0">
                <a:latin typeface="Times New Roman" pitchFamily="18" charset="0"/>
                <a:cs typeface="Times New Roman" pitchFamily="18" charset="0"/>
              </a:rPr>
              <a:t>ố </a:t>
            </a:r>
            <a:r>
              <a:rPr lang="vi-VN" sz="2400">
                <a:latin typeface="Times New Roman" pitchFamily="18" charset="0"/>
                <a:cs typeface="Times New Roman" pitchFamily="18" charset="0"/>
              </a:rPr>
              <a:t>bụng </a:t>
            </a:r>
            <a:r>
              <a:rPr lang="vi-VN" sz="2400" smtClean="0">
                <a:latin typeface="Times New Roman" pitchFamily="18" charset="0"/>
                <a:cs typeface="Times New Roman" pitchFamily="18" charset="0"/>
              </a:rPr>
              <a:t>sóng</a:t>
            </a:r>
            <a:r>
              <a:rPr lang="en-US" sz="2400" smtClean="0">
                <a:latin typeface="Times New Roman" pitchFamily="18" charset="0"/>
                <a:cs typeface="Times New Roman" pitchFamily="18" charset="0"/>
              </a:rPr>
              <a:t> và số nút sóng</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trên </a:t>
            </a:r>
            <a:r>
              <a:rPr lang="vi-VN" sz="2400" smtClean="0">
                <a:latin typeface="Times New Roman" pitchFamily="18" charset="0"/>
                <a:cs typeface="Times New Roman" pitchFamily="18" charset="0"/>
              </a:rPr>
              <a:t>dây</a:t>
            </a:r>
            <a:r>
              <a:rPr lang="en-US" sz="2400" smtClean="0">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
        <p:nvSpPr>
          <p:cNvPr id="3" name="Rectangle 2"/>
          <p:cNvSpPr/>
          <p:nvPr/>
        </p:nvSpPr>
        <p:spPr>
          <a:xfrm>
            <a:off x="2667000" y="4416861"/>
            <a:ext cx="5715000" cy="646331"/>
          </a:xfrm>
          <a:prstGeom prst="rect">
            <a:avLst/>
          </a:prstGeom>
        </p:spPr>
        <p:txBody>
          <a:bodyPr wrap="square">
            <a:spAutoFit/>
          </a:bodyPr>
          <a:lstStyle/>
          <a:p>
            <a:r>
              <a:rPr lang="vi-VN" sz="3600">
                <a:latin typeface="Times New Roman" pitchFamily="18" charset="0"/>
                <a:cs typeface="Times New Roman" pitchFamily="18" charset="0"/>
              </a:rPr>
              <a:t> </a:t>
            </a:r>
            <a:endParaRPr lang="en-US" sz="2000">
              <a:latin typeface="Times New Roman" pitchFamily="18" charset="0"/>
              <a:cs typeface="Times New Roman" pitchFamily="18" charset="0"/>
            </a:endParaRPr>
          </a:p>
        </p:txBody>
      </p:sp>
      <p:sp>
        <p:nvSpPr>
          <p:cNvPr id="4" name="Rectangle 3"/>
          <p:cNvSpPr/>
          <p:nvPr/>
        </p:nvSpPr>
        <p:spPr>
          <a:xfrm>
            <a:off x="304800" y="2662535"/>
            <a:ext cx="2667000" cy="1938992"/>
          </a:xfrm>
          <a:prstGeom prst="rect">
            <a:avLst/>
          </a:prstGeom>
        </p:spPr>
        <p:txBody>
          <a:bodyPr wrap="square">
            <a:spAutoFit/>
          </a:bodyPr>
          <a:lstStyle/>
          <a:p>
            <a:r>
              <a:rPr lang="vi-VN" sz="2400">
                <a:latin typeface="Times New Roman" pitchFamily="18" charset="0"/>
                <a:cs typeface="Times New Roman" pitchFamily="18" charset="0"/>
              </a:rPr>
              <a:t> </a:t>
            </a:r>
            <a:r>
              <a:rPr lang="en-US" sz="2400" smtClean="0">
                <a:latin typeface="Times New Roman" pitchFamily="18" charset="0"/>
                <a:cs typeface="Times New Roman" pitchFamily="18" charset="0"/>
              </a:rPr>
              <a:t>Tóm tắt:</a:t>
            </a:r>
          </a:p>
          <a:p>
            <a:r>
              <a:rPr lang="en-US" sz="2400" smtClean="0">
                <a:latin typeface="Times New Roman" pitchFamily="18" charset="0"/>
                <a:cs typeface="Times New Roman" pitchFamily="18" charset="0"/>
              </a:rPr>
              <a:t>l = 1,2 m</a:t>
            </a:r>
          </a:p>
          <a:p>
            <a:r>
              <a:rPr lang="en-US" sz="2400" smtClean="0">
                <a:latin typeface="Times New Roman" pitchFamily="18" charset="0"/>
                <a:cs typeface="Times New Roman" pitchFamily="18" charset="0"/>
              </a:rPr>
              <a:t>  = 0,8 m</a:t>
            </a:r>
          </a:p>
          <a:p>
            <a:r>
              <a:rPr lang="en-US" sz="2400" smtClean="0">
                <a:latin typeface="Times New Roman" pitchFamily="18" charset="0"/>
                <a:cs typeface="Times New Roman" pitchFamily="18" charset="0"/>
              </a:rPr>
              <a:t>Tính số bụng sóng và nút sóng? </a:t>
            </a:r>
          </a:p>
        </p:txBody>
      </p:sp>
      <p:sp>
        <p:nvSpPr>
          <p:cNvPr id="5" name="Rectangle 80"/>
          <p:cNvSpPr>
            <a:spLocks noChangeArrowheads="1"/>
          </p:cNvSpPr>
          <p:nvPr/>
        </p:nvSpPr>
        <p:spPr bwMode="auto">
          <a:xfrm>
            <a:off x="304800" y="3458951"/>
            <a:ext cx="152400" cy="335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i="1">
                <a:solidFill>
                  <a:srgbClr val="000000"/>
                </a:solidFill>
                <a:latin typeface="Symbol" pitchFamily="18" charset="2"/>
              </a:rPr>
              <a:t>l</a:t>
            </a:r>
            <a:endParaRPr lang="en-US" sz="2200"/>
          </a:p>
        </p:txBody>
      </p:sp>
      <p:sp>
        <p:nvSpPr>
          <p:cNvPr id="7" name="Rectangle 6"/>
          <p:cNvSpPr/>
          <p:nvPr/>
        </p:nvSpPr>
        <p:spPr>
          <a:xfrm>
            <a:off x="457200" y="457200"/>
            <a:ext cx="7391400" cy="461665"/>
          </a:xfrm>
          <a:prstGeom prst="rect">
            <a:avLst/>
          </a:prstGeom>
        </p:spPr>
        <p:txBody>
          <a:bodyPr wrap="square">
            <a:spAutoFit/>
          </a:bodyPr>
          <a:lstStyle/>
          <a:p>
            <a:r>
              <a:rPr lang="en-US" sz="2400" smtClean="0">
                <a:latin typeface="Times New Roman" pitchFamily="18" charset="0"/>
                <a:cs typeface="Times New Roman" pitchFamily="18" charset="0"/>
              </a:rPr>
              <a:t>Câu 3: </a:t>
            </a:r>
            <a:endParaRPr lang="en-US" sz="240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9" name="Rectangle 8"/>
              <p:cNvSpPr/>
              <p:nvPr/>
            </p:nvSpPr>
            <p:spPr>
              <a:xfrm>
                <a:off x="3505200" y="3795543"/>
                <a:ext cx="4648200" cy="83279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400" i="1">
                          <a:latin typeface="Cambria Math"/>
                        </a:rPr>
                        <m:t>𝑙</m:t>
                      </m:r>
                      <m:r>
                        <a:rPr lang="en-US" sz="2400" b="0">
                          <a:latin typeface="Cambria Math"/>
                        </a:rPr>
                        <m:t>=</m:t>
                      </m:r>
                      <m:r>
                        <a:rPr lang="en-US" sz="2400" b="0" i="1">
                          <a:latin typeface="Cambria Math"/>
                        </a:rPr>
                        <m:t>𝑘</m:t>
                      </m:r>
                      <m:f>
                        <m:fPr>
                          <m:ctrlPr>
                            <a:rPr lang="en-US" sz="2400" i="1">
                              <a:latin typeface="Cambria Math"/>
                            </a:rPr>
                          </m:ctrlPr>
                        </m:fPr>
                        <m:num>
                          <m:r>
                            <a:rPr lang="en-US" sz="2400" b="0" i="1">
                              <a:latin typeface="Cambria Math"/>
                            </a:rPr>
                            <m:t>𝜆</m:t>
                          </m:r>
                        </m:num>
                        <m:den>
                          <m:r>
                            <a:rPr lang="en-US" sz="2400" b="0" i="1">
                              <a:latin typeface="Cambria Math"/>
                            </a:rPr>
                            <m:t>2</m:t>
                          </m:r>
                        </m:den>
                      </m:f>
                      <m:r>
                        <a:rPr lang="en-US" sz="2400" b="0">
                          <a:latin typeface="Cambria Math"/>
                        </a:rPr>
                        <m:t>⇒</m:t>
                      </m:r>
                      <m:r>
                        <a:rPr lang="en-US" sz="2400" b="0" i="1">
                          <a:latin typeface="Cambria Math"/>
                        </a:rPr>
                        <m:t>𝑘</m:t>
                      </m:r>
                      <m:r>
                        <a:rPr lang="en-US" sz="2400" b="0">
                          <a:latin typeface="Cambria Math"/>
                        </a:rPr>
                        <m:t>=</m:t>
                      </m:r>
                      <m:f>
                        <m:fPr>
                          <m:ctrlPr>
                            <a:rPr lang="en-US" sz="2400" i="1">
                              <a:latin typeface="Cambria Math"/>
                            </a:rPr>
                          </m:ctrlPr>
                        </m:fPr>
                        <m:num>
                          <m:r>
                            <a:rPr lang="en-US" sz="2400" b="0" i="1">
                              <a:latin typeface="Cambria Math"/>
                            </a:rPr>
                            <m:t>2</m:t>
                          </m:r>
                          <m:r>
                            <a:rPr lang="en-US" sz="2400" b="0" i="1">
                              <a:latin typeface="Cambria Math"/>
                            </a:rPr>
                            <m:t>𝑙</m:t>
                          </m:r>
                        </m:num>
                        <m:den>
                          <m:r>
                            <a:rPr lang="en-US" sz="2400" b="0" i="1">
                              <a:latin typeface="Cambria Math"/>
                            </a:rPr>
                            <m:t>𝜆</m:t>
                          </m:r>
                        </m:den>
                      </m:f>
                      <m:r>
                        <a:rPr lang="en-US" sz="2400" b="0">
                          <a:latin typeface="Cambria Math"/>
                        </a:rPr>
                        <m:t>=</m:t>
                      </m:r>
                      <m:f>
                        <m:fPr>
                          <m:ctrlPr>
                            <a:rPr lang="en-US" sz="2400" i="1">
                              <a:latin typeface="Cambria Math"/>
                            </a:rPr>
                          </m:ctrlPr>
                        </m:fPr>
                        <m:num>
                          <m:r>
                            <a:rPr lang="en-US" sz="2400" b="0" i="1">
                              <a:latin typeface="Cambria Math"/>
                            </a:rPr>
                            <m:t>2</m:t>
                          </m:r>
                          <m:r>
                            <a:rPr lang="en-US" sz="2400" b="0">
                              <a:latin typeface="Cambria Math"/>
                            </a:rPr>
                            <m:t>.</m:t>
                          </m:r>
                          <m:r>
                            <a:rPr lang="en-US" sz="2400" b="0" i="1">
                              <a:latin typeface="Cambria Math"/>
                            </a:rPr>
                            <m:t>1</m:t>
                          </m:r>
                          <m:r>
                            <a:rPr lang="en-US" sz="2400" b="0">
                              <a:latin typeface="Cambria Math"/>
                            </a:rPr>
                            <m:t>,</m:t>
                          </m:r>
                          <m:r>
                            <a:rPr lang="en-US" sz="2400" b="0" i="1">
                              <a:latin typeface="Cambria Math"/>
                            </a:rPr>
                            <m:t>2</m:t>
                          </m:r>
                        </m:num>
                        <m:den>
                          <m:r>
                            <a:rPr lang="en-US" sz="2400" b="0" i="1">
                              <a:latin typeface="Cambria Math"/>
                            </a:rPr>
                            <m:t>0</m:t>
                          </m:r>
                          <m:r>
                            <a:rPr lang="en-US" sz="2400" b="0">
                              <a:latin typeface="Cambria Math"/>
                            </a:rPr>
                            <m:t>,</m:t>
                          </m:r>
                          <m:r>
                            <a:rPr lang="en-US" sz="2400" b="0" i="1">
                              <a:latin typeface="Cambria Math"/>
                            </a:rPr>
                            <m:t>8</m:t>
                          </m:r>
                        </m:den>
                      </m:f>
                      <m:r>
                        <a:rPr lang="en-US" sz="2400" b="0">
                          <a:latin typeface="Cambria Math"/>
                        </a:rPr>
                        <m:t>=</m:t>
                      </m:r>
                      <m:r>
                        <a:rPr lang="en-US" sz="2400" b="0" i="1">
                          <a:latin typeface="Cambria Math"/>
                        </a:rPr>
                        <m:t>3</m:t>
                      </m:r>
                    </m:oMath>
                  </m:oMathPara>
                </a14:m>
                <a:endParaRPr lang="en-US" sz="2400">
                  <a:latin typeface="Times New Roman" pitchFamily="18" charset="0"/>
                  <a:cs typeface="Times New Roman" pitchFamily="18" charset="0"/>
                </a:endParaRPr>
              </a:p>
            </p:txBody>
          </p:sp>
        </mc:Choice>
        <mc:Fallback xmlns="">
          <p:sp>
            <p:nvSpPr>
              <p:cNvPr id="9" name="Rectangle 8"/>
              <p:cNvSpPr>
                <a:spLocks noRot="1" noChangeAspect="1" noMove="1" noResize="1" noEditPoints="1" noAdjustHandles="1" noChangeArrowheads="1" noChangeShapeType="1" noTextEdit="1"/>
              </p:cNvSpPr>
              <p:nvPr/>
            </p:nvSpPr>
            <p:spPr>
              <a:xfrm>
                <a:off x="3505200" y="3795543"/>
                <a:ext cx="4648200" cy="832792"/>
              </a:xfrm>
              <a:prstGeom prst="rect">
                <a:avLst/>
              </a:prstGeom>
              <a:blipFill rotWithShape="1">
                <a:blip r:embed="rId2"/>
                <a:stretch>
                  <a:fillRect/>
                </a:stretch>
              </a:blipFill>
            </p:spPr>
            <p:txBody>
              <a:bodyPr/>
              <a:lstStyle/>
              <a:p>
                <a:r>
                  <a:rPr lang="en-US">
                    <a:noFill/>
                  </a:rPr>
                  <a:t> </a:t>
                </a:r>
              </a:p>
            </p:txBody>
          </p:sp>
        </mc:Fallback>
      </mc:AlternateContent>
      <p:sp>
        <p:nvSpPr>
          <p:cNvPr id="12" name="Rectangle 11"/>
          <p:cNvSpPr/>
          <p:nvPr/>
        </p:nvSpPr>
        <p:spPr>
          <a:xfrm>
            <a:off x="2667000" y="2801034"/>
            <a:ext cx="6096000" cy="830997"/>
          </a:xfrm>
          <a:prstGeom prst="rect">
            <a:avLst/>
          </a:prstGeom>
        </p:spPr>
        <p:txBody>
          <a:bodyPr wrap="square">
            <a:spAutoFit/>
          </a:bodyPr>
          <a:lstStyle/>
          <a:p>
            <a:pPr algn="ctr"/>
            <a:r>
              <a:rPr lang="vi-VN" sz="2400">
                <a:latin typeface="Times New Roman" pitchFamily="18" charset="0"/>
                <a:cs typeface="Times New Roman" pitchFamily="18" charset="0"/>
              </a:rPr>
              <a:t> </a:t>
            </a:r>
            <a:r>
              <a:rPr lang="en-US" sz="2400">
                <a:latin typeface="Times New Roman" pitchFamily="18" charset="0"/>
                <a:cs typeface="Times New Roman" pitchFamily="18" charset="0"/>
              </a:rPr>
              <a:t>Điều kiện để có sóng dừng trên sợi dây có 2 đầu cố định là: </a:t>
            </a:r>
          </a:p>
        </p:txBody>
      </p:sp>
      <p:sp>
        <p:nvSpPr>
          <p:cNvPr id="13" name="Rectangle 12"/>
          <p:cNvSpPr/>
          <p:nvPr/>
        </p:nvSpPr>
        <p:spPr>
          <a:xfrm>
            <a:off x="2667000" y="4953000"/>
            <a:ext cx="5334000" cy="1015663"/>
          </a:xfrm>
          <a:prstGeom prst="rect">
            <a:avLst/>
          </a:prstGeom>
        </p:spPr>
        <p:txBody>
          <a:bodyPr wrap="square">
            <a:spAutoFit/>
          </a:bodyPr>
          <a:lstStyle/>
          <a:p>
            <a:r>
              <a:rPr lang="vi-VN" sz="3600">
                <a:latin typeface="Times New Roman" pitchFamily="18" charset="0"/>
                <a:cs typeface="Times New Roman" pitchFamily="18" charset="0"/>
              </a:rPr>
              <a:t> </a:t>
            </a:r>
            <a:r>
              <a:rPr lang="en-US" sz="2400" smtClean="0">
                <a:latin typeface="Times New Roman" pitchFamily="18" charset="0"/>
                <a:cs typeface="Times New Roman" pitchFamily="18" charset="0"/>
              </a:rPr>
              <a:t>Vậy có k = 3  bụng sóng </a:t>
            </a: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k+1 = 3+1 = 4 nút sóng</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20965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9"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0497" name="Group 49"/>
          <p:cNvGrpSpPr>
            <a:grpSpLocks/>
          </p:cNvGrpSpPr>
          <p:nvPr/>
        </p:nvGrpSpPr>
        <p:grpSpPr bwMode="auto">
          <a:xfrm>
            <a:off x="304800" y="3810000"/>
            <a:ext cx="3549650" cy="457200"/>
            <a:chOff x="192" y="1584"/>
            <a:chExt cx="2236" cy="288"/>
          </a:xfrm>
        </p:grpSpPr>
        <p:sp>
          <p:nvSpPr>
            <p:cNvPr id="360451" name="Rectangle 3"/>
            <p:cNvSpPr>
              <a:spLocks noChangeArrowheads="1"/>
            </p:cNvSpPr>
            <p:nvPr/>
          </p:nvSpPr>
          <p:spPr bwMode="auto">
            <a:xfrm>
              <a:off x="2256" y="1584"/>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grpSp>
          <p:nvGrpSpPr>
            <p:cNvPr id="360452" name="Group 4"/>
            <p:cNvGrpSpPr>
              <a:grpSpLocks/>
            </p:cNvGrpSpPr>
            <p:nvPr/>
          </p:nvGrpSpPr>
          <p:grpSpPr bwMode="auto">
            <a:xfrm flipV="1">
              <a:off x="2400" y="1673"/>
              <a:ext cx="28" cy="199"/>
              <a:chOff x="3280" y="11840"/>
              <a:chExt cx="163" cy="580"/>
            </a:xfrm>
          </p:grpSpPr>
          <p:sp>
            <p:nvSpPr>
              <p:cNvPr id="360453" name="Rectangle 5" descr="Light upward diagonal"/>
              <p:cNvSpPr>
                <a:spLocks noChangeArrowheads="1"/>
              </p:cNvSpPr>
              <p:nvPr/>
            </p:nvSpPr>
            <p:spPr bwMode="auto">
              <a:xfrm>
                <a:off x="3300" y="11840"/>
                <a:ext cx="143" cy="580"/>
              </a:xfrm>
              <a:prstGeom prst="rect">
                <a:avLst/>
              </a:prstGeom>
              <a:pattFill prst="lt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60454" name="Line 6" descr="Light upward diagonal"/>
              <p:cNvSpPr>
                <a:spLocks noChangeShapeType="1"/>
              </p:cNvSpPr>
              <p:nvPr/>
            </p:nvSpPr>
            <p:spPr bwMode="auto">
              <a:xfrm>
                <a:off x="3280" y="11840"/>
                <a:ext cx="0" cy="560"/>
              </a:xfrm>
              <a:prstGeom prst="line">
                <a:avLst/>
              </a:prstGeom>
              <a:noFill/>
              <a:ln w="19050">
                <a:solidFill>
                  <a:srgbClr val="000000"/>
                </a:solidFill>
                <a:round/>
                <a:headEnd/>
                <a:tailEnd/>
              </a:ln>
            </p:spPr>
            <p:txBody>
              <a:bodyPr/>
              <a:lstStyle/>
              <a:p>
                <a:endParaRPr lang="en-US"/>
              </a:p>
            </p:txBody>
          </p:sp>
        </p:grpSp>
        <p:sp>
          <p:nvSpPr>
            <p:cNvPr id="360456" name="Line 8"/>
            <p:cNvSpPr>
              <a:spLocks noChangeShapeType="1"/>
            </p:cNvSpPr>
            <p:nvPr/>
          </p:nvSpPr>
          <p:spPr bwMode="auto">
            <a:xfrm flipH="1">
              <a:off x="288" y="1776"/>
              <a:ext cx="48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60457" name="Picture 9"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192" y="1662"/>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0458" name="Rectangle 10"/>
            <p:cNvSpPr>
              <a:spLocks noChangeArrowheads="1"/>
            </p:cNvSpPr>
            <p:nvPr/>
          </p:nvSpPr>
          <p:spPr bwMode="auto">
            <a:xfrm>
              <a:off x="288" y="1584"/>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P</a:t>
              </a:r>
              <a:endParaRPr lang="vi-VN" sz="2400" b="1"/>
            </a:p>
          </p:txBody>
        </p:sp>
        <p:sp>
          <p:nvSpPr>
            <p:cNvPr id="360460" name="Line 12"/>
            <p:cNvSpPr>
              <a:spLocks noChangeShapeType="1"/>
            </p:cNvSpPr>
            <p:nvPr/>
          </p:nvSpPr>
          <p:spPr bwMode="auto">
            <a:xfrm flipH="1" flipV="1">
              <a:off x="768" y="1776"/>
              <a:ext cx="1632"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60499" name="Group 51"/>
          <p:cNvGrpSpPr>
            <a:grpSpLocks/>
          </p:cNvGrpSpPr>
          <p:nvPr/>
        </p:nvGrpSpPr>
        <p:grpSpPr bwMode="auto">
          <a:xfrm>
            <a:off x="6705600" y="2209800"/>
            <a:ext cx="495300" cy="4097338"/>
            <a:chOff x="4248" y="1392"/>
            <a:chExt cx="312" cy="2581"/>
          </a:xfrm>
        </p:grpSpPr>
        <p:pic>
          <p:nvPicPr>
            <p:cNvPr id="360472" name="Picture 24"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4248" y="1392"/>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60498" name="Group 50"/>
            <p:cNvGrpSpPr>
              <a:grpSpLocks/>
            </p:cNvGrpSpPr>
            <p:nvPr/>
          </p:nvGrpSpPr>
          <p:grpSpPr bwMode="auto">
            <a:xfrm>
              <a:off x="4261" y="1488"/>
              <a:ext cx="299" cy="2485"/>
              <a:chOff x="3456" y="1488"/>
              <a:chExt cx="299" cy="2485"/>
            </a:xfrm>
          </p:grpSpPr>
          <p:sp>
            <p:nvSpPr>
              <p:cNvPr id="360474" name="Rectangle 26"/>
              <p:cNvSpPr>
                <a:spLocks noChangeArrowheads="1"/>
              </p:cNvSpPr>
              <p:nvPr/>
            </p:nvSpPr>
            <p:spPr bwMode="auto">
              <a:xfrm>
                <a:off x="3456" y="3840"/>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sp>
            <p:nvSpPr>
              <p:cNvPr id="360475" name="Rectangle 27"/>
              <p:cNvSpPr>
                <a:spLocks noChangeArrowheads="1"/>
              </p:cNvSpPr>
              <p:nvPr/>
            </p:nvSpPr>
            <p:spPr bwMode="auto">
              <a:xfrm>
                <a:off x="3624" y="1488"/>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400" b="1"/>
                  <a:t>P</a:t>
                </a:r>
                <a:endParaRPr lang="vi-VN" sz="2000" b="1"/>
              </a:p>
            </p:txBody>
          </p:sp>
          <p:sp>
            <p:nvSpPr>
              <p:cNvPr id="360477" name="Line 29"/>
              <p:cNvSpPr>
                <a:spLocks noChangeShapeType="1"/>
              </p:cNvSpPr>
              <p:nvPr/>
            </p:nvSpPr>
            <p:spPr bwMode="auto">
              <a:xfrm flipH="1" flipV="1">
                <a:off x="3504" y="2496"/>
                <a:ext cx="0" cy="134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0479" name="Line 31"/>
              <p:cNvSpPr>
                <a:spLocks noChangeShapeType="1"/>
              </p:cNvSpPr>
              <p:nvPr/>
            </p:nvSpPr>
            <p:spPr bwMode="auto">
              <a:xfrm flipH="1" flipV="1">
                <a:off x="3504" y="1536"/>
                <a:ext cx="0" cy="100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360488" name="Rectangle 40"/>
          <p:cNvSpPr>
            <a:spLocks noChangeArrowheads="1"/>
          </p:cNvSpPr>
          <p:nvPr/>
        </p:nvSpPr>
        <p:spPr bwMode="auto">
          <a:xfrm>
            <a:off x="0" y="2133600"/>
            <a:ext cx="4724400" cy="47244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p>
        </p:txBody>
      </p:sp>
      <p:sp>
        <p:nvSpPr>
          <p:cNvPr id="360489" name="Rectangle 41"/>
          <p:cNvSpPr>
            <a:spLocks noChangeArrowheads="1"/>
          </p:cNvSpPr>
          <p:nvPr/>
        </p:nvSpPr>
        <p:spPr bwMode="auto">
          <a:xfrm>
            <a:off x="4724400" y="2133600"/>
            <a:ext cx="4419600" cy="47244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0490" name="Line 42"/>
          <p:cNvSpPr>
            <a:spLocks noChangeShapeType="1"/>
          </p:cNvSpPr>
          <p:nvPr/>
        </p:nvSpPr>
        <p:spPr bwMode="auto">
          <a:xfrm flipV="1">
            <a:off x="4724400" y="1447800"/>
            <a:ext cx="0" cy="6858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491" name="Rectangle 43"/>
          <p:cNvSpPr>
            <a:spLocks noChangeArrowheads="1"/>
          </p:cNvSpPr>
          <p:nvPr/>
        </p:nvSpPr>
        <p:spPr bwMode="auto">
          <a:xfrm>
            <a:off x="0" y="1447800"/>
            <a:ext cx="9144000" cy="6858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0492" name="Text Box 44"/>
          <p:cNvSpPr txBox="1">
            <a:spLocks noChangeArrowheads="1"/>
          </p:cNvSpPr>
          <p:nvPr/>
        </p:nvSpPr>
        <p:spPr bwMode="auto">
          <a:xfrm>
            <a:off x="0" y="914400"/>
            <a:ext cx="556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vi-VN" sz="2800" b="1">
                <a:solidFill>
                  <a:srgbClr val="0000CC"/>
                </a:solidFill>
                <a:latin typeface="Times New Roman" pitchFamily="18" charset="0"/>
              </a:rPr>
              <a:t>I. </a:t>
            </a:r>
            <a:r>
              <a:rPr lang="en-US" sz="2800" b="1" smtClean="0">
                <a:solidFill>
                  <a:srgbClr val="0000CC"/>
                </a:solidFill>
                <a:latin typeface="Times New Roman" pitchFamily="18" charset="0"/>
              </a:rPr>
              <a:t>SỰ </a:t>
            </a:r>
            <a:r>
              <a:rPr lang="vi-VN" sz="2800" b="1" smtClean="0">
                <a:solidFill>
                  <a:srgbClr val="0000CC"/>
                </a:solidFill>
                <a:latin typeface="Times New Roman" pitchFamily="18" charset="0"/>
              </a:rPr>
              <a:t>PHẢN </a:t>
            </a:r>
            <a:r>
              <a:rPr lang="vi-VN" sz="2800" b="1">
                <a:solidFill>
                  <a:srgbClr val="0000CC"/>
                </a:solidFill>
                <a:latin typeface="Times New Roman" pitchFamily="18" charset="0"/>
              </a:rPr>
              <a:t>XẠ CỦA SÓNG</a:t>
            </a:r>
          </a:p>
        </p:txBody>
      </p:sp>
      <p:sp>
        <p:nvSpPr>
          <p:cNvPr id="360500" name="Text Box 52"/>
          <p:cNvSpPr txBox="1">
            <a:spLocks noChangeArrowheads="1"/>
          </p:cNvSpPr>
          <p:nvPr/>
        </p:nvSpPr>
        <p:spPr bwMode="auto">
          <a:xfrm>
            <a:off x="838200" y="15240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vi-VN" sz="2800">
                <a:latin typeface="Times New Roman" pitchFamily="18" charset="0"/>
              </a:rPr>
              <a:t>Vật cản cố định</a:t>
            </a:r>
          </a:p>
        </p:txBody>
      </p:sp>
      <p:sp>
        <p:nvSpPr>
          <p:cNvPr id="360501" name="Text Box 53"/>
          <p:cNvSpPr txBox="1">
            <a:spLocks noChangeArrowheads="1"/>
          </p:cNvSpPr>
          <p:nvPr/>
        </p:nvSpPr>
        <p:spPr bwMode="auto">
          <a:xfrm>
            <a:off x="5486400" y="1538288"/>
            <a:ext cx="3886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vi-VN" sz="2800">
                <a:latin typeface="Times New Roman" pitchFamily="18" charset="0"/>
              </a:rPr>
              <a:t>Vật cản tự do</a:t>
            </a:r>
          </a:p>
        </p:txBody>
      </p:sp>
    </p:spTree>
    <p:extLst>
      <p:ext uri="{BB962C8B-B14F-4D97-AF65-F5344CB8AC3E}">
        <p14:creationId xmlns:p14="http://schemas.microsoft.com/office/powerpoint/2010/main" val="38222012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60492"/>
                                        </p:tgtEl>
                                        <p:attrNameLst>
                                          <p:attrName>style.visibility</p:attrName>
                                        </p:attrNameLst>
                                      </p:cBhvr>
                                      <p:to>
                                        <p:strVal val="visible"/>
                                      </p:to>
                                    </p:set>
                                    <p:animEffect transition="in" filter="diamond(in)">
                                      <p:cBhvr>
                                        <p:cTn id="7" dur="2000"/>
                                        <p:tgtEl>
                                          <p:spTgt spid="3604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60491"/>
                                        </p:tgtEl>
                                        <p:attrNameLst>
                                          <p:attrName>style.visibility</p:attrName>
                                        </p:attrNameLst>
                                      </p:cBhvr>
                                      <p:to>
                                        <p:strVal val="visible"/>
                                      </p:to>
                                    </p:set>
                                    <p:animEffect transition="in" filter="diamond(in)">
                                      <p:cBhvr>
                                        <p:cTn id="12" dur="2000"/>
                                        <p:tgtEl>
                                          <p:spTgt spid="360491"/>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60489"/>
                                        </p:tgtEl>
                                        <p:attrNameLst>
                                          <p:attrName>style.visibility</p:attrName>
                                        </p:attrNameLst>
                                      </p:cBhvr>
                                      <p:to>
                                        <p:strVal val="visible"/>
                                      </p:to>
                                    </p:set>
                                    <p:animEffect transition="in" filter="diamond(in)">
                                      <p:cBhvr>
                                        <p:cTn id="15" dur="2000"/>
                                        <p:tgtEl>
                                          <p:spTgt spid="360489"/>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360488"/>
                                        </p:tgtEl>
                                        <p:attrNameLst>
                                          <p:attrName>style.visibility</p:attrName>
                                        </p:attrNameLst>
                                      </p:cBhvr>
                                      <p:to>
                                        <p:strVal val="visible"/>
                                      </p:to>
                                    </p:set>
                                    <p:animEffect transition="in" filter="diamond(in)">
                                      <p:cBhvr>
                                        <p:cTn id="18" dur="2000"/>
                                        <p:tgtEl>
                                          <p:spTgt spid="360488"/>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360490"/>
                                        </p:tgtEl>
                                        <p:attrNameLst>
                                          <p:attrName>style.visibility</p:attrName>
                                        </p:attrNameLst>
                                      </p:cBhvr>
                                      <p:to>
                                        <p:strVal val="visible"/>
                                      </p:to>
                                    </p:set>
                                    <p:animEffect transition="in" filter="diamond(in)">
                                      <p:cBhvr>
                                        <p:cTn id="21" dur="2000"/>
                                        <p:tgtEl>
                                          <p:spTgt spid="36049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360500"/>
                                        </p:tgtEl>
                                        <p:attrNameLst>
                                          <p:attrName>style.visibility</p:attrName>
                                        </p:attrNameLst>
                                      </p:cBhvr>
                                      <p:to>
                                        <p:strVal val="visible"/>
                                      </p:to>
                                    </p:set>
                                    <p:animEffect transition="in" filter="diamond(in)">
                                      <p:cBhvr>
                                        <p:cTn id="26" dur="2000"/>
                                        <p:tgtEl>
                                          <p:spTgt spid="36050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0501"/>
                                        </p:tgtEl>
                                        <p:attrNameLst>
                                          <p:attrName>style.visibility</p:attrName>
                                        </p:attrNameLst>
                                      </p:cBhvr>
                                      <p:to>
                                        <p:strVal val="visible"/>
                                      </p:to>
                                    </p:set>
                                    <p:anim calcmode="lin" valueType="num">
                                      <p:cBhvr additive="base">
                                        <p:cTn id="31" dur="500" fill="hold"/>
                                        <p:tgtEl>
                                          <p:spTgt spid="360501"/>
                                        </p:tgtEl>
                                        <p:attrNameLst>
                                          <p:attrName>ppt_x</p:attrName>
                                        </p:attrNameLst>
                                      </p:cBhvr>
                                      <p:tavLst>
                                        <p:tav tm="0">
                                          <p:val>
                                            <p:strVal val="#ppt_x"/>
                                          </p:val>
                                        </p:tav>
                                        <p:tav tm="100000">
                                          <p:val>
                                            <p:strVal val="#ppt_x"/>
                                          </p:val>
                                        </p:tav>
                                      </p:tavLst>
                                    </p:anim>
                                    <p:anim calcmode="lin" valueType="num">
                                      <p:cBhvr additive="base">
                                        <p:cTn id="32" dur="500" fill="hold"/>
                                        <p:tgtEl>
                                          <p:spTgt spid="36050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60497"/>
                                        </p:tgtEl>
                                        <p:attrNameLst>
                                          <p:attrName>style.visibility</p:attrName>
                                        </p:attrNameLst>
                                      </p:cBhvr>
                                      <p:to>
                                        <p:strVal val="visible"/>
                                      </p:to>
                                    </p:set>
                                    <p:anim calcmode="lin" valueType="num">
                                      <p:cBhvr additive="base">
                                        <p:cTn id="37" dur="500" fill="hold"/>
                                        <p:tgtEl>
                                          <p:spTgt spid="360497"/>
                                        </p:tgtEl>
                                        <p:attrNameLst>
                                          <p:attrName>ppt_x</p:attrName>
                                        </p:attrNameLst>
                                      </p:cBhvr>
                                      <p:tavLst>
                                        <p:tav tm="0">
                                          <p:val>
                                            <p:strVal val="#ppt_x"/>
                                          </p:val>
                                        </p:tav>
                                        <p:tav tm="100000">
                                          <p:val>
                                            <p:strVal val="#ppt_x"/>
                                          </p:val>
                                        </p:tav>
                                      </p:tavLst>
                                    </p:anim>
                                    <p:anim calcmode="lin" valueType="num">
                                      <p:cBhvr additive="base">
                                        <p:cTn id="38" dur="500" fill="hold"/>
                                        <p:tgtEl>
                                          <p:spTgt spid="36049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60499"/>
                                        </p:tgtEl>
                                        <p:attrNameLst>
                                          <p:attrName>style.visibility</p:attrName>
                                        </p:attrNameLst>
                                      </p:cBhvr>
                                      <p:to>
                                        <p:strVal val="visible"/>
                                      </p:to>
                                    </p:set>
                                    <p:anim calcmode="lin" valueType="num">
                                      <p:cBhvr additive="base">
                                        <p:cTn id="43" dur="500" fill="hold"/>
                                        <p:tgtEl>
                                          <p:spTgt spid="360499"/>
                                        </p:tgtEl>
                                        <p:attrNameLst>
                                          <p:attrName>ppt_x</p:attrName>
                                        </p:attrNameLst>
                                      </p:cBhvr>
                                      <p:tavLst>
                                        <p:tav tm="0">
                                          <p:val>
                                            <p:strVal val="#ppt_x"/>
                                          </p:val>
                                        </p:tav>
                                        <p:tav tm="100000">
                                          <p:val>
                                            <p:strVal val="#ppt_x"/>
                                          </p:val>
                                        </p:tav>
                                      </p:tavLst>
                                    </p:anim>
                                    <p:anim calcmode="lin" valueType="num">
                                      <p:cBhvr additive="base">
                                        <p:cTn id="44" dur="500" fill="hold"/>
                                        <p:tgtEl>
                                          <p:spTgt spid="3604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88" grpId="0" animBg="1"/>
      <p:bldP spid="360489" grpId="0" animBg="1"/>
      <p:bldP spid="360490" grpId="0" animBg="1"/>
      <p:bldP spid="360491" grpId="0" animBg="1"/>
      <p:bldP spid="360492" grpId="0"/>
      <p:bldP spid="360500" grpId="0"/>
      <p:bldP spid="36050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9317" name="Group 133"/>
          <p:cNvGrpSpPr>
            <a:grpSpLocks/>
          </p:cNvGrpSpPr>
          <p:nvPr/>
        </p:nvGrpSpPr>
        <p:grpSpPr bwMode="auto">
          <a:xfrm>
            <a:off x="304800" y="2438400"/>
            <a:ext cx="3549650" cy="533400"/>
            <a:chOff x="192" y="1536"/>
            <a:chExt cx="2236" cy="336"/>
          </a:xfrm>
        </p:grpSpPr>
        <p:sp>
          <p:nvSpPr>
            <p:cNvPr id="349207" name="Line 23"/>
            <p:cNvSpPr>
              <a:spLocks noChangeShapeType="1"/>
            </p:cNvSpPr>
            <p:nvPr/>
          </p:nvSpPr>
          <p:spPr bwMode="auto">
            <a:xfrm rot="10800000" flipH="1">
              <a:off x="720" y="1536"/>
              <a:ext cx="506" cy="0"/>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grpSp>
          <p:nvGrpSpPr>
            <p:cNvPr id="349272" name="Group 88"/>
            <p:cNvGrpSpPr>
              <a:grpSpLocks/>
            </p:cNvGrpSpPr>
            <p:nvPr/>
          </p:nvGrpSpPr>
          <p:grpSpPr bwMode="auto">
            <a:xfrm>
              <a:off x="192" y="1584"/>
              <a:ext cx="2236" cy="288"/>
              <a:chOff x="192" y="1584"/>
              <a:chExt cx="2236" cy="288"/>
            </a:xfrm>
          </p:grpSpPr>
          <p:sp>
            <p:nvSpPr>
              <p:cNvPr id="349194" name="Rectangle 10"/>
              <p:cNvSpPr>
                <a:spLocks noChangeArrowheads="1"/>
              </p:cNvSpPr>
              <p:nvPr/>
            </p:nvSpPr>
            <p:spPr bwMode="auto">
              <a:xfrm>
                <a:off x="2256" y="1584"/>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grpSp>
            <p:nvGrpSpPr>
              <p:cNvPr id="349199" name="Group 15"/>
              <p:cNvGrpSpPr>
                <a:grpSpLocks/>
              </p:cNvGrpSpPr>
              <p:nvPr/>
            </p:nvGrpSpPr>
            <p:grpSpPr bwMode="auto">
              <a:xfrm flipV="1">
                <a:off x="2400" y="1673"/>
                <a:ext cx="28" cy="199"/>
                <a:chOff x="3280" y="11840"/>
                <a:chExt cx="163" cy="580"/>
              </a:xfrm>
            </p:grpSpPr>
            <p:sp>
              <p:nvSpPr>
                <p:cNvPr id="349200" name="Rectangle 16" descr="Light upward diagonal"/>
                <p:cNvSpPr>
                  <a:spLocks noChangeArrowheads="1"/>
                </p:cNvSpPr>
                <p:nvPr/>
              </p:nvSpPr>
              <p:spPr bwMode="auto">
                <a:xfrm>
                  <a:off x="3300" y="11840"/>
                  <a:ext cx="143" cy="580"/>
                </a:xfrm>
                <a:prstGeom prst="rect">
                  <a:avLst/>
                </a:prstGeom>
                <a:pattFill prst="lt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9201" name="Line 17" descr="Light upward diagonal"/>
                <p:cNvSpPr>
                  <a:spLocks noChangeShapeType="1"/>
                </p:cNvSpPr>
                <p:nvPr/>
              </p:nvSpPr>
              <p:spPr bwMode="auto">
                <a:xfrm>
                  <a:off x="3280" y="11840"/>
                  <a:ext cx="0" cy="560"/>
                </a:xfrm>
                <a:prstGeom prst="line">
                  <a:avLst/>
                </a:prstGeom>
                <a:noFill/>
                <a:ln w="19050">
                  <a:solidFill>
                    <a:srgbClr val="000000"/>
                  </a:solidFill>
                  <a:round/>
                  <a:headEnd/>
                  <a:tailEnd/>
                </a:ln>
              </p:spPr>
              <p:txBody>
                <a:bodyPr/>
                <a:lstStyle/>
                <a:p>
                  <a:endParaRPr lang="en-US"/>
                </a:p>
              </p:txBody>
            </p:sp>
          </p:grpSp>
          <p:sp>
            <p:nvSpPr>
              <p:cNvPr id="349203" name="Freeform 19"/>
              <p:cNvSpPr>
                <a:spLocks/>
              </p:cNvSpPr>
              <p:nvPr/>
            </p:nvSpPr>
            <p:spPr bwMode="auto">
              <a:xfrm>
                <a:off x="768" y="1680"/>
                <a:ext cx="369" cy="96"/>
              </a:xfrm>
              <a:custGeom>
                <a:avLst/>
                <a:gdLst>
                  <a:gd name="T0" fmla="*/ 0 w 870"/>
                  <a:gd name="T1" fmla="*/ 165 h 165"/>
                  <a:gd name="T2" fmla="*/ 375 w 870"/>
                  <a:gd name="T3" fmla="*/ 165 h 165"/>
                  <a:gd name="T4" fmla="*/ 660 w 870"/>
                  <a:gd name="T5" fmla="*/ 0 h 165"/>
                  <a:gd name="T6" fmla="*/ 870 w 870"/>
                  <a:gd name="T7" fmla="*/ 165 h 165"/>
                </a:gdLst>
                <a:ahLst/>
                <a:cxnLst>
                  <a:cxn ang="0">
                    <a:pos x="T0" y="T1"/>
                  </a:cxn>
                  <a:cxn ang="0">
                    <a:pos x="T2" y="T3"/>
                  </a:cxn>
                  <a:cxn ang="0">
                    <a:pos x="T4" y="T5"/>
                  </a:cxn>
                  <a:cxn ang="0">
                    <a:pos x="T6" y="T7"/>
                  </a:cxn>
                </a:cxnLst>
                <a:rect l="0" t="0" r="r" b="b"/>
                <a:pathLst>
                  <a:path w="870" h="165">
                    <a:moveTo>
                      <a:pt x="0" y="165"/>
                    </a:moveTo>
                    <a:lnTo>
                      <a:pt x="375" y="165"/>
                    </a:lnTo>
                    <a:cubicBezTo>
                      <a:pt x="485" y="137"/>
                      <a:pt x="578" y="0"/>
                      <a:pt x="660" y="0"/>
                    </a:cubicBezTo>
                    <a:cubicBezTo>
                      <a:pt x="742" y="0"/>
                      <a:pt x="806" y="82"/>
                      <a:pt x="870" y="165"/>
                    </a:cubicBezTo>
                  </a:path>
                </a:pathLst>
              </a:custGeom>
              <a:noFill/>
              <a:ln w="28575" cmpd="sng">
                <a:solidFill>
                  <a:srgbClr val="00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9204" name="Line 20"/>
              <p:cNvSpPr>
                <a:spLocks noChangeShapeType="1"/>
              </p:cNvSpPr>
              <p:nvPr/>
            </p:nvSpPr>
            <p:spPr bwMode="auto">
              <a:xfrm flipH="1">
                <a:off x="288" y="1776"/>
                <a:ext cx="48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49205" name="Picture 21"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192" y="1662"/>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206" name="Rectangle 22"/>
              <p:cNvSpPr>
                <a:spLocks noChangeArrowheads="1"/>
              </p:cNvSpPr>
              <p:nvPr/>
            </p:nvSpPr>
            <p:spPr bwMode="auto">
              <a:xfrm>
                <a:off x="288" y="1584"/>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P</a:t>
                </a:r>
                <a:endParaRPr lang="vi-VN" sz="2400" b="1"/>
              </a:p>
            </p:txBody>
          </p:sp>
          <p:sp>
            <p:nvSpPr>
              <p:cNvPr id="349209" name="Line 25"/>
              <p:cNvSpPr>
                <a:spLocks noChangeShapeType="1"/>
              </p:cNvSpPr>
              <p:nvPr/>
            </p:nvSpPr>
            <p:spPr bwMode="auto">
              <a:xfrm flipH="1">
                <a:off x="1152" y="1776"/>
                <a:ext cx="124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49318" name="Group 134"/>
          <p:cNvGrpSpPr>
            <a:grpSpLocks/>
          </p:cNvGrpSpPr>
          <p:nvPr/>
        </p:nvGrpSpPr>
        <p:grpSpPr bwMode="auto">
          <a:xfrm>
            <a:off x="381000" y="3352800"/>
            <a:ext cx="3435350" cy="609600"/>
            <a:chOff x="240" y="2112"/>
            <a:chExt cx="2164" cy="384"/>
          </a:xfrm>
        </p:grpSpPr>
        <p:sp>
          <p:nvSpPr>
            <p:cNvPr id="349195" name="Line 11"/>
            <p:cNvSpPr>
              <a:spLocks noChangeShapeType="1"/>
            </p:cNvSpPr>
            <p:nvPr/>
          </p:nvSpPr>
          <p:spPr bwMode="auto">
            <a:xfrm flipH="1">
              <a:off x="1440" y="2496"/>
              <a:ext cx="480" cy="0"/>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grpSp>
          <p:nvGrpSpPr>
            <p:cNvPr id="349274" name="Group 90"/>
            <p:cNvGrpSpPr>
              <a:grpSpLocks/>
            </p:cNvGrpSpPr>
            <p:nvPr/>
          </p:nvGrpSpPr>
          <p:grpSpPr bwMode="auto">
            <a:xfrm>
              <a:off x="240" y="2112"/>
              <a:ext cx="2164" cy="306"/>
              <a:chOff x="288" y="2256"/>
              <a:chExt cx="2164" cy="306"/>
            </a:xfrm>
          </p:grpSpPr>
          <p:grpSp>
            <p:nvGrpSpPr>
              <p:cNvPr id="349190" name="Group 6"/>
              <p:cNvGrpSpPr>
                <a:grpSpLocks/>
              </p:cNvGrpSpPr>
              <p:nvPr/>
            </p:nvGrpSpPr>
            <p:grpSpPr bwMode="auto">
              <a:xfrm flipV="1">
                <a:off x="2424" y="2352"/>
                <a:ext cx="28" cy="199"/>
                <a:chOff x="3280" y="11840"/>
                <a:chExt cx="163" cy="580"/>
              </a:xfrm>
            </p:grpSpPr>
            <p:sp>
              <p:nvSpPr>
                <p:cNvPr id="349191" name="Rectangle 7" descr="Light upward diagonal"/>
                <p:cNvSpPr>
                  <a:spLocks noChangeArrowheads="1"/>
                </p:cNvSpPr>
                <p:nvPr/>
              </p:nvSpPr>
              <p:spPr bwMode="auto">
                <a:xfrm>
                  <a:off x="3300" y="11840"/>
                  <a:ext cx="143" cy="580"/>
                </a:xfrm>
                <a:prstGeom prst="rect">
                  <a:avLst/>
                </a:prstGeom>
                <a:pattFill prst="lt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9192" name="Line 8" descr="Light upward diagonal"/>
                <p:cNvSpPr>
                  <a:spLocks noChangeShapeType="1"/>
                </p:cNvSpPr>
                <p:nvPr/>
              </p:nvSpPr>
              <p:spPr bwMode="auto">
                <a:xfrm>
                  <a:off x="3280" y="11840"/>
                  <a:ext cx="0" cy="560"/>
                </a:xfrm>
                <a:prstGeom prst="line">
                  <a:avLst/>
                </a:prstGeom>
                <a:noFill/>
                <a:ln w="19050">
                  <a:solidFill>
                    <a:srgbClr val="000000"/>
                  </a:solidFill>
                  <a:round/>
                  <a:headEnd/>
                  <a:tailEnd/>
                </a:ln>
              </p:spPr>
              <p:txBody>
                <a:bodyPr/>
                <a:lstStyle/>
                <a:p>
                  <a:endParaRPr lang="en-US"/>
                </a:p>
              </p:txBody>
            </p:sp>
          </p:grpSp>
          <p:pic>
            <p:nvPicPr>
              <p:cNvPr id="349193" name="Picture 9"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288" y="2352"/>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197" name="Freeform 13"/>
              <p:cNvSpPr>
                <a:spLocks/>
              </p:cNvSpPr>
              <p:nvPr/>
            </p:nvSpPr>
            <p:spPr bwMode="auto">
              <a:xfrm flipV="1">
                <a:off x="1632" y="2448"/>
                <a:ext cx="321" cy="78"/>
              </a:xfrm>
              <a:custGeom>
                <a:avLst/>
                <a:gdLst>
                  <a:gd name="T0" fmla="*/ 0 w 870"/>
                  <a:gd name="T1" fmla="*/ 165 h 165"/>
                  <a:gd name="T2" fmla="*/ 375 w 870"/>
                  <a:gd name="T3" fmla="*/ 165 h 165"/>
                  <a:gd name="T4" fmla="*/ 660 w 870"/>
                  <a:gd name="T5" fmla="*/ 0 h 165"/>
                  <a:gd name="T6" fmla="*/ 870 w 870"/>
                  <a:gd name="T7" fmla="*/ 165 h 165"/>
                </a:gdLst>
                <a:ahLst/>
                <a:cxnLst>
                  <a:cxn ang="0">
                    <a:pos x="T0" y="T1"/>
                  </a:cxn>
                  <a:cxn ang="0">
                    <a:pos x="T2" y="T3"/>
                  </a:cxn>
                  <a:cxn ang="0">
                    <a:pos x="T4" y="T5"/>
                  </a:cxn>
                  <a:cxn ang="0">
                    <a:pos x="T6" y="T7"/>
                  </a:cxn>
                </a:cxnLst>
                <a:rect l="0" t="0" r="r" b="b"/>
                <a:pathLst>
                  <a:path w="870" h="165">
                    <a:moveTo>
                      <a:pt x="0" y="165"/>
                    </a:moveTo>
                    <a:lnTo>
                      <a:pt x="375" y="165"/>
                    </a:lnTo>
                    <a:cubicBezTo>
                      <a:pt x="485" y="137"/>
                      <a:pt x="578" y="0"/>
                      <a:pt x="660" y="0"/>
                    </a:cubicBezTo>
                    <a:cubicBezTo>
                      <a:pt x="742" y="0"/>
                      <a:pt x="806" y="82"/>
                      <a:pt x="870" y="165"/>
                    </a:cubicBezTo>
                  </a:path>
                </a:pathLst>
              </a:custGeom>
              <a:noFill/>
              <a:ln w="28575" cmpd="sng">
                <a:solidFill>
                  <a:srgbClr val="00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9198" name="Line 14"/>
              <p:cNvSpPr>
                <a:spLocks noChangeShapeType="1"/>
              </p:cNvSpPr>
              <p:nvPr/>
            </p:nvSpPr>
            <p:spPr bwMode="auto">
              <a:xfrm flipH="1" flipV="1">
                <a:off x="384" y="2448"/>
                <a:ext cx="129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210" name="Line 26"/>
              <p:cNvSpPr>
                <a:spLocks noChangeShapeType="1"/>
              </p:cNvSpPr>
              <p:nvPr/>
            </p:nvSpPr>
            <p:spPr bwMode="auto">
              <a:xfrm flipH="1">
                <a:off x="1968" y="2448"/>
                <a:ext cx="48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211" name="Rectangle 27"/>
              <p:cNvSpPr>
                <a:spLocks noChangeArrowheads="1"/>
              </p:cNvSpPr>
              <p:nvPr/>
            </p:nvSpPr>
            <p:spPr bwMode="auto">
              <a:xfrm>
                <a:off x="2304" y="2304"/>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sp>
            <p:nvSpPr>
              <p:cNvPr id="349212" name="Rectangle 28"/>
              <p:cNvSpPr>
                <a:spLocks noChangeArrowheads="1"/>
              </p:cNvSpPr>
              <p:nvPr/>
            </p:nvSpPr>
            <p:spPr bwMode="auto">
              <a:xfrm>
                <a:off x="336" y="2256"/>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P</a:t>
                </a:r>
                <a:endParaRPr lang="vi-VN" sz="2400" b="1"/>
              </a:p>
            </p:txBody>
          </p:sp>
        </p:grpSp>
      </p:grpSp>
      <p:grpSp>
        <p:nvGrpSpPr>
          <p:cNvPr id="349275" name="Group 91"/>
          <p:cNvGrpSpPr>
            <a:grpSpLocks/>
          </p:cNvGrpSpPr>
          <p:nvPr/>
        </p:nvGrpSpPr>
        <p:grpSpPr bwMode="auto">
          <a:xfrm>
            <a:off x="5486400" y="2209800"/>
            <a:ext cx="474663" cy="3352800"/>
            <a:chOff x="3456" y="1392"/>
            <a:chExt cx="299" cy="2581"/>
          </a:xfrm>
        </p:grpSpPr>
        <p:pic>
          <p:nvPicPr>
            <p:cNvPr id="349224" name="Picture 40"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3456" y="1392"/>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218" name="Rectangle 34"/>
            <p:cNvSpPr>
              <a:spLocks noChangeArrowheads="1"/>
            </p:cNvSpPr>
            <p:nvPr/>
          </p:nvSpPr>
          <p:spPr bwMode="auto">
            <a:xfrm>
              <a:off x="3456" y="3840"/>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sp>
          <p:nvSpPr>
            <p:cNvPr id="349225" name="Rectangle 41"/>
            <p:cNvSpPr>
              <a:spLocks noChangeArrowheads="1"/>
            </p:cNvSpPr>
            <p:nvPr/>
          </p:nvSpPr>
          <p:spPr bwMode="auto">
            <a:xfrm>
              <a:off x="3624" y="1488"/>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400" b="1"/>
                <a:t>P</a:t>
              </a:r>
              <a:endParaRPr lang="vi-VN" sz="2000" b="1"/>
            </a:p>
          </p:txBody>
        </p:sp>
        <p:sp>
          <p:nvSpPr>
            <p:cNvPr id="349226" name="Line 42"/>
            <p:cNvSpPr>
              <a:spLocks noChangeShapeType="1"/>
            </p:cNvSpPr>
            <p:nvPr/>
          </p:nvSpPr>
          <p:spPr bwMode="auto">
            <a:xfrm rot="10800000" flipH="1" flipV="1">
              <a:off x="3744" y="2112"/>
              <a:ext cx="0" cy="528"/>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49227" name="Line 43"/>
            <p:cNvSpPr>
              <a:spLocks noChangeShapeType="1"/>
            </p:cNvSpPr>
            <p:nvPr/>
          </p:nvSpPr>
          <p:spPr bwMode="auto">
            <a:xfrm flipH="1" flipV="1">
              <a:off x="3504" y="2496"/>
              <a:ext cx="0" cy="134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228" name="Freeform 44"/>
            <p:cNvSpPr>
              <a:spLocks/>
            </p:cNvSpPr>
            <p:nvPr/>
          </p:nvSpPr>
          <p:spPr bwMode="auto">
            <a:xfrm rot="5400000">
              <a:off x="3360" y="2256"/>
              <a:ext cx="384" cy="96"/>
            </a:xfrm>
            <a:custGeom>
              <a:avLst/>
              <a:gdLst>
                <a:gd name="T0" fmla="*/ 0 w 870"/>
                <a:gd name="T1" fmla="*/ 165 h 165"/>
                <a:gd name="T2" fmla="*/ 375 w 870"/>
                <a:gd name="T3" fmla="*/ 165 h 165"/>
                <a:gd name="T4" fmla="*/ 660 w 870"/>
                <a:gd name="T5" fmla="*/ 0 h 165"/>
                <a:gd name="T6" fmla="*/ 870 w 870"/>
                <a:gd name="T7" fmla="*/ 165 h 165"/>
              </a:gdLst>
              <a:ahLst/>
              <a:cxnLst>
                <a:cxn ang="0">
                  <a:pos x="T0" y="T1"/>
                </a:cxn>
                <a:cxn ang="0">
                  <a:pos x="T2" y="T3"/>
                </a:cxn>
                <a:cxn ang="0">
                  <a:pos x="T4" y="T5"/>
                </a:cxn>
                <a:cxn ang="0">
                  <a:pos x="T6" y="T7"/>
                </a:cxn>
              </a:cxnLst>
              <a:rect l="0" t="0" r="r" b="b"/>
              <a:pathLst>
                <a:path w="870" h="165">
                  <a:moveTo>
                    <a:pt x="0" y="165"/>
                  </a:moveTo>
                  <a:lnTo>
                    <a:pt x="375" y="165"/>
                  </a:lnTo>
                  <a:cubicBezTo>
                    <a:pt x="485" y="137"/>
                    <a:pt x="578" y="0"/>
                    <a:pt x="660" y="0"/>
                  </a:cubicBezTo>
                  <a:cubicBezTo>
                    <a:pt x="742" y="0"/>
                    <a:pt x="806" y="82"/>
                    <a:pt x="870" y="165"/>
                  </a:cubicBezTo>
                </a:path>
              </a:pathLst>
            </a:custGeom>
            <a:noFill/>
            <a:ln w="28575" cmpd="sng">
              <a:solidFill>
                <a:srgbClr val="00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9229" name="Line 45"/>
            <p:cNvSpPr>
              <a:spLocks noChangeShapeType="1"/>
            </p:cNvSpPr>
            <p:nvPr/>
          </p:nvSpPr>
          <p:spPr bwMode="auto">
            <a:xfrm flipH="1" flipV="1">
              <a:off x="3504" y="1536"/>
              <a:ext cx="0" cy="57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49268" name="Group 84"/>
          <p:cNvGrpSpPr>
            <a:grpSpLocks/>
          </p:cNvGrpSpPr>
          <p:nvPr/>
        </p:nvGrpSpPr>
        <p:grpSpPr bwMode="auto">
          <a:xfrm>
            <a:off x="6477000" y="2286000"/>
            <a:ext cx="588963" cy="3200400"/>
            <a:chOff x="4080" y="1440"/>
            <a:chExt cx="371" cy="2629"/>
          </a:xfrm>
        </p:grpSpPr>
        <p:sp>
          <p:nvSpPr>
            <p:cNvPr id="349236" name="Rectangle 52"/>
            <p:cNvSpPr>
              <a:spLocks noChangeArrowheads="1"/>
            </p:cNvSpPr>
            <p:nvPr/>
          </p:nvSpPr>
          <p:spPr bwMode="auto">
            <a:xfrm>
              <a:off x="4128" y="3936"/>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pic>
          <p:nvPicPr>
            <p:cNvPr id="349237" name="Picture 53"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4080" y="1440"/>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238" name="Rectangle 54"/>
            <p:cNvSpPr>
              <a:spLocks noChangeArrowheads="1"/>
            </p:cNvSpPr>
            <p:nvPr/>
          </p:nvSpPr>
          <p:spPr bwMode="auto">
            <a:xfrm>
              <a:off x="4320" y="1536"/>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400" b="1"/>
                <a:t>P</a:t>
              </a:r>
              <a:endParaRPr lang="vi-VN" sz="2000" b="1"/>
            </a:p>
          </p:txBody>
        </p:sp>
        <p:sp>
          <p:nvSpPr>
            <p:cNvPr id="349239" name="Line 55"/>
            <p:cNvSpPr>
              <a:spLocks noChangeShapeType="1"/>
            </p:cNvSpPr>
            <p:nvPr/>
          </p:nvSpPr>
          <p:spPr bwMode="auto">
            <a:xfrm rot="10800000" flipH="1">
              <a:off x="4416" y="2880"/>
              <a:ext cx="0" cy="62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49240" name="Line 56"/>
            <p:cNvSpPr>
              <a:spLocks noChangeShapeType="1"/>
            </p:cNvSpPr>
            <p:nvPr/>
          </p:nvSpPr>
          <p:spPr bwMode="auto">
            <a:xfrm flipH="1" flipV="1">
              <a:off x="4176" y="3312"/>
              <a:ext cx="0" cy="57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241" name="Freeform 57"/>
            <p:cNvSpPr>
              <a:spLocks/>
            </p:cNvSpPr>
            <p:nvPr/>
          </p:nvSpPr>
          <p:spPr bwMode="auto">
            <a:xfrm rot="5400000">
              <a:off x="4032" y="3072"/>
              <a:ext cx="384" cy="96"/>
            </a:xfrm>
            <a:custGeom>
              <a:avLst/>
              <a:gdLst>
                <a:gd name="T0" fmla="*/ 0 w 870"/>
                <a:gd name="T1" fmla="*/ 165 h 165"/>
                <a:gd name="T2" fmla="*/ 375 w 870"/>
                <a:gd name="T3" fmla="*/ 165 h 165"/>
                <a:gd name="T4" fmla="*/ 660 w 870"/>
                <a:gd name="T5" fmla="*/ 0 h 165"/>
                <a:gd name="T6" fmla="*/ 870 w 870"/>
                <a:gd name="T7" fmla="*/ 165 h 165"/>
              </a:gdLst>
              <a:ahLst/>
              <a:cxnLst>
                <a:cxn ang="0">
                  <a:pos x="T0" y="T1"/>
                </a:cxn>
                <a:cxn ang="0">
                  <a:pos x="T2" y="T3"/>
                </a:cxn>
                <a:cxn ang="0">
                  <a:pos x="T4" y="T5"/>
                </a:cxn>
                <a:cxn ang="0">
                  <a:pos x="T6" y="T7"/>
                </a:cxn>
              </a:cxnLst>
              <a:rect l="0" t="0" r="r" b="b"/>
              <a:pathLst>
                <a:path w="870" h="165">
                  <a:moveTo>
                    <a:pt x="0" y="165"/>
                  </a:moveTo>
                  <a:lnTo>
                    <a:pt x="375" y="165"/>
                  </a:lnTo>
                  <a:cubicBezTo>
                    <a:pt x="485" y="137"/>
                    <a:pt x="578" y="0"/>
                    <a:pt x="660" y="0"/>
                  </a:cubicBezTo>
                  <a:cubicBezTo>
                    <a:pt x="742" y="0"/>
                    <a:pt x="806" y="82"/>
                    <a:pt x="870" y="165"/>
                  </a:cubicBezTo>
                </a:path>
              </a:pathLst>
            </a:custGeom>
            <a:noFill/>
            <a:ln w="28575" cmpd="sng">
              <a:solidFill>
                <a:srgbClr val="00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9242" name="Line 58"/>
            <p:cNvSpPr>
              <a:spLocks noChangeShapeType="1"/>
            </p:cNvSpPr>
            <p:nvPr/>
          </p:nvSpPr>
          <p:spPr bwMode="auto">
            <a:xfrm flipH="1" flipV="1">
              <a:off x="4176" y="1536"/>
              <a:ext cx="0" cy="139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49244" name="Rectangle 60"/>
          <p:cNvSpPr>
            <a:spLocks noChangeArrowheads="1"/>
          </p:cNvSpPr>
          <p:nvPr/>
        </p:nvSpPr>
        <p:spPr bwMode="auto">
          <a:xfrm>
            <a:off x="0" y="2133600"/>
            <a:ext cx="4724400" cy="47244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p>
        </p:txBody>
      </p:sp>
      <p:sp>
        <p:nvSpPr>
          <p:cNvPr id="349245" name="Rectangle 61"/>
          <p:cNvSpPr>
            <a:spLocks noChangeArrowheads="1"/>
          </p:cNvSpPr>
          <p:nvPr/>
        </p:nvSpPr>
        <p:spPr bwMode="auto">
          <a:xfrm>
            <a:off x="4724400" y="2133600"/>
            <a:ext cx="4419600" cy="47244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9246" name="Line 62"/>
          <p:cNvSpPr>
            <a:spLocks noChangeShapeType="1"/>
          </p:cNvSpPr>
          <p:nvPr/>
        </p:nvSpPr>
        <p:spPr bwMode="auto">
          <a:xfrm flipV="1">
            <a:off x="4724400" y="1447800"/>
            <a:ext cx="0" cy="6858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9250" name="Rectangle 66"/>
          <p:cNvSpPr>
            <a:spLocks noChangeArrowheads="1"/>
          </p:cNvSpPr>
          <p:nvPr/>
        </p:nvSpPr>
        <p:spPr bwMode="auto">
          <a:xfrm>
            <a:off x="0" y="1447800"/>
            <a:ext cx="9144000" cy="6858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9251" name="Text Box 67"/>
          <p:cNvSpPr txBox="1">
            <a:spLocks noChangeArrowheads="1"/>
          </p:cNvSpPr>
          <p:nvPr/>
        </p:nvSpPr>
        <p:spPr bwMode="auto">
          <a:xfrm>
            <a:off x="0" y="914400"/>
            <a:ext cx="556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vi-VN" sz="2800" b="1">
                <a:solidFill>
                  <a:srgbClr val="0000CC"/>
                </a:solidFill>
                <a:latin typeface="Times New Roman" pitchFamily="18" charset="0"/>
              </a:rPr>
              <a:t>I. </a:t>
            </a:r>
            <a:r>
              <a:rPr lang="en-US" sz="2800" b="1" smtClean="0">
                <a:solidFill>
                  <a:srgbClr val="0000CC"/>
                </a:solidFill>
                <a:latin typeface="Times New Roman" pitchFamily="18" charset="0"/>
              </a:rPr>
              <a:t>SỰ </a:t>
            </a:r>
            <a:r>
              <a:rPr lang="vi-VN" sz="2800" b="1" smtClean="0">
                <a:solidFill>
                  <a:srgbClr val="0000CC"/>
                </a:solidFill>
                <a:latin typeface="Times New Roman" pitchFamily="18" charset="0"/>
              </a:rPr>
              <a:t>PHẢN </a:t>
            </a:r>
            <a:r>
              <a:rPr lang="vi-VN" sz="2800" b="1">
                <a:solidFill>
                  <a:srgbClr val="0000CC"/>
                </a:solidFill>
                <a:latin typeface="Times New Roman" pitchFamily="18" charset="0"/>
              </a:rPr>
              <a:t>XẠ CỦA SÓNG</a:t>
            </a:r>
          </a:p>
        </p:txBody>
      </p:sp>
      <p:sp>
        <p:nvSpPr>
          <p:cNvPr id="349252" name="Text Box 68"/>
          <p:cNvSpPr txBox="1">
            <a:spLocks noChangeArrowheads="1"/>
          </p:cNvSpPr>
          <p:nvPr/>
        </p:nvSpPr>
        <p:spPr bwMode="auto">
          <a:xfrm>
            <a:off x="838200" y="1524000"/>
            <a:ext cx="297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vi-VN" sz="2800">
                <a:latin typeface="Times New Roman" pitchFamily="18" charset="0"/>
              </a:rPr>
              <a:t>Vật cản cố định</a:t>
            </a:r>
          </a:p>
        </p:txBody>
      </p:sp>
      <p:sp>
        <p:nvSpPr>
          <p:cNvPr id="349253" name="Text Box 69"/>
          <p:cNvSpPr txBox="1">
            <a:spLocks noChangeArrowheads="1"/>
          </p:cNvSpPr>
          <p:nvPr/>
        </p:nvSpPr>
        <p:spPr bwMode="auto">
          <a:xfrm>
            <a:off x="5334000" y="1600200"/>
            <a:ext cx="350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vi-VN" sz="2800">
                <a:latin typeface="Times New Roman" pitchFamily="18" charset="0"/>
              </a:rPr>
              <a:t>Vật cản tự do</a:t>
            </a:r>
          </a:p>
        </p:txBody>
      </p:sp>
      <p:sp>
        <p:nvSpPr>
          <p:cNvPr id="349269" name="Text Box 85"/>
          <p:cNvSpPr txBox="1">
            <a:spLocks noChangeArrowheads="1"/>
          </p:cNvSpPr>
          <p:nvPr/>
        </p:nvSpPr>
        <p:spPr bwMode="auto">
          <a:xfrm>
            <a:off x="228600" y="5791200"/>
            <a:ext cx="472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solidFill>
                  <a:srgbClr val="0000CC"/>
                </a:solidFill>
                <a:latin typeface="Times New Roman" pitchFamily="18" charset="0"/>
              </a:rPr>
              <a:t>Nhận xét: Biến dạng bị đổi chiều</a:t>
            </a:r>
            <a:endParaRPr lang="vi-VN" sz="2400">
              <a:solidFill>
                <a:srgbClr val="0000CC"/>
              </a:solidFill>
              <a:latin typeface="Times New Roman" pitchFamily="18" charset="0"/>
            </a:endParaRPr>
          </a:p>
        </p:txBody>
      </p:sp>
      <p:sp>
        <p:nvSpPr>
          <p:cNvPr id="349271" name="Text Box 87"/>
          <p:cNvSpPr txBox="1">
            <a:spLocks noChangeArrowheads="1"/>
          </p:cNvSpPr>
          <p:nvPr/>
        </p:nvSpPr>
        <p:spPr bwMode="auto">
          <a:xfrm>
            <a:off x="5029200" y="5791200"/>
            <a:ext cx="3886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solidFill>
                  <a:srgbClr val="0000CC"/>
                </a:solidFill>
                <a:latin typeface="Times New Roman" pitchFamily="18" charset="0"/>
              </a:rPr>
              <a:t>Nhận xét:</a:t>
            </a:r>
          </a:p>
          <a:p>
            <a:r>
              <a:rPr lang="en-US" sz="2400">
                <a:solidFill>
                  <a:srgbClr val="0000CC"/>
                </a:solidFill>
                <a:latin typeface="Times New Roman" pitchFamily="18" charset="0"/>
              </a:rPr>
              <a:t> Biến dạng không bị đổi chiều</a:t>
            </a:r>
            <a:endParaRPr lang="vi-VN" sz="2400">
              <a:solidFill>
                <a:srgbClr val="0000CC"/>
              </a:solidFill>
              <a:latin typeface="Times New Roman" pitchFamily="18" charset="0"/>
            </a:endParaRPr>
          </a:p>
        </p:txBody>
      </p:sp>
    </p:spTree>
    <p:extLst>
      <p:ext uri="{BB962C8B-B14F-4D97-AF65-F5344CB8AC3E}">
        <p14:creationId xmlns:p14="http://schemas.microsoft.com/office/powerpoint/2010/main" val="41973678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49252"/>
                                        </p:tgtEl>
                                        <p:attrNameLst>
                                          <p:attrName>style.visibility</p:attrName>
                                        </p:attrNameLst>
                                      </p:cBhvr>
                                      <p:to>
                                        <p:strVal val="visible"/>
                                      </p:to>
                                    </p:set>
                                    <p:animEffect transition="in" filter="diamond(in)">
                                      <p:cBhvr>
                                        <p:cTn id="7" dur="2000"/>
                                        <p:tgtEl>
                                          <p:spTgt spid="349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49317"/>
                                        </p:tgtEl>
                                        <p:attrNameLst>
                                          <p:attrName>style.visibility</p:attrName>
                                        </p:attrNameLst>
                                      </p:cBhvr>
                                      <p:to>
                                        <p:strVal val="visible"/>
                                      </p:to>
                                    </p:set>
                                    <p:animEffect transition="in" filter="box(in)">
                                      <p:cBhvr>
                                        <p:cTn id="12" dur="500"/>
                                        <p:tgtEl>
                                          <p:spTgt spid="34931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493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49269"/>
                                        </p:tgtEl>
                                        <p:attrNameLst>
                                          <p:attrName>style.visibility</p:attrName>
                                        </p:attrNameLst>
                                      </p:cBhvr>
                                      <p:to>
                                        <p:strVal val="visible"/>
                                      </p:to>
                                    </p:set>
                                    <p:anim calcmode="lin" valueType="num">
                                      <p:cBhvr additive="base">
                                        <p:cTn id="21" dur="500" fill="hold"/>
                                        <p:tgtEl>
                                          <p:spTgt spid="349269"/>
                                        </p:tgtEl>
                                        <p:attrNameLst>
                                          <p:attrName>ppt_x</p:attrName>
                                        </p:attrNameLst>
                                      </p:cBhvr>
                                      <p:tavLst>
                                        <p:tav tm="0">
                                          <p:val>
                                            <p:strVal val="#ppt_x"/>
                                          </p:val>
                                        </p:tav>
                                        <p:tav tm="100000">
                                          <p:val>
                                            <p:strVal val="#ppt_x"/>
                                          </p:val>
                                        </p:tav>
                                      </p:tavLst>
                                    </p:anim>
                                    <p:anim calcmode="lin" valueType="num">
                                      <p:cBhvr additive="base">
                                        <p:cTn id="22" dur="500" fill="hold"/>
                                        <p:tgtEl>
                                          <p:spTgt spid="34926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49253"/>
                                        </p:tgtEl>
                                        <p:attrNameLst>
                                          <p:attrName>style.visibility</p:attrName>
                                        </p:attrNameLst>
                                      </p:cBhvr>
                                      <p:to>
                                        <p:strVal val="visible"/>
                                      </p:to>
                                    </p:set>
                                    <p:animEffect transition="in" filter="fade">
                                      <p:cBhvr>
                                        <p:cTn id="27" dur="1000"/>
                                        <p:tgtEl>
                                          <p:spTgt spid="349253"/>
                                        </p:tgtEl>
                                      </p:cBhvr>
                                    </p:animEffect>
                                    <p:anim calcmode="lin" valueType="num">
                                      <p:cBhvr>
                                        <p:cTn id="28" dur="1000" fill="hold"/>
                                        <p:tgtEl>
                                          <p:spTgt spid="349253"/>
                                        </p:tgtEl>
                                        <p:attrNameLst>
                                          <p:attrName>ppt_x</p:attrName>
                                        </p:attrNameLst>
                                      </p:cBhvr>
                                      <p:tavLst>
                                        <p:tav tm="0">
                                          <p:val>
                                            <p:strVal val="#ppt_x"/>
                                          </p:val>
                                        </p:tav>
                                        <p:tav tm="100000">
                                          <p:val>
                                            <p:strVal val="#ppt_x"/>
                                          </p:val>
                                        </p:tav>
                                      </p:tavLst>
                                    </p:anim>
                                    <p:anim calcmode="lin" valueType="num">
                                      <p:cBhvr>
                                        <p:cTn id="29" dur="1000" fill="hold"/>
                                        <p:tgtEl>
                                          <p:spTgt spid="34925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49275"/>
                                        </p:tgtEl>
                                        <p:attrNameLst>
                                          <p:attrName>style.visibility</p:attrName>
                                        </p:attrNameLst>
                                      </p:cBhvr>
                                      <p:to>
                                        <p:strVal val="visible"/>
                                      </p:to>
                                    </p:set>
                                    <p:anim calcmode="lin" valueType="num">
                                      <p:cBhvr additive="base">
                                        <p:cTn id="34" dur="500" fill="hold"/>
                                        <p:tgtEl>
                                          <p:spTgt spid="349275"/>
                                        </p:tgtEl>
                                        <p:attrNameLst>
                                          <p:attrName>ppt_x</p:attrName>
                                        </p:attrNameLst>
                                      </p:cBhvr>
                                      <p:tavLst>
                                        <p:tav tm="0">
                                          <p:val>
                                            <p:strVal val="#ppt_x"/>
                                          </p:val>
                                        </p:tav>
                                        <p:tav tm="100000">
                                          <p:val>
                                            <p:strVal val="#ppt_x"/>
                                          </p:val>
                                        </p:tav>
                                      </p:tavLst>
                                    </p:anim>
                                    <p:anim calcmode="lin" valueType="num">
                                      <p:cBhvr additive="base">
                                        <p:cTn id="35" dur="500" fill="hold"/>
                                        <p:tgtEl>
                                          <p:spTgt spid="34927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4926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49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252" grpId="0"/>
      <p:bldP spid="349253" grpId="0"/>
      <p:bldP spid="349269" grpId="0"/>
      <p:bldP spid="3492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48" name="Rectangle 40"/>
          <p:cNvSpPr>
            <a:spLocks noChangeArrowheads="1"/>
          </p:cNvSpPr>
          <p:nvPr/>
        </p:nvSpPr>
        <p:spPr bwMode="auto">
          <a:xfrm>
            <a:off x="114300" y="2133600"/>
            <a:ext cx="4648200" cy="47244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p>
        </p:txBody>
      </p:sp>
      <p:sp>
        <p:nvSpPr>
          <p:cNvPr id="350249" name="Rectangle 41"/>
          <p:cNvSpPr>
            <a:spLocks noChangeArrowheads="1"/>
          </p:cNvSpPr>
          <p:nvPr/>
        </p:nvSpPr>
        <p:spPr bwMode="auto">
          <a:xfrm>
            <a:off x="4643718" y="2154680"/>
            <a:ext cx="4495800" cy="47244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0250" name="Line 42"/>
          <p:cNvSpPr>
            <a:spLocks noChangeShapeType="1"/>
          </p:cNvSpPr>
          <p:nvPr/>
        </p:nvSpPr>
        <p:spPr bwMode="auto">
          <a:xfrm flipV="1">
            <a:off x="4648200" y="1447800"/>
            <a:ext cx="0" cy="6858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0251" name="Rectangle 43"/>
          <p:cNvSpPr>
            <a:spLocks noChangeArrowheads="1"/>
          </p:cNvSpPr>
          <p:nvPr/>
        </p:nvSpPr>
        <p:spPr bwMode="auto">
          <a:xfrm>
            <a:off x="0" y="1447800"/>
            <a:ext cx="9144000" cy="6858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0252" name="Text Box 44"/>
          <p:cNvSpPr txBox="1">
            <a:spLocks noChangeArrowheads="1"/>
          </p:cNvSpPr>
          <p:nvPr/>
        </p:nvSpPr>
        <p:spPr bwMode="auto">
          <a:xfrm>
            <a:off x="0" y="914400"/>
            <a:ext cx="556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vi-VN" sz="2800" b="1">
                <a:solidFill>
                  <a:srgbClr val="0000CC"/>
                </a:solidFill>
                <a:latin typeface="Times New Roman" pitchFamily="18" charset="0"/>
              </a:rPr>
              <a:t>I. PHẢN XẠ CỦA SÓNG</a:t>
            </a:r>
          </a:p>
        </p:txBody>
      </p:sp>
      <p:sp>
        <p:nvSpPr>
          <p:cNvPr id="350253" name="Text Box 45"/>
          <p:cNvSpPr txBox="1">
            <a:spLocks noChangeArrowheads="1"/>
          </p:cNvSpPr>
          <p:nvPr/>
        </p:nvSpPr>
        <p:spPr bwMode="auto">
          <a:xfrm>
            <a:off x="304800" y="1600200"/>
            <a:ext cx="403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vi-VN" sz="2800">
                <a:latin typeface="Times New Roman" pitchFamily="18" charset="0"/>
              </a:rPr>
              <a:t>Vật cản cố định</a:t>
            </a:r>
          </a:p>
        </p:txBody>
      </p:sp>
      <p:sp>
        <p:nvSpPr>
          <p:cNvPr id="350254" name="Text Box 46"/>
          <p:cNvSpPr txBox="1">
            <a:spLocks noChangeArrowheads="1"/>
          </p:cNvSpPr>
          <p:nvPr/>
        </p:nvSpPr>
        <p:spPr bwMode="auto">
          <a:xfrm>
            <a:off x="5334000" y="1600200"/>
            <a:ext cx="3276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vi-VN" sz="2800">
                <a:latin typeface="Times New Roman" pitchFamily="18" charset="0"/>
              </a:rPr>
              <a:t>Vật cản tự do</a:t>
            </a:r>
          </a:p>
        </p:txBody>
      </p:sp>
      <p:sp>
        <p:nvSpPr>
          <p:cNvPr id="350260" name="Text Box 52"/>
          <p:cNvSpPr txBox="1">
            <a:spLocks noChangeArrowheads="1"/>
          </p:cNvSpPr>
          <p:nvPr/>
        </p:nvSpPr>
        <p:spPr bwMode="auto">
          <a:xfrm>
            <a:off x="0" y="4572000"/>
            <a:ext cx="48768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u="sng">
                <a:latin typeface="Times New Roman" pitchFamily="18" charset="0"/>
              </a:rPr>
              <a:t>Kết luận:</a:t>
            </a:r>
            <a:r>
              <a:rPr lang="en-US" sz="2800">
                <a:latin typeface="Times New Roman" pitchFamily="18" charset="0"/>
              </a:rPr>
              <a:t> Khi phản xạ trên vật cản cố định, sóng phản xạ luôn </a:t>
            </a:r>
            <a:r>
              <a:rPr lang="en-US" sz="2800">
                <a:solidFill>
                  <a:srgbClr val="FF0000"/>
                </a:solidFill>
                <a:latin typeface="Times New Roman" pitchFamily="18" charset="0"/>
              </a:rPr>
              <a:t>ngược pha</a:t>
            </a:r>
            <a:r>
              <a:rPr lang="en-US" sz="2800">
                <a:latin typeface="Times New Roman" pitchFamily="18" charset="0"/>
              </a:rPr>
              <a:t> với sóng tới </a:t>
            </a:r>
            <a:r>
              <a:rPr lang="en-US" sz="2800">
                <a:solidFill>
                  <a:srgbClr val="FF0000"/>
                </a:solidFill>
                <a:latin typeface="Times New Roman" pitchFamily="18" charset="0"/>
              </a:rPr>
              <a:t>tại điểm phản xạ</a:t>
            </a:r>
            <a:r>
              <a:rPr lang="en-US" sz="2800">
                <a:latin typeface="Times New Roman" pitchFamily="18" charset="0"/>
              </a:rPr>
              <a:t>.</a:t>
            </a:r>
            <a:endParaRPr lang="vi-VN" sz="2800">
              <a:latin typeface="Times New Roman" pitchFamily="18" charset="0"/>
            </a:endParaRPr>
          </a:p>
        </p:txBody>
      </p:sp>
      <p:sp>
        <p:nvSpPr>
          <p:cNvPr id="350261" name="Text Box 53"/>
          <p:cNvSpPr txBox="1">
            <a:spLocks noChangeArrowheads="1"/>
          </p:cNvSpPr>
          <p:nvPr/>
        </p:nvSpPr>
        <p:spPr bwMode="auto">
          <a:xfrm>
            <a:off x="6858000" y="2286000"/>
            <a:ext cx="19050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u="sng">
                <a:latin typeface="Times New Roman" pitchFamily="18" charset="0"/>
              </a:rPr>
              <a:t>Kết luận:</a:t>
            </a:r>
            <a:r>
              <a:rPr lang="en-US" sz="2800">
                <a:latin typeface="Times New Roman" pitchFamily="18" charset="0"/>
              </a:rPr>
              <a:t> Khi phản xạ trên vật cản tự do, sóng phản xạ luôn </a:t>
            </a:r>
            <a:r>
              <a:rPr lang="en-US" sz="2800">
                <a:solidFill>
                  <a:srgbClr val="FF0000"/>
                </a:solidFill>
                <a:latin typeface="Times New Roman" pitchFamily="18" charset="0"/>
              </a:rPr>
              <a:t>cùng pha</a:t>
            </a:r>
            <a:r>
              <a:rPr lang="en-US" sz="2800">
                <a:latin typeface="Times New Roman" pitchFamily="18" charset="0"/>
              </a:rPr>
              <a:t> với sóng tới </a:t>
            </a:r>
            <a:r>
              <a:rPr lang="en-US" sz="2800">
                <a:solidFill>
                  <a:srgbClr val="FF0000"/>
                </a:solidFill>
                <a:latin typeface="Times New Roman" pitchFamily="18" charset="0"/>
              </a:rPr>
              <a:t>tại điểm phản xạ</a:t>
            </a:r>
            <a:r>
              <a:rPr lang="en-US" sz="2800">
                <a:latin typeface="Times New Roman" pitchFamily="18" charset="0"/>
              </a:rPr>
              <a:t>.</a:t>
            </a:r>
            <a:endParaRPr lang="vi-VN" sz="2800">
              <a:latin typeface="Times New Roman" pitchFamily="18" charset="0"/>
            </a:endParaRPr>
          </a:p>
        </p:txBody>
      </p:sp>
      <p:grpSp>
        <p:nvGrpSpPr>
          <p:cNvPr id="37" name="Group 133"/>
          <p:cNvGrpSpPr>
            <a:grpSpLocks/>
          </p:cNvGrpSpPr>
          <p:nvPr/>
        </p:nvGrpSpPr>
        <p:grpSpPr bwMode="auto">
          <a:xfrm>
            <a:off x="304800" y="2286000"/>
            <a:ext cx="3549650" cy="685800"/>
            <a:chOff x="192" y="1536"/>
            <a:chExt cx="2236" cy="336"/>
          </a:xfrm>
        </p:grpSpPr>
        <p:sp>
          <p:nvSpPr>
            <p:cNvPr id="38" name="Line 23"/>
            <p:cNvSpPr>
              <a:spLocks noChangeShapeType="1"/>
            </p:cNvSpPr>
            <p:nvPr/>
          </p:nvSpPr>
          <p:spPr bwMode="auto">
            <a:xfrm rot="10800000" flipH="1">
              <a:off x="720" y="1536"/>
              <a:ext cx="506" cy="0"/>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grpSp>
          <p:nvGrpSpPr>
            <p:cNvPr id="39" name="Group 88"/>
            <p:cNvGrpSpPr>
              <a:grpSpLocks/>
            </p:cNvGrpSpPr>
            <p:nvPr/>
          </p:nvGrpSpPr>
          <p:grpSpPr bwMode="auto">
            <a:xfrm>
              <a:off x="192" y="1584"/>
              <a:ext cx="2236" cy="288"/>
              <a:chOff x="192" y="1584"/>
              <a:chExt cx="2236" cy="288"/>
            </a:xfrm>
          </p:grpSpPr>
          <p:sp>
            <p:nvSpPr>
              <p:cNvPr id="40" name="Rectangle 10"/>
              <p:cNvSpPr>
                <a:spLocks noChangeArrowheads="1"/>
              </p:cNvSpPr>
              <p:nvPr/>
            </p:nvSpPr>
            <p:spPr bwMode="auto">
              <a:xfrm>
                <a:off x="2256" y="1584"/>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grpSp>
            <p:nvGrpSpPr>
              <p:cNvPr id="41" name="Group 15"/>
              <p:cNvGrpSpPr>
                <a:grpSpLocks/>
              </p:cNvGrpSpPr>
              <p:nvPr/>
            </p:nvGrpSpPr>
            <p:grpSpPr bwMode="auto">
              <a:xfrm flipV="1">
                <a:off x="2400" y="1673"/>
                <a:ext cx="28" cy="199"/>
                <a:chOff x="3280" y="11840"/>
                <a:chExt cx="163" cy="580"/>
              </a:xfrm>
            </p:grpSpPr>
            <p:sp>
              <p:nvSpPr>
                <p:cNvPr id="47" name="Rectangle 16" descr="Light upward diagonal"/>
                <p:cNvSpPr>
                  <a:spLocks noChangeArrowheads="1"/>
                </p:cNvSpPr>
                <p:nvPr/>
              </p:nvSpPr>
              <p:spPr bwMode="auto">
                <a:xfrm>
                  <a:off x="3300" y="11840"/>
                  <a:ext cx="143" cy="580"/>
                </a:xfrm>
                <a:prstGeom prst="rect">
                  <a:avLst/>
                </a:prstGeom>
                <a:pattFill prst="lt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 name="Line 17" descr="Light upward diagonal"/>
                <p:cNvSpPr>
                  <a:spLocks noChangeShapeType="1"/>
                </p:cNvSpPr>
                <p:nvPr/>
              </p:nvSpPr>
              <p:spPr bwMode="auto">
                <a:xfrm>
                  <a:off x="3280" y="11840"/>
                  <a:ext cx="0" cy="560"/>
                </a:xfrm>
                <a:prstGeom prst="line">
                  <a:avLst/>
                </a:prstGeom>
                <a:noFill/>
                <a:ln w="19050">
                  <a:solidFill>
                    <a:srgbClr val="000000"/>
                  </a:solidFill>
                  <a:round/>
                  <a:headEnd/>
                  <a:tailEnd/>
                </a:ln>
              </p:spPr>
              <p:txBody>
                <a:bodyPr/>
                <a:lstStyle/>
                <a:p>
                  <a:endParaRPr lang="en-US"/>
                </a:p>
              </p:txBody>
            </p:sp>
          </p:grpSp>
          <p:sp>
            <p:nvSpPr>
              <p:cNvPr id="42" name="Freeform 19"/>
              <p:cNvSpPr>
                <a:spLocks/>
              </p:cNvSpPr>
              <p:nvPr/>
            </p:nvSpPr>
            <p:spPr bwMode="auto">
              <a:xfrm>
                <a:off x="768" y="1680"/>
                <a:ext cx="369" cy="96"/>
              </a:xfrm>
              <a:custGeom>
                <a:avLst/>
                <a:gdLst>
                  <a:gd name="T0" fmla="*/ 0 w 870"/>
                  <a:gd name="T1" fmla="*/ 165 h 165"/>
                  <a:gd name="T2" fmla="*/ 375 w 870"/>
                  <a:gd name="T3" fmla="*/ 165 h 165"/>
                  <a:gd name="T4" fmla="*/ 660 w 870"/>
                  <a:gd name="T5" fmla="*/ 0 h 165"/>
                  <a:gd name="T6" fmla="*/ 870 w 870"/>
                  <a:gd name="T7" fmla="*/ 165 h 165"/>
                </a:gdLst>
                <a:ahLst/>
                <a:cxnLst>
                  <a:cxn ang="0">
                    <a:pos x="T0" y="T1"/>
                  </a:cxn>
                  <a:cxn ang="0">
                    <a:pos x="T2" y="T3"/>
                  </a:cxn>
                  <a:cxn ang="0">
                    <a:pos x="T4" y="T5"/>
                  </a:cxn>
                  <a:cxn ang="0">
                    <a:pos x="T6" y="T7"/>
                  </a:cxn>
                </a:cxnLst>
                <a:rect l="0" t="0" r="r" b="b"/>
                <a:pathLst>
                  <a:path w="870" h="165">
                    <a:moveTo>
                      <a:pt x="0" y="165"/>
                    </a:moveTo>
                    <a:lnTo>
                      <a:pt x="375" y="165"/>
                    </a:lnTo>
                    <a:cubicBezTo>
                      <a:pt x="485" y="137"/>
                      <a:pt x="578" y="0"/>
                      <a:pt x="660" y="0"/>
                    </a:cubicBezTo>
                    <a:cubicBezTo>
                      <a:pt x="742" y="0"/>
                      <a:pt x="806" y="82"/>
                      <a:pt x="870" y="165"/>
                    </a:cubicBezTo>
                  </a:path>
                </a:pathLst>
              </a:custGeom>
              <a:noFill/>
              <a:ln w="28575" cmpd="sng">
                <a:solidFill>
                  <a:srgbClr val="00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Line 20"/>
              <p:cNvSpPr>
                <a:spLocks noChangeShapeType="1"/>
              </p:cNvSpPr>
              <p:nvPr/>
            </p:nvSpPr>
            <p:spPr bwMode="auto">
              <a:xfrm flipH="1">
                <a:off x="288" y="1776"/>
                <a:ext cx="48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4" name="Picture 21"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192" y="1662"/>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ectangle 22"/>
              <p:cNvSpPr>
                <a:spLocks noChangeArrowheads="1"/>
              </p:cNvSpPr>
              <p:nvPr/>
            </p:nvSpPr>
            <p:spPr bwMode="auto">
              <a:xfrm>
                <a:off x="288" y="1584"/>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P</a:t>
                </a:r>
                <a:endParaRPr lang="vi-VN" sz="2400" b="1"/>
              </a:p>
            </p:txBody>
          </p:sp>
          <p:sp>
            <p:nvSpPr>
              <p:cNvPr id="46" name="Line 25"/>
              <p:cNvSpPr>
                <a:spLocks noChangeShapeType="1"/>
              </p:cNvSpPr>
              <p:nvPr/>
            </p:nvSpPr>
            <p:spPr bwMode="auto">
              <a:xfrm flipH="1">
                <a:off x="1152" y="1776"/>
                <a:ext cx="124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49" name="Group 134"/>
          <p:cNvGrpSpPr>
            <a:grpSpLocks/>
          </p:cNvGrpSpPr>
          <p:nvPr/>
        </p:nvGrpSpPr>
        <p:grpSpPr bwMode="auto">
          <a:xfrm>
            <a:off x="381000" y="3352800"/>
            <a:ext cx="3435350" cy="609600"/>
            <a:chOff x="240" y="2112"/>
            <a:chExt cx="2164" cy="384"/>
          </a:xfrm>
        </p:grpSpPr>
        <p:sp>
          <p:nvSpPr>
            <p:cNvPr id="50" name="Line 11"/>
            <p:cNvSpPr>
              <a:spLocks noChangeShapeType="1"/>
            </p:cNvSpPr>
            <p:nvPr/>
          </p:nvSpPr>
          <p:spPr bwMode="auto">
            <a:xfrm flipH="1">
              <a:off x="1440" y="2496"/>
              <a:ext cx="480" cy="0"/>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grpSp>
          <p:nvGrpSpPr>
            <p:cNvPr id="51" name="Group 90"/>
            <p:cNvGrpSpPr>
              <a:grpSpLocks/>
            </p:cNvGrpSpPr>
            <p:nvPr/>
          </p:nvGrpSpPr>
          <p:grpSpPr bwMode="auto">
            <a:xfrm>
              <a:off x="240" y="2112"/>
              <a:ext cx="2164" cy="306"/>
              <a:chOff x="288" y="2256"/>
              <a:chExt cx="2164" cy="306"/>
            </a:xfrm>
          </p:grpSpPr>
          <p:grpSp>
            <p:nvGrpSpPr>
              <p:cNvPr id="52" name="Group 6"/>
              <p:cNvGrpSpPr>
                <a:grpSpLocks/>
              </p:cNvGrpSpPr>
              <p:nvPr/>
            </p:nvGrpSpPr>
            <p:grpSpPr bwMode="auto">
              <a:xfrm flipV="1">
                <a:off x="2424" y="2352"/>
                <a:ext cx="28" cy="199"/>
                <a:chOff x="3280" y="11840"/>
                <a:chExt cx="163" cy="580"/>
              </a:xfrm>
            </p:grpSpPr>
            <p:sp>
              <p:nvSpPr>
                <p:cNvPr id="59" name="Rectangle 7" descr="Light upward diagonal"/>
                <p:cNvSpPr>
                  <a:spLocks noChangeArrowheads="1"/>
                </p:cNvSpPr>
                <p:nvPr/>
              </p:nvSpPr>
              <p:spPr bwMode="auto">
                <a:xfrm>
                  <a:off x="3300" y="11840"/>
                  <a:ext cx="143" cy="580"/>
                </a:xfrm>
                <a:prstGeom prst="rect">
                  <a:avLst/>
                </a:prstGeom>
                <a:pattFill prst="lt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0" name="Line 8" descr="Light upward diagonal"/>
                <p:cNvSpPr>
                  <a:spLocks noChangeShapeType="1"/>
                </p:cNvSpPr>
                <p:nvPr/>
              </p:nvSpPr>
              <p:spPr bwMode="auto">
                <a:xfrm>
                  <a:off x="3280" y="11840"/>
                  <a:ext cx="0" cy="560"/>
                </a:xfrm>
                <a:prstGeom prst="line">
                  <a:avLst/>
                </a:prstGeom>
                <a:noFill/>
                <a:ln w="19050">
                  <a:solidFill>
                    <a:srgbClr val="000000"/>
                  </a:solidFill>
                  <a:round/>
                  <a:headEnd/>
                  <a:tailEnd/>
                </a:ln>
              </p:spPr>
              <p:txBody>
                <a:bodyPr/>
                <a:lstStyle/>
                <a:p>
                  <a:endParaRPr lang="en-US"/>
                </a:p>
              </p:txBody>
            </p:sp>
          </p:grpSp>
          <p:pic>
            <p:nvPicPr>
              <p:cNvPr id="53" name="Picture 9"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288" y="2352"/>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Freeform 13"/>
              <p:cNvSpPr>
                <a:spLocks/>
              </p:cNvSpPr>
              <p:nvPr/>
            </p:nvSpPr>
            <p:spPr bwMode="auto">
              <a:xfrm flipV="1">
                <a:off x="1632" y="2448"/>
                <a:ext cx="321" cy="78"/>
              </a:xfrm>
              <a:custGeom>
                <a:avLst/>
                <a:gdLst>
                  <a:gd name="T0" fmla="*/ 0 w 870"/>
                  <a:gd name="T1" fmla="*/ 165 h 165"/>
                  <a:gd name="T2" fmla="*/ 375 w 870"/>
                  <a:gd name="T3" fmla="*/ 165 h 165"/>
                  <a:gd name="T4" fmla="*/ 660 w 870"/>
                  <a:gd name="T5" fmla="*/ 0 h 165"/>
                  <a:gd name="T6" fmla="*/ 870 w 870"/>
                  <a:gd name="T7" fmla="*/ 165 h 165"/>
                </a:gdLst>
                <a:ahLst/>
                <a:cxnLst>
                  <a:cxn ang="0">
                    <a:pos x="T0" y="T1"/>
                  </a:cxn>
                  <a:cxn ang="0">
                    <a:pos x="T2" y="T3"/>
                  </a:cxn>
                  <a:cxn ang="0">
                    <a:pos x="T4" y="T5"/>
                  </a:cxn>
                  <a:cxn ang="0">
                    <a:pos x="T6" y="T7"/>
                  </a:cxn>
                </a:cxnLst>
                <a:rect l="0" t="0" r="r" b="b"/>
                <a:pathLst>
                  <a:path w="870" h="165">
                    <a:moveTo>
                      <a:pt x="0" y="165"/>
                    </a:moveTo>
                    <a:lnTo>
                      <a:pt x="375" y="165"/>
                    </a:lnTo>
                    <a:cubicBezTo>
                      <a:pt x="485" y="137"/>
                      <a:pt x="578" y="0"/>
                      <a:pt x="660" y="0"/>
                    </a:cubicBezTo>
                    <a:cubicBezTo>
                      <a:pt x="742" y="0"/>
                      <a:pt x="806" y="82"/>
                      <a:pt x="870" y="165"/>
                    </a:cubicBezTo>
                  </a:path>
                </a:pathLst>
              </a:custGeom>
              <a:noFill/>
              <a:ln w="28575" cmpd="sng">
                <a:solidFill>
                  <a:srgbClr val="00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Line 14"/>
              <p:cNvSpPr>
                <a:spLocks noChangeShapeType="1"/>
              </p:cNvSpPr>
              <p:nvPr/>
            </p:nvSpPr>
            <p:spPr bwMode="auto">
              <a:xfrm flipH="1" flipV="1">
                <a:off x="384" y="2448"/>
                <a:ext cx="129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26"/>
              <p:cNvSpPr>
                <a:spLocks noChangeShapeType="1"/>
              </p:cNvSpPr>
              <p:nvPr/>
            </p:nvSpPr>
            <p:spPr bwMode="auto">
              <a:xfrm flipH="1">
                <a:off x="1968" y="2448"/>
                <a:ext cx="48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Rectangle 27"/>
              <p:cNvSpPr>
                <a:spLocks noChangeArrowheads="1"/>
              </p:cNvSpPr>
              <p:nvPr/>
            </p:nvSpPr>
            <p:spPr bwMode="auto">
              <a:xfrm>
                <a:off x="2304" y="2304"/>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sp>
            <p:nvSpPr>
              <p:cNvPr id="58" name="Rectangle 28"/>
              <p:cNvSpPr>
                <a:spLocks noChangeArrowheads="1"/>
              </p:cNvSpPr>
              <p:nvPr/>
            </p:nvSpPr>
            <p:spPr bwMode="auto">
              <a:xfrm>
                <a:off x="336" y="2256"/>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P</a:t>
                </a:r>
                <a:endParaRPr lang="vi-VN" sz="2400" b="1"/>
              </a:p>
            </p:txBody>
          </p:sp>
        </p:grpSp>
      </p:grpSp>
      <p:grpSp>
        <p:nvGrpSpPr>
          <p:cNvPr id="61" name="Group 91"/>
          <p:cNvGrpSpPr>
            <a:grpSpLocks/>
          </p:cNvGrpSpPr>
          <p:nvPr/>
        </p:nvGrpSpPr>
        <p:grpSpPr bwMode="auto">
          <a:xfrm>
            <a:off x="4993808" y="2496843"/>
            <a:ext cx="474663" cy="3352800"/>
            <a:chOff x="3456" y="1392"/>
            <a:chExt cx="299" cy="2581"/>
          </a:xfrm>
        </p:grpSpPr>
        <p:pic>
          <p:nvPicPr>
            <p:cNvPr id="62" name="Picture 40"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3456" y="1392"/>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Rectangle 34"/>
            <p:cNvSpPr>
              <a:spLocks noChangeArrowheads="1"/>
            </p:cNvSpPr>
            <p:nvPr/>
          </p:nvSpPr>
          <p:spPr bwMode="auto">
            <a:xfrm>
              <a:off x="3456" y="3840"/>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sp>
          <p:nvSpPr>
            <p:cNvPr id="64" name="Rectangle 41"/>
            <p:cNvSpPr>
              <a:spLocks noChangeArrowheads="1"/>
            </p:cNvSpPr>
            <p:nvPr/>
          </p:nvSpPr>
          <p:spPr bwMode="auto">
            <a:xfrm>
              <a:off x="3624" y="1488"/>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400" b="1"/>
                <a:t>P</a:t>
              </a:r>
              <a:endParaRPr lang="vi-VN" sz="2000" b="1"/>
            </a:p>
          </p:txBody>
        </p:sp>
        <p:sp>
          <p:nvSpPr>
            <p:cNvPr id="65" name="Line 42"/>
            <p:cNvSpPr>
              <a:spLocks noChangeShapeType="1"/>
            </p:cNvSpPr>
            <p:nvPr/>
          </p:nvSpPr>
          <p:spPr bwMode="auto">
            <a:xfrm rot="10800000" flipH="1" flipV="1">
              <a:off x="3744" y="2112"/>
              <a:ext cx="0" cy="528"/>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6" name="Line 43"/>
            <p:cNvSpPr>
              <a:spLocks noChangeShapeType="1"/>
            </p:cNvSpPr>
            <p:nvPr/>
          </p:nvSpPr>
          <p:spPr bwMode="auto">
            <a:xfrm flipH="1" flipV="1">
              <a:off x="3504" y="2496"/>
              <a:ext cx="0" cy="134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 name="Freeform 44"/>
            <p:cNvSpPr>
              <a:spLocks/>
            </p:cNvSpPr>
            <p:nvPr/>
          </p:nvSpPr>
          <p:spPr bwMode="auto">
            <a:xfrm rot="5400000">
              <a:off x="3360" y="2256"/>
              <a:ext cx="384" cy="96"/>
            </a:xfrm>
            <a:custGeom>
              <a:avLst/>
              <a:gdLst>
                <a:gd name="T0" fmla="*/ 0 w 870"/>
                <a:gd name="T1" fmla="*/ 165 h 165"/>
                <a:gd name="T2" fmla="*/ 375 w 870"/>
                <a:gd name="T3" fmla="*/ 165 h 165"/>
                <a:gd name="T4" fmla="*/ 660 w 870"/>
                <a:gd name="T5" fmla="*/ 0 h 165"/>
                <a:gd name="T6" fmla="*/ 870 w 870"/>
                <a:gd name="T7" fmla="*/ 165 h 165"/>
              </a:gdLst>
              <a:ahLst/>
              <a:cxnLst>
                <a:cxn ang="0">
                  <a:pos x="T0" y="T1"/>
                </a:cxn>
                <a:cxn ang="0">
                  <a:pos x="T2" y="T3"/>
                </a:cxn>
                <a:cxn ang="0">
                  <a:pos x="T4" y="T5"/>
                </a:cxn>
                <a:cxn ang="0">
                  <a:pos x="T6" y="T7"/>
                </a:cxn>
              </a:cxnLst>
              <a:rect l="0" t="0" r="r" b="b"/>
              <a:pathLst>
                <a:path w="870" h="165">
                  <a:moveTo>
                    <a:pt x="0" y="165"/>
                  </a:moveTo>
                  <a:lnTo>
                    <a:pt x="375" y="165"/>
                  </a:lnTo>
                  <a:cubicBezTo>
                    <a:pt x="485" y="137"/>
                    <a:pt x="578" y="0"/>
                    <a:pt x="660" y="0"/>
                  </a:cubicBezTo>
                  <a:cubicBezTo>
                    <a:pt x="742" y="0"/>
                    <a:pt x="806" y="82"/>
                    <a:pt x="870" y="165"/>
                  </a:cubicBezTo>
                </a:path>
              </a:pathLst>
            </a:custGeom>
            <a:noFill/>
            <a:ln w="28575" cmpd="sng">
              <a:solidFill>
                <a:srgbClr val="00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Line 45"/>
            <p:cNvSpPr>
              <a:spLocks noChangeShapeType="1"/>
            </p:cNvSpPr>
            <p:nvPr/>
          </p:nvSpPr>
          <p:spPr bwMode="auto">
            <a:xfrm flipH="1" flipV="1">
              <a:off x="3504" y="1536"/>
              <a:ext cx="0" cy="57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9" name="Group 84"/>
          <p:cNvGrpSpPr>
            <a:grpSpLocks/>
          </p:cNvGrpSpPr>
          <p:nvPr/>
        </p:nvGrpSpPr>
        <p:grpSpPr bwMode="auto">
          <a:xfrm>
            <a:off x="5715000" y="2532918"/>
            <a:ext cx="588963" cy="3200400"/>
            <a:chOff x="4080" y="1440"/>
            <a:chExt cx="371" cy="2629"/>
          </a:xfrm>
        </p:grpSpPr>
        <p:sp>
          <p:nvSpPr>
            <p:cNvPr id="70" name="Rectangle 52"/>
            <p:cNvSpPr>
              <a:spLocks noChangeArrowheads="1"/>
            </p:cNvSpPr>
            <p:nvPr/>
          </p:nvSpPr>
          <p:spPr bwMode="auto">
            <a:xfrm>
              <a:off x="4128" y="3936"/>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600" b="1"/>
                <a:t>Q</a:t>
              </a:r>
              <a:endParaRPr lang="vi-VN" sz="2400" b="1"/>
            </a:p>
          </p:txBody>
        </p:sp>
        <p:pic>
          <p:nvPicPr>
            <p:cNvPr id="71" name="Picture 53" descr="SONGNGANG2"/>
            <p:cNvPicPr>
              <a:picLocks noChangeAspect="1" noChangeArrowheads="1"/>
            </p:cNvPicPr>
            <p:nvPr/>
          </p:nvPicPr>
          <p:blipFill>
            <a:blip r:embed="rId2">
              <a:grayscl/>
              <a:extLst>
                <a:ext uri="{28A0092B-C50C-407E-A947-70E740481C1C}">
                  <a14:useLocalDpi xmlns:a14="http://schemas.microsoft.com/office/drawing/2010/main" val="0"/>
                </a:ext>
              </a:extLst>
            </a:blip>
            <a:srcRect l="1401" t="21252" r="89850" b="15253"/>
            <a:stretch>
              <a:fillRect/>
            </a:stretch>
          </p:blipFill>
          <p:spPr bwMode="auto">
            <a:xfrm>
              <a:off x="4080" y="1440"/>
              <a:ext cx="12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Rectangle 54"/>
            <p:cNvSpPr>
              <a:spLocks noChangeArrowheads="1"/>
            </p:cNvSpPr>
            <p:nvPr/>
          </p:nvSpPr>
          <p:spPr bwMode="auto">
            <a:xfrm>
              <a:off x="4320" y="1536"/>
              <a:ext cx="13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vi-VN" sz="1400" b="1"/>
                <a:t>P</a:t>
              </a:r>
              <a:endParaRPr lang="vi-VN" sz="2000" b="1"/>
            </a:p>
          </p:txBody>
        </p:sp>
        <p:sp>
          <p:nvSpPr>
            <p:cNvPr id="73" name="Line 55"/>
            <p:cNvSpPr>
              <a:spLocks noChangeShapeType="1"/>
            </p:cNvSpPr>
            <p:nvPr/>
          </p:nvSpPr>
          <p:spPr bwMode="auto">
            <a:xfrm rot="10800000" flipH="1">
              <a:off x="4416" y="2880"/>
              <a:ext cx="0" cy="62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74" name="Line 56"/>
            <p:cNvSpPr>
              <a:spLocks noChangeShapeType="1"/>
            </p:cNvSpPr>
            <p:nvPr/>
          </p:nvSpPr>
          <p:spPr bwMode="auto">
            <a:xfrm flipH="1" flipV="1">
              <a:off x="4176" y="3312"/>
              <a:ext cx="0" cy="57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 name="Freeform 57"/>
            <p:cNvSpPr>
              <a:spLocks/>
            </p:cNvSpPr>
            <p:nvPr/>
          </p:nvSpPr>
          <p:spPr bwMode="auto">
            <a:xfrm rot="5400000">
              <a:off x="4032" y="3072"/>
              <a:ext cx="384" cy="96"/>
            </a:xfrm>
            <a:custGeom>
              <a:avLst/>
              <a:gdLst>
                <a:gd name="T0" fmla="*/ 0 w 870"/>
                <a:gd name="T1" fmla="*/ 165 h 165"/>
                <a:gd name="T2" fmla="*/ 375 w 870"/>
                <a:gd name="T3" fmla="*/ 165 h 165"/>
                <a:gd name="T4" fmla="*/ 660 w 870"/>
                <a:gd name="T5" fmla="*/ 0 h 165"/>
                <a:gd name="T6" fmla="*/ 870 w 870"/>
                <a:gd name="T7" fmla="*/ 165 h 165"/>
              </a:gdLst>
              <a:ahLst/>
              <a:cxnLst>
                <a:cxn ang="0">
                  <a:pos x="T0" y="T1"/>
                </a:cxn>
                <a:cxn ang="0">
                  <a:pos x="T2" y="T3"/>
                </a:cxn>
                <a:cxn ang="0">
                  <a:pos x="T4" y="T5"/>
                </a:cxn>
                <a:cxn ang="0">
                  <a:pos x="T6" y="T7"/>
                </a:cxn>
              </a:cxnLst>
              <a:rect l="0" t="0" r="r" b="b"/>
              <a:pathLst>
                <a:path w="870" h="165">
                  <a:moveTo>
                    <a:pt x="0" y="165"/>
                  </a:moveTo>
                  <a:lnTo>
                    <a:pt x="375" y="165"/>
                  </a:lnTo>
                  <a:cubicBezTo>
                    <a:pt x="485" y="137"/>
                    <a:pt x="578" y="0"/>
                    <a:pt x="660" y="0"/>
                  </a:cubicBezTo>
                  <a:cubicBezTo>
                    <a:pt x="742" y="0"/>
                    <a:pt x="806" y="82"/>
                    <a:pt x="870" y="165"/>
                  </a:cubicBezTo>
                </a:path>
              </a:pathLst>
            </a:custGeom>
            <a:noFill/>
            <a:ln w="28575" cmpd="sng">
              <a:solidFill>
                <a:srgbClr val="00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Line 58"/>
            <p:cNvSpPr>
              <a:spLocks noChangeShapeType="1"/>
            </p:cNvSpPr>
            <p:nvPr/>
          </p:nvSpPr>
          <p:spPr bwMode="auto">
            <a:xfrm flipH="1" flipV="1">
              <a:off x="4176" y="1536"/>
              <a:ext cx="0" cy="139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9588694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50253"/>
                                        </p:tgtEl>
                                        <p:attrNameLst>
                                          <p:attrName>style.visibility</p:attrName>
                                        </p:attrNameLst>
                                      </p:cBhvr>
                                      <p:to>
                                        <p:strVal val="visible"/>
                                      </p:to>
                                    </p:set>
                                    <p:animEffect transition="in" filter="box(in)">
                                      <p:cBhvr>
                                        <p:cTn id="7" dur="500"/>
                                        <p:tgtEl>
                                          <p:spTgt spid="3502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par>
                                <p:cTn id="13" presetID="10"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5026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50254"/>
                                        </p:tgtEl>
                                        <p:attrNameLst>
                                          <p:attrName>style.visibility</p:attrName>
                                        </p:attrNameLst>
                                      </p:cBhvr>
                                      <p:to>
                                        <p:strVal val="visible"/>
                                      </p:to>
                                    </p:set>
                                    <p:animEffect transition="in" filter="circle(in)">
                                      <p:cBhvr>
                                        <p:cTn id="24" dur="2000"/>
                                        <p:tgtEl>
                                          <p:spTgt spid="35025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1"/>
                                        </p:tgtEl>
                                        <p:attrNameLst>
                                          <p:attrName>style.visibility</p:attrName>
                                        </p:attrNameLst>
                                      </p:cBhvr>
                                      <p:to>
                                        <p:strVal val="visible"/>
                                      </p:to>
                                    </p:set>
                                    <p:animEffect transition="in" filter="fade">
                                      <p:cBhvr>
                                        <p:cTn id="29" dur="1000"/>
                                        <p:tgtEl>
                                          <p:spTgt spid="61"/>
                                        </p:tgtEl>
                                      </p:cBhvr>
                                    </p:animEffect>
                                    <p:anim calcmode="lin" valueType="num">
                                      <p:cBhvr>
                                        <p:cTn id="30" dur="1000" fill="hold"/>
                                        <p:tgtEl>
                                          <p:spTgt spid="61"/>
                                        </p:tgtEl>
                                        <p:attrNameLst>
                                          <p:attrName>ppt_x</p:attrName>
                                        </p:attrNameLst>
                                      </p:cBhvr>
                                      <p:tavLst>
                                        <p:tav tm="0">
                                          <p:val>
                                            <p:strVal val="#ppt_x"/>
                                          </p:val>
                                        </p:tav>
                                        <p:tav tm="100000">
                                          <p:val>
                                            <p:strVal val="#ppt_x"/>
                                          </p:val>
                                        </p:tav>
                                      </p:tavLst>
                                    </p:anim>
                                    <p:anim calcmode="lin" valueType="num">
                                      <p:cBhvr>
                                        <p:cTn id="31" dur="1000" fill="hold"/>
                                        <p:tgtEl>
                                          <p:spTgt spid="61"/>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9"/>
                                        </p:tgtEl>
                                        <p:attrNameLst>
                                          <p:attrName>style.visibility</p:attrName>
                                        </p:attrNameLst>
                                      </p:cBhvr>
                                      <p:to>
                                        <p:strVal val="visible"/>
                                      </p:to>
                                    </p:set>
                                    <p:animEffect transition="in" filter="fade">
                                      <p:cBhvr>
                                        <p:cTn id="34" dur="1000"/>
                                        <p:tgtEl>
                                          <p:spTgt spid="69"/>
                                        </p:tgtEl>
                                      </p:cBhvr>
                                    </p:animEffect>
                                    <p:anim calcmode="lin" valueType="num">
                                      <p:cBhvr>
                                        <p:cTn id="35" dur="1000" fill="hold"/>
                                        <p:tgtEl>
                                          <p:spTgt spid="69"/>
                                        </p:tgtEl>
                                        <p:attrNameLst>
                                          <p:attrName>ppt_x</p:attrName>
                                        </p:attrNameLst>
                                      </p:cBhvr>
                                      <p:tavLst>
                                        <p:tav tm="0">
                                          <p:val>
                                            <p:strVal val="#ppt_x"/>
                                          </p:val>
                                        </p:tav>
                                        <p:tav tm="100000">
                                          <p:val>
                                            <p:strVal val="#ppt_x"/>
                                          </p:val>
                                        </p:tav>
                                      </p:tavLst>
                                    </p:anim>
                                    <p:anim calcmode="lin" valueType="num">
                                      <p:cBhvr>
                                        <p:cTn id="36"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350261"/>
                                        </p:tgtEl>
                                        <p:attrNameLst>
                                          <p:attrName>style.visibility</p:attrName>
                                        </p:attrNameLst>
                                      </p:cBhvr>
                                      <p:to>
                                        <p:strVal val="visible"/>
                                      </p:to>
                                    </p:set>
                                    <p:animEffect transition="in" filter="wipe(down)">
                                      <p:cBhvr>
                                        <p:cTn id="41" dur="500"/>
                                        <p:tgtEl>
                                          <p:spTgt spid="350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53" grpId="0"/>
      <p:bldP spid="350254" grpId="0"/>
      <p:bldP spid="350260" grpId="0"/>
      <p:bldP spid="3502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ChangeArrowheads="1"/>
          </p:cNvSpPr>
          <p:nvPr/>
        </p:nvSpPr>
        <p:spPr bwMode="auto">
          <a:xfrm>
            <a:off x="4113213" y="14446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b="1">
                <a:solidFill>
                  <a:srgbClr val="99FF99"/>
                </a:solidFill>
              </a:rPr>
              <a:t> </a:t>
            </a:r>
          </a:p>
        </p:txBody>
      </p:sp>
      <p:sp>
        <p:nvSpPr>
          <p:cNvPr id="389123" name="Rectangle 3"/>
          <p:cNvSpPr>
            <a:spLocks noChangeArrowheads="1"/>
          </p:cNvSpPr>
          <p:nvPr/>
        </p:nvSpPr>
        <p:spPr bwMode="auto">
          <a:xfrm>
            <a:off x="6019800" y="19812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u="sng">
                <a:solidFill>
                  <a:srgbClr val="99FF99"/>
                </a:solidFill>
              </a:rPr>
              <a:t> </a:t>
            </a:r>
            <a:r>
              <a:rPr lang="en-US" sz="4000">
                <a:solidFill>
                  <a:srgbClr val="99FF99"/>
                </a:solidFill>
              </a:rPr>
              <a:t> </a:t>
            </a:r>
          </a:p>
        </p:txBody>
      </p:sp>
      <p:sp>
        <p:nvSpPr>
          <p:cNvPr id="389126" name="Text Box 6"/>
          <p:cNvSpPr txBox="1">
            <a:spLocks noChangeArrowheads="1"/>
          </p:cNvSpPr>
          <p:nvPr/>
        </p:nvSpPr>
        <p:spPr bwMode="auto">
          <a:xfrm>
            <a:off x="381000" y="1447800"/>
            <a:ext cx="796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smtClean="0">
                <a:solidFill>
                  <a:srgbClr val="003300"/>
                </a:solidFill>
                <a:effectLst>
                  <a:outerShdw blurRad="38100" dist="38100" dir="2700000" algn="tl">
                    <a:srgbClr val="C0C0C0"/>
                  </a:outerShdw>
                </a:effectLst>
                <a:latin typeface="Times New Roman" pitchFamily="18" charset="0"/>
              </a:rPr>
              <a:t>1. </a:t>
            </a:r>
            <a:r>
              <a:rPr lang="en-US" sz="2000" b="1">
                <a:solidFill>
                  <a:srgbClr val="003300"/>
                </a:solidFill>
                <a:effectLst>
                  <a:outerShdw blurRad="38100" dist="38100" dir="2700000" algn="tl">
                    <a:srgbClr val="C0C0C0"/>
                  </a:outerShdw>
                </a:effectLst>
                <a:latin typeface="Times New Roman" pitchFamily="18" charset="0"/>
              </a:rPr>
              <a:t>KHẢO SÁT SỰ TẠO THÀNH SÓNG DỪNG TRÊN DÂY</a:t>
            </a:r>
          </a:p>
        </p:txBody>
      </p:sp>
      <p:sp>
        <p:nvSpPr>
          <p:cNvPr id="389138" name="Text Box 18"/>
          <p:cNvSpPr txBox="1">
            <a:spLocks noChangeArrowheads="1"/>
          </p:cNvSpPr>
          <p:nvPr/>
        </p:nvSpPr>
        <p:spPr bwMode="auto">
          <a:xfrm>
            <a:off x="381000" y="914400"/>
            <a:ext cx="2286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spcBef>
                <a:spcPct val="50000"/>
              </a:spcBef>
            </a:pPr>
            <a:r>
              <a:rPr lang="en-US" sz="2200" b="1">
                <a:solidFill>
                  <a:schemeClr val="accent2"/>
                </a:solidFill>
                <a:latin typeface="Times New Roman" pitchFamily="18" charset="0"/>
              </a:rPr>
              <a:t>II. SÓNG DỪNG</a:t>
            </a:r>
            <a:r>
              <a:rPr lang="en-US" sz="4000">
                <a:solidFill>
                  <a:schemeClr val="tx2"/>
                </a:solidFill>
                <a:latin typeface="Times New Roman" pitchFamily="18" charset="0"/>
              </a:rPr>
              <a:t> </a:t>
            </a:r>
          </a:p>
        </p:txBody>
      </p:sp>
      <p:sp>
        <p:nvSpPr>
          <p:cNvPr id="389139" name="Rectangle 4"/>
          <p:cNvSpPr>
            <a:spLocks noChangeArrowheads="1"/>
          </p:cNvSpPr>
          <p:nvPr/>
        </p:nvSpPr>
        <p:spPr bwMode="auto">
          <a:xfrm>
            <a:off x="4113213" y="1444625"/>
            <a:ext cx="31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type="none" w="sm" len="sm"/>
                <a:tailEnd/>
              </a14:hiddenLine>
            </a:ext>
          </a:extLst>
        </p:spPr>
        <p:txBody>
          <a:bodyPr wrap="none">
            <a:spAutoFit/>
          </a:bodyPr>
          <a:lstStyle/>
          <a:p>
            <a:r>
              <a:rPr lang="en-US" sz="3600" b="1">
                <a:solidFill>
                  <a:srgbClr val="99FF99"/>
                </a:solidFill>
              </a:rPr>
              <a:t> </a:t>
            </a:r>
          </a:p>
        </p:txBody>
      </p:sp>
      <p:sp>
        <p:nvSpPr>
          <p:cNvPr id="389141" name="Rectangle 6"/>
          <p:cNvSpPr>
            <a:spLocks noChangeArrowheads="1"/>
          </p:cNvSpPr>
          <p:nvPr/>
        </p:nvSpPr>
        <p:spPr bwMode="auto">
          <a:xfrm>
            <a:off x="6003925" y="1965325"/>
            <a:ext cx="4667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type="none" w="sm" len="sm"/>
                <a:tailEnd/>
              </a14:hiddenLine>
            </a:ext>
          </a:extLst>
        </p:spPr>
        <p:txBody>
          <a:bodyPr wrap="none">
            <a:spAutoFit/>
          </a:bodyPr>
          <a:lstStyle/>
          <a:p>
            <a:r>
              <a:rPr lang="en-US" sz="4000" u="sng">
                <a:solidFill>
                  <a:srgbClr val="99FF99"/>
                </a:solidFill>
              </a:rPr>
              <a:t> </a:t>
            </a:r>
            <a:r>
              <a:rPr lang="en-US" sz="4000">
                <a:solidFill>
                  <a:srgbClr val="99FF99"/>
                </a:solidFill>
              </a:rPr>
              <a:t> </a:t>
            </a:r>
          </a:p>
        </p:txBody>
      </p:sp>
      <p:grpSp>
        <p:nvGrpSpPr>
          <p:cNvPr id="389155" name="Group 35"/>
          <p:cNvGrpSpPr>
            <a:grpSpLocks/>
          </p:cNvGrpSpPr>
          <p:nvPr/>
        </p:nvGrpSpPr>
        <p:grpSpPr bwMode="auto">
          <a:xfrm>
            <a:off x="685800" y="1905000"/>
            <a:ext cx="7845425" cy="1323975"/>
            <a:chOff x="432" y="846"/>
            <a:chExt cx="4942" cy="834"/>
          </a:xfrm>
        </p:grpSpPr>
        <p:sp>
          <p:nvSpPr>
            <p:cNvPr id="389156" name="Rectangle 4"/>
            <p:cNvSpPr>
              <a:spLocks noChangeArrowheads="1"/>
            </p:cNvSpPr>
            <p:nvPr/>
          </p:nvSpPr>
          <p:spPr bwMode="auto">
            <a:xfrm>
              <a:off x="2591" y="910"/>
              <a:ext cx="19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type="none" w="sm" len="sm"/>
                  <a:tailEnd/>
                </a14:hiddenLine>
              </a:ext>
            </a:extLst>
          </p:spPr>
          <p:txBody>
            <a:bodyPr wrap="none">
              <a:spAutoFit/>
            </a:bodyPr>
            <a:lstStyle/>
            <a:p>
              <a:r>
                <a:rPr lang="en-US" sz="3600" b="1">
                  <a:solidFill>
                    <a:srgbClr val="99FF99"/>
                  </a:solidFill>
                </a:rPr>
                <a:t> </a:t>
              </a:r>
            </a:p>
          </p:txBody>
        </p:sp>
        <p:sp>
          <p:nvSpPr>
            <p:cNvPr id="237573" name="Rectangle 5"/>
            <p:cNvSpPr>
              <a:spLocks noChangeArrowheads="1"/>
            </p:cNvSpPr>
            <p:nvPr/>
          </p:nvSpPr>
          <p:spPr bwMode="auto">
            <a:xfrm>
              <a:off x="3434" y="846"/>
              <a:ext cx="1356"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type="none" w="sm" len="sm"/>
                  <a:tailEnd/>
                </a14:hiddenLine>
              </a:ext>
            </a:extLst>
          </p:spPr>
          <p:txBody>
            <a:bodyPr wrap="none">
              <a:spAutoFit/>
            </a:bodyPr>
            <a:lstStyle/>
            <a:p>
              <a:r>
                <a:rPr lang="en-US" sz="2400" b="1" i="1">
                  <a:latin typeface="Times New Roman" pitchFamily="18" charset="0"/>
                  <a:cs typeface="Times New Roman" pitchFamily="18" charset="0"/>
                </a:rPr>
                <a:t>Sóng phản xạ</a:t>
              </a:r>
              <a:r>
                <a:rPr lang="en-US" sz="3200" u="sng">
                  <a:solidFill>
                    <a:srgbClr val="FFFF00"/>
                  </a:solidFill>
                  <a:latin typeface="Times New Roman" pitchFamily="18" charset="0"/>
                  <a:cs typeface="Times New Roman" pitchFamily="18" charset="0"/>
                </a:rPr>
                <a:t> </a:t>
              </a:r>
              <a:r>
                <a:rPr lang="en-US" sz="3200">
                  <a:solidFill>
                    <a:srgbClr val="FFFF00"/>
                  </a:solidFill>
                  <a:latin typeface="Times New Roman" pitchFamily="18" charset="0"/>
                  <a:cs typeface="Times New Roman" pitchFamily="18" charset="0"/>
                </a:rPr>
                <a:t> </a:t>
              </a:r>
            </a:p>
          </p:txBody>
        </p:sp>
        <p:sp>
          <p:nvSpPr>
            <p:cNvPr id="389158" name="Rectangle 6"/>
            <p:cNvSpPr>
              <a:spLocks noChangeArrowheads="1"/>
            </p:cNvSpPr>
            <p:nvPr/>
          </p:nvSpPr>
          <p:spPr bwMode="auto">
            <a:xfrm>
              <a:off x="3782" y="1238"/>
              <a:ext cx="29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type="none" w="sm" len="sm"/>
                  <a:tailEnd/>
                </a14:hiddenLine>
              </a:ext>
            </a:extLst>
          </p:spPr>
          <p:txBody>
            <a:bodyPr wrap="none">
              <a:spAutoFit/>
            </a:bodyPr>
            <a:lstStyle/>
            <a:p>
              <a:r>
                <a:rPr lang="en-US" sz="4000" u="sng">
                  <a:solidFill>
                    <a:srgbClr val="99FF99"/>
                  </a:solidFill>
                </a:rPr>
                <a:t> </a:t>
              </a:r>
              <a:r>
                <a:rPr lang="en-US" sz="4000">
                  <a:solidFill>
                    <a:srgbClr val="99FF99"/>
                  </a:solidFill>
                </a:rPr>
                <a:t> </a:t>
              </a:r>
            </a:p>
          </p:txBody>
        </p:sp>
        <p:sp>
          <p:nvSpPr>
            <p:cNvPr id="237575" name="Rectangle 7"/>
            <p:cNvSpPr>
              <a:spLocks noChangeArrowheads="1"/>
            </p:cNvSpPr>
            <p:nvPr/>
          </p:nvSpPr>
          <p:spPr bwMode="auto">
            <a:xfrm>
              <a:off x="613" y="1254"/>
              <a:ext cx="103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type="none" w="sm" len="sm"/>
                  <a:tailEnd/>
                </a14:hiddenLine>
              </a:ext>
            </a:extLst>
          </p:spPr>
          <p:txBody>
            <a:bodyPr wrap="none">
              <a:spAutoFit/>
            </a:bodyPr>
            <a:lstStyle/>
            <a:p>
              <a:r>
                <a:rPr lang="en-US" sz="2400" b="1" i="1"/>
                <a:t>Sóng tới</a:t>
              </a:r>
              <a:r>
                <a:rPr lang="en-US" sz="3200" u="sng">
                  <a:solidFill>
                    <a:srgbClr val="FFFF00"/>
                  </a:solidFill>
                </a:rPr>
                <a:t> </a:t>
              </a:r>
              <a:r>
                <a:rPr lang="en-US" sz="3200">
                  <a:solidFill>
                    <a:srgbClr val="FFFF00"/>
                  </a:solidFill>
                </a:rPr>
                <a:t> </a:t>
              </a:r>
            </a:p>
          </p:txBody>
        </p:sp>
        <p:grpSp>
          <p:nvGrpSpPr>
            <p:cNvPr id="2" name="Group 8"/>
            <p:cNvGrpSpPr>
              <a:grpSpLocks/>
            </p:cNvGrpSpPr>
            <p:nvPr/>
          </p:nvGrpSpPr>
          <p:grpSpPr bwMode="auto">
            <a:xfrm>
              <a:off x="432" y="912"/>
              <a:ext cx="4942" cy="720"/>
              <a:chOff x="409" y="910"/>
              <a:chExt cx="4919" cy="714"/>
            </a:xfrm>
          </p:grpSpPr>
          <p:grpSp>
            <p:nvGrpSpPr>
              <p:cNvPr id="389161" name="Group 9"/>
              <p:cNvGrpSpPr>
                <a:grpSpLocks/>
              </p:cNvGrpSpPr>
              <p:nvPr/>
            </p:nvGrpSpPr>
            <p:grpSpPr bwMode="auto">
              <a:xfrm>
                <a:off x="409" y="910"/>
                <a:ext cx="4919" cy="714"/>
                <a:chOff x="409" y="910"/>
                <a:chExt cx="4919" cy="714"/>
              </a:xfrm>
            </p:grpSpPr>
            <p:sp>
              <p:nvSpPr>
                <p:cNvPr id="389162" name="Rectangle 10"/>
                <p:cNvSpPr>
                  <a:spLocks noChangeArrowheads="1"/>
                </p:cNvSpPr>
                <p:nvPr/>
              </p:nvSpPr>
              <p:spPr bwMode="auto">
                <a:xfrm>
                  <a:off x="409" y="910"/>
                  <a:ext cx="388"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type="none" w="sm" len="sm"/>
                      <a:tailEnd/>
                    </a14:hiddenLine>
                  </a:ext>
                </a:extLst>
              </p:spPr>
              <p:txBody>
                <a:bodyPr>
                  <a:spAutoFit/>
                </a:bodyPr>
                <a:lstStyle/>
                <a:p>
                  <a:r>
                    <a:rPr lang="en-US" sz="3600" b="1">
                      <a:solidFill>
                        <a:srgbClr val="FF3300"/>
                      </a:solidFill>
                    </a:rPr>
                    <a:t>P </a:t>
                  </a:r>
                </a:p>
              </p:txBody>
            </p:sp>
            <p:sp>
              <p:nvSpPr>
                <p:cNvPr id="389163" name="Rectangle 11"/>
                <p:cNvSpPr>
                  <a:spLocks noChangeArrowheads="1"/>
                </p:cNvSpPr>
                <p:nvPr/>
              </p:nvSpPr>
              <p:spPr bwMode="auto">
                <a:xfrm>
                  <a:off x="4910" y="978"/>
                  <a:ext cx="418"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type="none" w="sm" len="sm"/>
                      <a:tailEnd/>
                    </a14:hiddenLine>
                  </a:ext>
                </a:extLst>
              </p:spPr>
              <p:txBody>
                <a:bodyPr wrap="none">
                  <a:spAutoFit/>
                </a:bodyPr>
                <a:lstStyle/>
                <a:p>
                  <a:r>
                    <a:rPr lang="en-US" sz="3600" b="1">
                      <a:solidFill>
                        <a:srgbClr val="FF3300"/>
                      </a:solidFill>
                    </a:rPr>
                    <a:t>Q</a:t>
                  </a:r>
                  <a:r>
                    <a:rPr lang="en-US" sz="3600" b="1">
                      <a:solidFill>
                        <a:srgbClr val="99FF99"/>
                      </a:solidFill>
                    </a:rPr>
                    <a:t> </a:t>
                  </a:r>
                </a:p>
              </p:txBody>
            </p:sp>
            <p:sp>
              <p:nvSpPr>
                <p:cNvPr id="389164" name="Line 12"/>
                <p:cNvSpPr>
                  <a:spLocks noChangeShapeType="1"/>
                </p:cNvSpPr>
                <p:nvPr/>
              </p:nvSpPr>
              <p:spPr bwMode="auto">
                <a:xfrm>
                  <a:off x="649" y="1327"/>
                  <a:ext cx="4176"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89165" name="Group 13"/>
                <p:cNvGrpSpPr>
                  <a:grpSpLocks/>
                </p:cNvGrpSpPr>
                <p:nvPr/>
              </p:nvGrpSpPr>
              <p:grpSpPr bwMode="auto">
                <a:xfrm>
                  <a:off x="4729" y="1026"/>
                  <a:ext cx="144" cy="598"/>
                  <a:chOff x="528" y="528"/>
                  <a:chExt cx="144" cy="768"/>
                </a:xfrm>
              </p:grpSpPr>
              <p:sp>
                <p:nvSpPr>
                  <p:cNvPr id="389166" name="Rectangle 14" descr="Dark upward diagonal"/>
                  <p:cNvSpPr>
                    <a:spLocks noChangeArrowheads="1"/>
                  </p:cNvSpPr>
                  <p:nvPr/>
                </p:nvSpPr>
                <p:spPr bwMode="auto">
                  <a:xfrm>
                    <a:off x="528" y="552"/>
                    <a:ext cx="144" cy="720"/>
                  </a:xfrm>
                  <a:prstGeom prst="rect">
                    <a:avLst/>
                  </a:prstGeom>
                  <a:pattFill prst="dkUpDiag">
                    <a:fgClr>
                      <a:srgbClr val="00FFFF"/>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a:p>
                </p:txBody>
              </p:sp>
              <p:sp>
                <p:nvSpPr>
                  <p:cNvPr id="389167" name="Line 15"/>
                  <p:cNvSpPr>
                    <a:spLocks noChangeShapeType="1"/>
                  </p:cNvSpPr>
                  <p:nvPr/>
                </p:nvSpPr>
                <p:spPr bwMode="auto">
                  <a:xfrm>
                    <a:off x="528" y="528"/>
                    <a:ext cx="0" cy="76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a:solidFill>
                          <a:srgbClr val="000000"/>
                        </a:solidFill>
                        <a:round/>
                        <a:headEnd/>
                        <a:tailEnd/>
                      </a14:hiddenLine>
                    </a:ext>
                  </a:extLst>
                </p:spPr>
                <p:txBody>
                  <a:bodyPr/>
                  <a:lstStyle/>
                  <a:p>
                    <a:endParaRPr lang="en-US"/>
                  </a:p>
                </p:txBody>
              </p:sp>
            </p:grpSp>
            <p:sp>
              <p:nvSpPr>
                <p:cNvPr id="389168" name="Oval 16"/>
                <p:cNvSpPr>
                  <a:spLocks noChangeArrowheads="1"/>
                </p:cNvSpPr>
                <p:nvPr/>
              </p:nvSpPr>
              <p:spPr bwMode="auto">
                <a:xfrm>
                  <a:off x="4681" y="1293"/>
                  <a:ext cx="84" cy="66"/>
                </a:xfrm>
                <a:prstGeom prst="ellipse">
                  <a:avLst/>
                </a:prstGeom>
                <a:solidFill>
                  <a:srgbClr val="00FFFF"/>
                </a:solidFill>
                <a:ln w="9525">
                  <a:solidFill>
                    <a:schemeClr val="bg2"/>
                  </a:solidFill>
                  <a:round/>
                  <a:headEnd/>
                  <a:tailEnd/>
                </a:ln>
              </p:spPr>
              <p:txBody>
                <a:bodyPr wrap="none" anchor="ctr"/>
                <a:lstStyle/>
                <a:p>
                  <a:pPr algn="ctr" eaLnBrk="0" hangingPunct="0"/>
                  <a:endParaRPr lang="en-US"/>
                </a:p>
              </p:txBody>
            </p:sp>
          </p:grpSp>
          <p:sp>
            <p:nvSpPr>
              <p:cNvPr id="389169" name="Oval 17"/>
              <p:cNvSpPr>
                <a:spLocks noChangeArrowheads="1"/>
              </p:cNvSpPr>
              <p:nvPr/>
            </p:nvSpPr>
            <p:spPr bwMode="auto">
              <a:xfrm>
                <a:off x="607" y="1293"/>
                <a:ext cx="84" cy="66"/>
              </a:xfrm>
              <a:prstGeom prst="ellipse">
                <a:avLst/>
              </a:prstGeom>
              <a:solidFill>
                <a:srgbClr val="00FFFF"/>
              </a:solidFill>
              <a:ln w="9525">
                <a:solidFill>
                  <a:schemeClr val="bg2"/>
                </a:solidFill>
                <a:round/>
                <a:headEnd/>
                <a:tailEnd/>
              </a:ln>
            </p:spPr>
            <p:txBody>
              <a:bodyPr wrap="none" anchor="ctr"/>
              <a:lstStyle/>
              <a:p>
                <a:pPr algn="ctr" eaLnBrk="0" hangingPunct="0"/>
                <a:endParaRPr lang="en-US"/>
              </a:p>
            </p:txBody>
          </p:sp>
        </p:grpSp>
        <p:sp>
          <p:nvSpPr>
            <p:cNvPr id="237586" name="Line 18"/>
            <p:cNvSpPr>
              <a:spLocks noChangeShapeType="1"/>
            </p:cNvSpPr>
            <p:nvPr/>
          </p:nvSpPr>
          <p:spPr bwMode="auto">
            <a:xfrm flipH="1">
              <a:off x="3504" y="1200"/>
              <a:ext cx="1104"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7587" name="Line 19"/>
            <p:cNvSpPr>
              <a:spLocks noChangeShapeType="1"/>
            </p:cNvSpPr>
            <p:nvPr/>
          </p:nvSpPr>
          <p:spPr bwMode="auto">
            <a:xfrm flipH="1">
              <a:off x="649" y="1614"/>
              <a:ext cx="1104" cy="0"/>
            </a:xfrm>
            <a:prstGeom prst="line">
              <a:avLst/>
            </a:prstGeom>
            <a:noFill/>
            <a:ln w="38100">
              <a:solidFill>
                <a:srgbClr val="FF33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
        <p:nvSpPr>
          <p:cNvPr id="389175" name="Text Box 55"/>
          <p:cNvSpPr txBox="1">
            <a:spLocks noChangeArrowheads="1"/>
          </p:cNvSpPr>
          <p:nvPr/>
        </p:nvSpPr>
        <p:spPr bwMode="auto">
          <a:xfrm>
            <a:off x="533400" y="3276600"/>
            <a:ext cx="79692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200" b="1">
                <a:solidFill>
                  <a:srgbClr val="003300"/>
                </a:solidFill>
                <a:effectLst>
                  <a:outerShdw blurRad="38100" dist="38100" dir="2700000" algn="tl">
                    <a:srgbClr val="C0C0C0"/>
                  </a:outerShdw>
                </a:effectLst>
                <a:latin typeface="Times New Roman" pitchFamily="18" charset="0"/>
              </a:rPr>
              <a:t>- Xét một sóng truyền trên một sợi dây đàn hồi căng thẳng từ đầu P đến đầu Q gắn vào một điểm cố định. </a:t>
            </a:r>
          </a:p>
        </p:txBody>
      </p:sp>
      <p:sp>
        <p:nvSpPr>
          <p:cNvPr id="389176" name="Text Box 56"/>
          <p:cNvSpPr txBox="1">
            <a:spLocks noChangeArrowheads="1"/>
          </p:cNvSpPr>
          <p:nvPr/>
        </p:nvSpPr>
        <p:spPr bwMode="auto">
          <a:xfrm>
            <a:off x="533400" y="4038600"/>
            <a:ext cx="796925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200" b="1">
                <a:solidFill>
                  <a:srgbClr val="003300"/>
                </a:solidFill>
                <a:effectLst>
                  <a:outerShdw blurRad="38100" dist="38100" dir="2700000" algn="tl">
                    <a:srgbClr val="C0C0C0"/>
                  </a:outerShdw>
                </a:effectLst>
                <a:latin typeface="Times New Roman" pitchFamily="18" charset="0"/>
              </a:rPr>
              <a:t> - Sóng tới: truyền từ P đến Q</a:t>
            </a:r>
          </a:p>
        </p:txBody>
      </p:sp>
      <p:sp>
        <p:nvSpPr>
          <p:cNvPr id="389177" name="Text Box 57"/>
          <p:cNvSpPr txBox="1">
            <a:spLocks noChangeArrowheads="1"/>
          </p:cNvSpPr>
          <p:nvPr/>
        </p:nvSpPr>
        <p:spPr bwMode="auto">
          <a:xfrm>
            <a:off x="457200" y="4449763"/>
            <a:ext cx="79692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200" b="1">
                <a:solidFill>
                  <a:srgbClr val="003300"/>
                </a:solidFill>
                <a:effectLst>
                  <a:outerShdw blurRad="38100" dist="38100" dir="2700000" algn="tl">
                    <a:srgbClr val="C0C0C0"/>
                  </a:outerShdw>
                </a:effectLst>
                <a:latin typeface="Times New Roman" pitchFamily="18" charset="0"/>
              </a:rPr>
              <a:t>  - Sóng phản xạ: truyền từ Q đến P</a:t>
            </a:r>
          </a:p>
        </p:txBody>
      </p:sp>
    </p:spTree>
    <p:extLst>
      <p:ext uri="{BB962C8B-B14F-4D97-AF65-F5344CB8AC3E}">
        <p14:creationId xmlns:p14="http://schemas.microsoft.com/office/powerpoint/2010/main" val="24821056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89138"/>
                                        </p:tgtEl>
                                        <p:attrNameLst>
                                          <p:attrName>style.visibility</p:attrName>
                                        </p:attrNameLst>
                                      </p:cBhvr>
                                      <p:to>
                                        <p:strVal val="visible"/>
                                      </p:to>
                                    </p:set>
                                    <p:animEffect transition="in" filter="diamond(in)">
                                      <p:cBhvr>
                                        <p:cTn id="7" dur="1000"/>
                                        <p:tgtEl>
                                          <p:spTgt spid="38913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89126"/>
                                        </p:tgtEl>
                                        <p:attrNameLst>
                                          <p:attrName>style.visibility</p:attrName>
                                        </p:attrNameLst>
                                      </p:cBhvr>
                                      <p:to>
                                        <p:strVal val="visible"/>
                                      </p:to>
                                    </p:set>
                                    <p:anim calcmode="lin" valueType="num">
                                      <p:cBhvr additive="base">
                                        <p:cTn id="12" dur="500" fill="hold"/>
                                        <p:tgtEl>
                                          <p:spTgt spid="389126"/>
                                        </p:tgtEl>
                                        <p:attrNameLst>
                                          <p:attrName>ppt_x</p:attrName>
                                        </p:attrNameLst>
                                      </p:cBhvr>
                                      <p:tavLst>
                                        <p:tav tm="0">
                                          <p:val>
                                            <p:strVal val="#ppt_x"/>
                                          </p:val>
                                        </p:tav>
                                        <p:tav tm="100000">
                                          <p:val>
                                            <p:strVal val="#ppt_x"/>
                                          </p:val>
                                        </p:tav>
                                      </p:tavLst>
                                    </p:anim>
                                    <p:anim calcmode="lin" valueType="num">
                                      <p:cBhvr additive="base">
                                        <p:cTn id="13" dur="500" fill="hold"/>
                                        <p:tgtEl>
                                          <p:spTgt spid="3891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89155"/>
                                        </p:tgtEl>
                                        <p:attrNameLst>
                                          <p:attrName>style.visibility</p:attrName>
                                        </p:attrNameLst>
                                      </p:cBhvr>
                                      <p:to>
                                        <p:strVal val="visible"/>
                                      </p:to>
                                    </p:set>
                                    <p:anim calcmode="lin" valueType="num">
                                      <p:cBhvr additive="base">
                                        <p:cTn id="18" dur="500" fill="hold"/>
                                        <p:tgtEl>
                                          <p:spTgt spid="389155"/>
                                        </p:tgtEl>
                                        <p:attrNameLst>
                                          <p:attrName>ppt_x</p:attrName>
                                        </p:attrNameLst>
                                      </p:cBhvr>
                                      <p:tavLst>
                                        <p:tav tm="0">
                                          <p:val>
                                            <p:strVal val="#ppt_x"/>
                                          </p:val>
                                        </p:tav>
                                        <p:tav tm="100000">
                                          <p:val>
                                            <p:strVal val="#ppt_x"/>
                                          </p:val>
                                        </p:tav>
                                      </p:tavLst>
                                    </p:anim>
                                    <p:anim calcmode="lin" valueType="num">
                                      <p:cBhvr additive="base">
                                        <p:cTn id="19" dur="500" fill="hold"/>
                                        <p:tgtEl>
                                          <p:spTgt spid="38915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89175"/>
                                        </p:tgtEl>
                                        <p:attrNameLst>
                                          <p:attrName>style.visibility</p:attrName>
                                        </p:attrNameLst>
                                      </p:cBhvr>
                                      <p:to>
                                        <p:strVal val="visible"/>
                                      </p:to>
                                    </p:set>
                                    <p:anim calcmode="lin" valueType="num">
                                      <p:cBhvr additive="base">
                                        <p:cTn id="24" dur="500" fill="hold"/>
                                        <p:tgtEl>
                                          <p:spTgt spid="389175"/>
                                        </p:tgtEl>
                                        <p:attrNameLst>
                                          <p:attrName>ppt_x</p:attrName>
                                        </p:attrNameLst>
                                      </p:cBhvr>
                                      <p:tavLst>
                                        <p:tav tm="0">
                                          <p:val>
                                            <p:strVal val="#ppt_x"/>
                                          </p:val>
                                        </p:tav>
                                        <p:tav tm="100000">
                                          <p:val>
                                            <p:strVal val="#ppt_x"/>
                                          </p:val>
                                        </p:tav>
                                      </p:tavLst>
                                    </p:anim>
                                    <p:anim calcmode="lin" valueType="num">
                                      <p:cBhvr additive="base">
                                        <p:cTn id="25" dur="500" fill="hold"/>
                                        <p:tgtEl>
                                          <p:spTgt spid="38917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89176"/>
                                        </p:tgtEl>
                                        <p:attrNameLst>
                                          <p:attrName>style.visibility</p:attrName>
                                        </p:attrNameLst>
                                      </p:cBhvr>
                                      <p:to>
                                        <p:strVal val="visible"/>
                                      </p:to>
                                    </p:set>
                                    <p:anim calcmode="lin" valueType="num">
                                      <p:cBhvr additive="base">
                                        <p:cTn id="30" dur="500" fill="hold"/>
                                        <p:tgtEl>
                                          <p:spTgt spid="389176"/>
                                        </p:tgtEl>
                                        <p:attrNameLst>
                                          <p:attrName>ppt_x</p:attrName>
                                        </p:attrNameLst>
                                      </p:cBhvr>
                                      <p:tavLst>
                                        <p:tav tm="0">
                                          <p:val>
                                            <p:strVal val="#ppt_x"/>
                                          </p:val>
                                        </p:tav>
                                        <p:tav tm="100000">
                                          <p:val>
                                            <p:strVal val="#ppt_x"/>
                                          </p:val>
                                        </p:tav>
                                      </p:tavLst>
                                    </p:anim>
                                    <p:anim calcmode="lin" valueType="num">
                                      <p:cBhvr additive="base">
                                        <p:cTn id="31" dur="500" fill="hold"/>
                                        <p:tgtEl>
                                          <p:spTgt spid="38917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89177"/>
                                        </p:tgtEl>
                                        <p:attrNameLst>
                                          <p:attrName>style.visibility</p:attrName>
                                        </p:attrNameLst>
                                      </p:cBhvr>
                                      <p:to>
                                        <p:strVal val="visible"/>
                                      </p:to>
                                    </p:set>
                                    <p:anim calcmode="lin" valueType="num">
                                      <p:cBhvr additive="base">
                                        <p:cTn id="36" dur="500" fill="hold"/>
                                        <p:tgtEl>
                                          <p:spTgt spid="389177"/>
                                        </p:tgtEl>
                                        <p:attrNameLst>
                                          <p:attrName>ppt_x</p:attrName>
                                        </p:attrNameLst>
                                      </p:cBhvr>
                                      <p:tavLst>
                                        <p:tav tm="0">
                                          <p:val>
                                            <p:strVal val="#ppt_x"/>
                                          </p:val>
                                        </p:tav>
                                        <p:tav tm="100000">
                                          <p:val>
                                            <p:strVal val="#ppt_x"/>
                                          </p:val>
                                        </p:tav>
                                      </p:tavLst>
                                    </p:anim>
                                    <p:anim calcmode="lin" valueType="num">
                                      <p:cBhvr additive="base">
                                        <p:cTn id="37" dur="500" fill="hold"/>
                                        <p:tgtEl>
                                          <p:spTgt spid="3891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6" grpId="0"/>
      <p:bldP spid="389138" grpId="0"/>
      <p:bldP spid="389175" grpId="0"/>
      <p:bldP spid="389176" grpId="0"/>
      <p:bldP spid="3891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ChangeArrowheads="1"/>
          </p:cNvSpPr>
          <p:nvPr/>
        </p:nvSpPr>
        <p:spPr bwMode="auto">
          <a:xfrm>
            <a:off x="4113213" y="14446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b="1">
                <a:solidFill>
                  <a:srgbClr val="99FF99"/>
                </a:solidFill>
              </a:rPr>
              <a:t> </a:t>
            </a:r>
          </a:p>
        </p:txBody>
      </p:sp>
      <p:sp>
        <p:nvSpPr>
          <p:cNvPr id="100" name="Text Box 7"/>
          <p:cNvSpPr txBox="1">
            <a:spLocks noChangeArrowheads="1"/>
          </p:cNvSpPr>
          <p:nvPr/>
        </p:nvSpPr>
        <p:spPr bwMode="auto">
          <a:xfrm>
            <a:off x="381000" y="381000"/>
            <a:ext cx="796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a:solidFill>
                  <a:schemeClr val="tx2">
                    <a:lumMod val="50000"/>
                  </a:schemeClr>
                </a:solidFill>
                <a:effectLst>
                  <a:outerShdw blurRad="38100" dist="38100" dir="2700000" algn="tl">
                    <a:srgbClr val="C0C0C0"/>
                  </a:outerShdw>
                </a:effectLst>
                <a:latin typeface="Times New Roman" pitchFamily="18" charset="0"/>
              </a:rPr>
              <a:t>1. KHẢO SÁT SỰ TẠO THÀNH SÓNG DỪNG TRÊN DÂY</a:t>
            </a:r>
          </a:p>
        </p:txBody>
      </p:sp>
      <p:pic>
        <p:nvPicPr>
          <p:cNvPr id="101" name="Picture 83" descr="Song dung hai dau co dinh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41" y="1730664"/>
            <a:ext cx="8724900"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 name="Group 77"/>
          <p:cNvGrpSpPr>
            <a:grpSpLocks/>
          </p:cNvGrpSpPr>
          <p:nvPr/>
        </p:nvGrpSpPr>
        <p:grpSpPr bwMode="auto">
          <a:xfrm>
            <a:off x="577849" y="3932102"/>
            <a:ext cx="8088313" cy="1485900"/>
            <a:chOff x="313" y="1176"/>
            <a:chExt cx="5095" cy="936"/>
          </a:xfrm>
        </p:grpSpPr>
        <p:sp>
          <p:nvSpPr>
            <p:cNvPr id="103" name="Rectangle 3"/>
            <p:cNvSpPr>
              <a:spLocks noChangeArrowheads="1"/>
            </p:cNvSpPr>
            <p:nvPr/>
          </p:nvSpPr>
          <p:spPr bwMode="auto">
            <a:xfrm>
              <a:off x="3792" y="1248"/>
              <a:ext cx="29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u="sng">
                  <a:solidFill>
                    <a:srgbClr val="99FF99"/>
                  </a:solidFill>
                </a:rPr>
                <a:t> </a:t>
              </a:r>
              <a:r>
                <a:rPr lang="en-US" sz="4000">
                  <a:solidFill>
                    <a:srgbClr val="99FF99"/>
                  </a:solidFill>
                </a:rPr>
                <a:t> </a:t>
              </a:r>
            </a:p>
          </p:txBody>
        </p:sp>
        <p:grpSp>
          <p:nvGrpSpPr>
            <p:cNvPr id="104" name="Group 47"/>
            <p:cNvGrpSpPr>
              <a:grpSpLocks/>
            </p:cNvGrpSpPr>
            <p:nvPr/>
          </p:nvGrpSpPr>
          <p:grpSpPr bwMode="auto">
            <a:xfrm>
              <a:off x="721" y="1224"/>
              <a:ext cx="4125" cy="709"/>
              <a:chOff x="1296" y="672"/>
              <a:chExt cx="3855" cy="630"/>
            </a:xfrm>
          </p:grpSpPr>
          <p:grpSp>
            <p:nvGrpSpPr>
              <p:cNvPr id="113" name="Group 48"/>
              <p:cNvGrpSpPr>
                <a:grpSpLocks/>
              </p:cNvGrpSpPr>
              <p:nvPr/>
            </p:nvGrpSpPr>
            <p:grpSpPr bwMode="auto">
              <a:xfrm>
                <a:off x="1296" y="672"/>
                <a:ext cx="960" cy="630"/>
                <a:chOff x="1341" y="492"/>
                <a:chExt cx="1728" cy="1134"/>
              </a:xfrm>
            </p:grpSpPr>
            <p:sp>
              <p:nvSpPr>
                <p:cNvPr id="156" name="Line 49"/>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7" name="Group 50"/>
                <p:cNvGrpSpPr>
                  <a:grpSpLocks/>
                </p:cNvGrpSpPr>
                <p:nvPr/>
              </p:nvGrpSpPr>
              <p:grpSpPr bwMode="auto">
                <a:xfrm>
                  <a:off x="1341" y="492"/>
                  <a:ext cx="1728" cy="564"/>
                  <a:chOff x="1344" y="492"/>
                  <a:chExt cx="1728" cy="564"/>
                </a:xfrm>
              </p:grpSpPr>
              <p:sp>
                <p:nvSpPr>
                  <p:cNvPr id="164" name="Freeform 51"/>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 name="Freeform 52"/>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6" name="Freeform 53"/>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7" name="Freeform 54"/>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8" name="Freeform 55"/>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58" name="Group 56"/>
                <p:cNvGrpSpPr>
                  <a:grpSpLocks/>
                </p:cNvGrpSpPr>
                <p:nvPr/>
              </p:nvGrpSpPr>
              <p:grpSpPr bwMode="auto">
                <a:xfrm flipV="1">
                  <a:off x="1341" y="1062"/>
                  <a:ext cx="1728" cy="564"/>
                  <a:chOff x="1344" y="492"/>
                  <a:chExt cx="1728" cy="564"/>
                </a:xfrm>
              </p:grpSpPr>
              <p:sp>
                <p:nvSpPr>
                  <p:cNvPr id="159" name="Freeform 57"/>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60" name="Freeform 58"/>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61" name="Freeform 59"/>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62" name="Freeform 60"/>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63" name="Freeform 61"/>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grpSp>
          </p:grpSp>
          <p:grpSp>
            <p:nvGrpSpPr>
              <p:cNvPr id="114" name="Group 62"/>
              <p:cNvGrpSpPr>
                <a:grpSpLocks/>
              </p:cNvGrpSpPr>
              <p:nvPr/>
            </p:nvGrpSpPr>
            <p:grpSpPr bwMode="auto">
              <a:xfrm>
                <a:off x="2259" y="672"/>
                <a:ext cx="960" cy="630"/>
                <a:chOff x="1341" y="492"/>
                <a:chExt cx="1728" cy="1134"/>
              </a:xfrm>
            </p:grpSpPr>
            <p:sp>
              <p:nvSpPr>
                <p:cNvPr id="143" name="Line 63"/>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44" name="Group 64"/>
                <p:cNvGrpSpPr>
                  <a:grpSpLocks/>
                </p:cNvGrpSpPr>
                <p:nvPr/>
              </p:nvGrpSpPr>
              <p:grpSpPr bwMode="auto">
                <a:xfrm>
                  <a:off x="1341" y="492"/>
                  <a:ext cx="1728" cy="564"/>
                  <a:chOff x="1344" y="492"/>
                  <a:chExt cx="1728" cy="564"/>
                </a:xfrm>
              </p:grpSpPr>
              <p:sp>
                <p:nvSpPr>
                  <p:cNvPr id="151" name="Freeform 65"/>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 name="Freeform 66"/>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 name="Freeform 67"/>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 name="Freeform 68"/>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5" name="Freeform 69"/>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45" name="Group 70"/>
                <p:cNvGrpSpPr>
                  <a:grpSpLocks/>
                </p:cNvGrpSpPr>
                <p:nvPr/>
              </p:nvGrpSpPr>
              <p:grpSpPr bwMode="auto">
                <a:xfrm flipV="1">
                  <a:off x="1341" y="1062"/>
                  <a:ext cx="1728" cy="564"/>
                  <a:chOff x="1344" y="492"/>
                  <a:chExt cx="1728" cy="564"/>
                </a:xfrm>
              </p:grpSpPr>
              <p:sp>
                <p:nvSpPr>
                  <p:cNvPr id="146" name="Freeform 71"/>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47" name="Freeform 72"/>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48" name="Freeform 73"/>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49" name="Freeform 74"/>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50" name="Freeform 75"/>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grpSp>
          </p:grpSp>
          <p:grpSp>
            <p:nvGrpSpPr>
              <p:cNvPr id="115" name="Group 76"/>
              <p:cNvGrpSpPr>
                <a:grpSpLocks/>
              </p:cNvGrpSpPr>
              <p:nvPr/>
            </p:nvGrpSpPr>
            <p:grpSpPr bwMode="auto">
              <a:xfrm>
                <a:off x="3228" y="672"/>
                <a:ext cx="960" cy="630"/>
                <a:chOff x="1341" y="492"/>
                <a:chExt cx="1728" cy="1134"/>
              </a:xfrm>
            </p:grpSpPr>
            <p:sp>
              <p:nvSpPr>
                <p:cNvPr id="130" name="Line 77"/>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1" name="Group 78"/>
                <p:cNvGrpSpPr>
                  <a:grpSpLocks/>
                </p:cNvGrpSpPr>
                <p:nvPr/>
              </p:nvGrpSpPr>
              <p:grpSpPr bwMode="auto">
                <a:xfrm>
                  <a:off x="1341" y="492"/>
                  <a:ext cx="1728" cy="564"/>
                  <a:chOff x="1344" y="492"/>
                  <a:chExt cx="1728" cy="564"/>
                </a:xfrm>
              </p:grpSpPr>
              <p:sp>
                <p:nvSpPr>
                  <p:cNvPr id="138" name="Freeform 79"/>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9" name="Freeform 80"/>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0" name="Freeform 81"/>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 name="Freeform 82"/>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2" name="Freeform 83"/>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32" name="Group 84"/>
                <p:cNvGrpSpPr>
                  <a:grpSpLocks/>
                </p:cNvGrpSpPr>
                <p:nvPr/>
              </p:nvGrpSpPr>
              <p:grpSpPr bwMode="auto">
                <a:xfrm flipV="1">
                  <a:off x="1341" y="1062"/>
                  <a:ext cx="1728" cy="564"/>
                  <a:chOff x="1344" y="492"/>
                  <a:chExt cx="1728" cy="564"/>
                </a:xfrm>
              </p:grpSpPr>
              <p:sp>
                <p:nvSpPr>
                  <p:cNvPr id="133" name="Freeform 85"/>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34" name="Freeform 86"/>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35" name="Freeform 87"/>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36" name="Freeform 88"/>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37" name="Freeform 89"/>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grpSp>
          </p:grpSp>
          <p:grpSp>
            <p:nvGrpSpPr>
              <p:cNvPr id="116" name="Group 90"/>
              <p:cNvGrpSpPr>
                <a:grpSpLocks/>
              </p:cNvGrpSpPr>
              <p:nvPr/>
            </p:nvGrpSpPr>
            <p:grpSpPr bwMode="auto">
              <a:xfrm>
                <a:off x="4191" y="672"/>
                <a:ext cx="960" cy="630"/>
                <a:chOff x="1341" y="492"/>
                <a:chExt cx="1728" cy="1134"/>
              </a:xfrm>
            </p:grpSpPr>
            <p:sp>
              <p:nvSpPr>
                <p:cNvPr id="117" name="Line 91"/>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8" name="Group 92"/>
                <p:cNvGrpSpPr>
                  <a:grpSpLocks/>
                </p:cNvGrpSpPr>
                <p:nvPr/>
              </p:nvGrpSpPr>
              <p:grpSpPr bwMode="auto">
                <a:xfrm>
                  <a:off x="1341" y="492"/>
                  <a:ext cx="1728" cy="564"/>
                  <a:chOff x="1344" y="492"/>
                  <a:chExt cx="1728" cy="564"/>
                </a:xfrm>
              </p:grpSpPr>
              <p:sp>
                <p:nvSpPr>
                  <p:cNvPr id="125" name="Freeform 93"/>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6" name="Freeform 94"/>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7" name="Freeform 95"/>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8" name="Freeform 96"/>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9" name="Freeform 97"/>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19" name="Group 98"/>
                <p:cNvGrpSpPr>
                  <a:grpSpLocks/>
                </p:cNvGrpSpPr>
                <p:nvPr/>
              </p:nvGrpSpPr>
              <p:grpSpPr bwMode="auto">
                <a:xfrm flipV="1">
                  <a:off x="1341" y="1062"/>
                  <a:ext cx="1728" cy="564"/>
                  <a:chOff x="1344" y="492"/>
                  <a:chExt cx="1728" cy="564"/>
                </a:xfrm>
              </p:grpSpPr>
              <p:sp>
                <p:nvSpPr>
                  <p:cNvPr id="120" name="Freeform 99"/>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21" name="Freeform 100"/>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22" name="Freeform 101"/>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23" name="Freeform 102"/>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124" name="Freeform 103"/>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grpSp>
          </p:grpSp>
        </p:grpSp>
        <p:grpSp>
          <p:nvGrpSpPr>
            <p:cNvPr id="105" name="Group 104"/>
            <p:cNvGrpSpPr>
              <a:grpSpLocks/>
            </p:cNvGrpSpPr>
            <p:nvPr/>
          </p:nvGrpSpPr>
          <p:grpSpPr bwMode="auto">
            <a:xfrm>
              <a:off x="596" y="1176"/>
              <a:ext cx="125" cy="805"/>
              <a:chOff x="1152" y="1968"/>
              <a:chExt cx="240" cy="930"/>
            </a:xfrm>
          </p:grpSpPr>
          <p:sp>
            <p:nvSpPr>
              <p:cNvPr id="111" name="Rectangle 105" descr="Dark upward diagonal"/>
              <p:cNvSpPr>
                <a:spLocks noChangeArrowheads="1"/>
              </p:cNvSpPr>
              <p:nvPr/>
            </p:nvSpPr>
            <p:spPr bwMode="auto">
              <a:xfrm>
                <a:off x="1152" y="1968"/>
                <a:ext cx="240" cy="912"/>
              </a:xfrm>
              <a:prstGeom prst="rect">
                <a:avLst/>
              </a:prstGeom>
              <a:pattFill prst="dkUpDiag">
                <a:fgClr>
                  <a:srgbClr val="00FF99"/>
                </a:fgClr>
                <a:bgClr>
                  <a:schemeClr val="bg1"/>
                </a:bgClr>
              </a:pattFill>
              <a:ln w="9525">
                <a:solidFill>
                  <a:srgbClr val="FF3300"/>
                </a:solidFill>
                <a:miter lim="800000"/>
                <a:headEnd/>
                <a:tailEnd/>
              </a:ln>
            </p:spPr>
            <p:txBody>
              <a:bodyPr wrap="none" anchor="ctr"/>
              <a:lstStyle/>
              <a:p>
                <a:pPr algn="ctr" eaLnBrk="0" hangingPunct="0"/>
                <a:endParaRPr lang="en-US">
                  <a:solidFill>
                    <a:srgbClr val="FF3300"/>
                  </a:solidFill>
                </a:endParaRPr>
              </a:p>
            </p:txBody>
          </p:sp>
          <p:sp>
            <p:nvSpPr>
              <p:cNvPr id="112" name="Line 106"/>
              <p:cNvSpPr>
                <a:spLocks noChangeShapeType="1"/>
              </p:cNvSpPr>
              <p:nvPr/>
            </p:nvSpPr>
            <p:spPr bwMode="auto">
              <a:xfrm>
                <a:off x="1392" y="1968"/>
                <a:ext cx="0" cy="93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6" name="Text Box 107"/>
            <p:cNvSpPr txBox="1">
              <a:spLocks noChangeArrowheads="1"/>
            </p:cNvSpPr>
            <p:nvPr/>
          </p:nvSpPr>
          <p:spPr bwMode="auto">
            <a:xfrm>
              <a:off x="313" y="1431"/>
              <a:ext cx="44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2400" b="1">
                  <a:solidFill>
                    <a:srgbClr val="FF3300"/>
                  </a:solidFill>
                </a:rPr>
                <a:t>P</a:t>
              </a:r>
            </a:p>
          </p:txBody>
        </p:sp>
        <p:sp>
          <p:nvSpPr>
            <p:cNvPr id="107" name="Text Box 108"/>
            <p:cNvSpPr txBox="1">
              <a:spLocks noChangeArrowheads="1"/>
            </p:cNvSpPr>
            <p:nvPr/>
          </p:nvSpPr>
          <p:spPr bwMode="auto">
            <a:xfrm>
              <a:off x="4962" y="1452"/>
              <a:ext cx="44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2400" b="1">
                  <a:solidFill>
                    <a:srgbClr val="FF3300"/>
                  </a:solidFill>
                </a:rPr>
                <a:t>Q</a:t>
              </a:r>
            </a:p>
          </p:txBody>
        </p:sp>
        <p:grpSp>
          <p:nvGrpSpPr>
            <p:cNvPr id="108" name="Group 109"/>
            <p:cNvGrpSpPr>
              <a:grpSpLocks/>
            </p:cNvGrpSpPr>
            <p:nvPr/>
          </p:nvGrpSpPr>
          <p:grpSpPr bwMode="auto">
            <a:xfrm>
              <a:off x="4848" y="1307"/>
              <a:ext cx="125" cy="805"/>
              <a:chOff x="1152" y="1968"/>
              <a:chExt cx="240" cy="930"/>
            </a:xfrm>
          </p:grpSpPr>
          <p:sp>
            <p:nvSpPr>
              <p:cNvPr id="109" name="Rectangle 110" descr="Dark upward diagonal"/>
              <p:cNvSpPr>
                <a:spLocks noChangeArrowheads="1"/>
              </p:cNvSpPr>
              <p:nvPr/>
            </p:nvSpPr>
            <p:spPr bwMode="auto">
              <a:xfrm>
                <a:off x="1152" y="1968"/>
                <a:ext cx="240" cy="912"/>
              </a:xfrm>
              <a:prstGeom prst="rect">
                <a:avLst/>
              </a:prstGeom>
              <a:pattFill prst="dkUpDiag">
                <a:fgClr>
                  <a:srgbClr val="00FF99"/>
                </a:fgClr>
                <a:bgClr>
                  <a:schemeClr val="bg1"/>
                </a:bgClr>
              </a:pattFill>
              <a:ln w="9525">
                <a:solidFill>
                  <a:srgbClr val="FF3300"/>
                </a:solidFill>
                <a:miter lim="800000"/>
                <a:headEnd/>
                <a:tailEnd/>
              </a:ln>
            </p:spPr>
            <p:txBody>
              <a:bodyPr wrap="none" anchor="ctr"/>
              <a:lstStyle/>
              <a:p>
                <a:pPr algn="ctr" eaLnBrk="0" hangingPunct="0"/>
                <a:endParaRPr lang="en-US">
                  <a:solidFill>
                    <a:srgbClr val="FF3300"/>
                  </a:solidFill>
                </a:endParaRPr>
              </a:p>
            </p:txBody>
          </p:sp>
          <p:sp>
            <p:nvSpPr>
              <p:cNvPr id="110" name="Line 111"/>
              <p:cNvSpPr>
                <a:spLocks noChangeShapeType="1"/>
              </p:cNvSpPr>
              <p:nvPr/>
            </p:nvSpPr>
            <p:spPr bwMode="auto">
              <a:xfrm>
                <a:off x="1392" y="1968"/>
                <a:ext cx="0" cy="93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70" name="Line 153"/>
          <p:cNvSpPr>
            <a:spLocks noChangeShapeType="1"/>
          </p:cNvSpPr>
          <p:nvPr/>
        </p:nvSpPr>
        <p:spPr bwMode="auto">
          <a:xfrm flipV="1">
            <a:off x="6972944" y="3512846"/>
            <a:ext cx="436196" cy="517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1" name="Text Box 63"/>
          <p:cNvSpPr txBox="1">
            <a:spLocks noChangeArrowheads="1"/>
          </p:cNvSpPr>
          <p:nvPr/>
        </p:nvSpPr>
        <p:spPr bwMode="auto">
          <a:xfrm>
            <a:off x="7416511" y="3211222"/>
            <a:ext cx="933739" cy="466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pPr>
            <a:r>
              <a:rPr lang="en-US" sz="2400" b="1">
                <a:solidFill>
                  <a:srgbClr val="0000CC"/>
                </a:solidFill>
                <a:latin typeface="Times New Roman" pitchFamily="18" charset="0"/>
              </a:rPr>
              <a:t>Bụng</a:t>
            </a:r>
          </a:p>
        </p:txBody>
      </p:sp>
      <p:sp>
        <p:nvSpPr>
          <p:cNvPr id="172" name="Line 151"/>
          <p:cNvSpPr>
            <a:spLocks noChangeShapeType="1"/>
          </p:cNvSpPr>
          <p:nvPr/>
        </p:nvSpPr>
        <p:spPr bwMode="auto">
          <a:xfrm flipH="1" flipV="1">
            <a:off x="2852738" y="4574049"/>
            <a:ext cx="498475"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 name="Text Box 63"/>
          <p:cNvSpPr txBox="1">
            <a:spLocks noChangeArrowheads="1"/>
          </p:cNvSpPr>
          <p:nvPr/>
        </p:nvSpPr>
        <p:spPr bwMode="auto">
          <a:xfrm>
            <a:off x="3351213" y="5210040"/>
            <a:ext cx="762000" cy="466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pPr>
            <a:r>
              <a:rPr lang="en-US" sz="2400" b="1">
                <a:solidFill>
                  <a:srgbClr val="0000CC"/>
                </a:solidFill>
                <a:latin typeface="Times New Roman" pitchFamily="18" charset="0"/>
              </a:rPr>
              <a:t>Nút</a:t>
            </a:r>
          </a:p>
        </p:txBody>
      </p:sp>
      <p:sp>
        <p:nvSpPr>
          <p:cNvPr id="174" name="Text Box 127"/>
          <p:cNvSpPr txBox="1">
            <a:spLocks noChangeArrowheads="1"/>
          </p:cNvSpPr>
          <p:nvPr/>
        </p:nvSpPr>
        <p:spPr bwMode="auto">
          <a:xfrm>
            <a:off x="5029200" y="5363251"/>
            <a:ext cx="1752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sz="2200" b="1"/>
              <a:t>Sóng dừng</a:t>
            </a:r>
          </a:p>
        </p:txBody>
      </p:sp>
    </p:spTree>
    <p:extLst>
      <p:ext uri="{BB962C8B-B14F-4D97-AF65-F5344CB8AC3E}">
        <p14:creationId xmlns:p14="http://schemas.microsoft.com/office/powerpoint/2010/main" val="31792576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1"/>
                                        </p:tgtEl>
                                        <p:attrNameLst>
                                          <p:attrName>style.visibility</p:attrName>
                                        </p:attrNameLst>
                                      </p:cBhvr>
                                      <p:to>
                                        <p:strVal val="visible"/>
                                      </p:to>
                                    </p:set>
                                    <p:anim calcmode="lin" valueType="num">
                                      <p:cBhvr additive="base">
                                        <p:cTn id="11" dur="500" fill="hold"/>
                                        <p:tgtEl>
                                          <p:spTgt spid="101"/>
                                        </p:tgtEl>
                                        <p:attrNameLst>
                                          <p:attrName>ppt_x</p:attrName>
                                        </p:attrNameLst>
                                      </p:cBhvr>
                                      <p:tavLst>
                                        <p:tav tm="0">
                                          <p:val>
                                            <p:strVal val="#ppt_x"/>
                                          </p:val>
                                        </p:tav>
                                        <p:tav tm="100000">
                                          <p:val>
                                            <p:strVal val="#ppt_x"/>
                                          </p:val>
                                        </p:tav>
                                      </p:tavLst>
                                    </p:anim>
                                    <p:anim calcmode="lin" valueType="num">
                                      <p:cBhvr additive="base">
                                        <p:cTn id="12"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2"/>
                                        </p:tgtEl>
                                        <p:attrNameLst>
                                          <p:attrName>style.visibility</p:attrName>
                                        </p:attrNameLst>
                                      </p:cBhvr>
                                      <p:to>
                                        <p:strVal val="visible"/>
                                      </p:to>
                                    </p:set>
                                    <p:anim calcmode="lin" valueType="num">
                                      <p:cBhvr additive="base">
                                        <p:cTn id="17" dur="500" fill="hold"/>
                                        <p:tgtEl>
                                          <p:spTgt spid="172"/>
                                        </p:tgtEl>
                                        <p:attrNameLst>
                                          <p:attrName>ppt_x</p:attrName>
                                        </p:attrNameLst>
                                      </p:cBhvr>
                                      <p:tavLst>
                                        <p:tav tm="0">
                                          <p:val>
                                            <p:strVal val="#ppt_x"/>
                                          </p:val>
                                        </p:tav>
                                        <p:tav tm="100000">
                                          <p:val>
                                            <p:strVal val="#ppt_x"/>
                                          </p:val>
                                        </p:tav>
                                      </p:tavLst>
                                    </p:anim>
                                    <p:anim calcmode="lin" valueType="num">
                                      <p:cBhvr additive="base">
                                        <p:cTn id="18" dur="500" fill="hold"/>
                                        <p:tgtEl>
                                          <p:spTgt spid="17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74"/>
                                        </p:tgtEl>
                                        <p:attrNameLst>
                                          <p:attrName>style.visibility</p:attrName>
                                        </p:attrNameLst>
                                      </p:cBhvr>
                                      <p:to>
                                        <p:strVal val="visible"/>
                                      </p:to>
                                    </p:set>
                                    <p:anim calcmode="lin" valueType="num">
                                      <p:cBhvr additive="base">
                                        <p:cTn id="21" dur="500" fill="hold"/>
                                        <p:tgtEl>
                                          <p:spTgt spid="174"/>
                                        </p:tgtEl>
                                        <p:attrNameLst>
                                          <p:attrName>ppt_x</p:attrName>
                                        </p:attrNameLst>
                                      </p:cBhvr>
                                      <p:tavLst>
                                        <p:tav tm="0">
                                          <p:val>
                                            <p:strVal val="#ppt_x"/>
                                          </p:val>
                                        </p:tav>
                                        <p:tav tm="100000">
                                          <p:val>
                                            <p:strVal val="#ppt_x"/>
                                          </p:val>
                                        </p:tav>
                                      </p:tavLst>
                                    </p:anim>
                                    <p:anim calcmode="lin" valueType="num">
                                      <p:cBhvr additive="base">
                                        <p:cTn id="22" dur="500" fill="hold"/>
                                        <p:tgtEl>
                                          <p:spTgt spid="17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71"/>
                                        </p:tgtEl>
                                        <p:attrNameLst>
                                          <p:attrName>style.visibility</p:attrName>
                                        </p:attrNameLst>
                                      </p:cBhvr>
                                      <p:to>
                                        <p:strVal val="visible"/>
                                      </p:to>
                                    </p:set>
                                    <p:anim calcmode="lin" valueType="num">
                                      <p:cBhvr additive="base">
                                        <p:cTn id="25" dur="500" fill="hold"/>
                                        <p:tgtEl>
                                          <p:spTgt spid="171"/>
                                        </p:tgtEl>
                                        <p:attrNameLst>
                                          <p:attrName>ppt_x</p:attrName>
                                        </p:attrNameLst>
                                      </p:cBhvr>
                                      <p:tavLst>
                                        <p:tav tm="0">
                                          <p:val>
                                            <p:strVal val="#ppt_x"/>
                                          </p:val>
                                        </p:tav>
                                        <p:tav tm="100000">
                                          <p:val>
                                            <p:strVal val="#ppt_x"/>
                                          </p:val>
                                        </p:tav>
                                      </p:tavLst>
                                    </p:anim>
                                    <p:anim calcmode="lin" valueType="num">
                                      <p:cBhvr additive="base">
                                        <p:cTn id="26" dur="500" fill="hold"/>
                                        <p:tgtEl>
                                          <p:spTgt spid="17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70"/>
                                        </p:tgtEl>
                                        <p:attrNameLst>
                                          <p:attrName>style.visibility</p:attrName>
                                        </p:attrNameLst>
                                      </p:cBhvr>
                                      <p:to>
                                        <p:strVal val="visible"/>
                                      </p:to>
                                    </p:set>
                                    <p:anim calcmode="lin" valueType="num">
                                      <p:cBhvr additive="base">
                                        <p:cTn id="29" dur="500" fill="hold"/>
                                        <p:tgtEl>
                                          <p:spTgt spid="170"/>
                                        </p:tgtEl>
                                        <p:attrNameLst>
                                          <p:attrName>ppt_x</p:attrName>
                                        </p:attrNameLst>
                                      </p:cBhvr>
                                      <p:tavLst>
                                        <p:tav tm="0">
                                          <p:val>
                                            <p:strVal val="#ppt_x"/>
                                          </p:val>
                                        </p:tav>
                                        <p:tav tm="100000">
                                          <p:val>
                                            <p:strVal val="#ppt_x"/>
                                          </p:val>
                                        </p:tav>
                                      </p:tavLst>
                                    </p:anim>
                                    <p:anim calcmode="lin" valueType="num">
                                      <p:cBhvr additive="base">
                                        <p:cTn id="30" dur="500" fill="hold"/>
                                        <p:tgtEl>
                                          <p:spTgt spid="170"/>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73"/>
                                        </p:tgtEl>
                                        <p:attrNameLst>
                                          <p:attrName>style.visibility</p:attrName>
                                        </p:attrNameLst>
                                      </p:cBhvr>
                                      <p:to>
                                        <p:strVal val="visible"/>
                                      </p:to>
                                    </p:set>
                                    <p:anim calcmode="lin" valueType="num">
                                      <p:cBhvr additive="base">
                                        <p:cTn id="33" dur="500" fill="hold"/>
                                        <p:tgtEl>
                                          <p:spTgt spid="173"/>
                                        </p:tgtEl>
                                        <p:attrNameLst>
                                          <p:attrName>ppt_x</p:attrName>
                                        </p:attrNameLst>
                                      </p:cBhvr>
                                      <p:tavLst>
                                        <p:tav tm="0">
                                          <p:val>
                                            <p:strVal val="#ppt_x"/>
                                          </p:val>
                                        </p:tav>
                                        <p:tav tm="100000">
                                          <p:val>
                                            <p:strVal val="#ppt_x"/>
                                          </p:val>
                                        </p:tav>
                                      </p:tavLst>
                                    </p:anim>
                                    <p:anim calcmode="lin" valueType="num">
                                      <p:cBhvr additive="base">
                                        <p:cTn id="34" dur="500" fill="hold"/>
                                        <p:tgtEl>
                                          <p:spTgt spid="17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2"/>
                                        </p:tgtEl>
                                        <p:attrNameLst>
                                          <p:attrName>style.visibility</p:attrName>
                                        </p:attrNameLst>
                                      </p:cBhvr>
                                      <p:to>
                                        <p:strVal val="visible"/>
                                      </p:to>
                                    </p:set>
                                    <p:anim calcmode="lin" valueType="num">
                                      <p:cBhvr additive="base">
                                        <p:cTn id="37" dur="500" fill="hold"/>
                                        <p:tgtEl>
                                          <p:spTgt spid="102"/>
                                        </p:tgtEl>
                                        <p:attrNameLst>
                                          <p:attrName>ppt_x</p:attrName>
                                        </p:attrNameLst>
                                      </p:cBhvr>
                                      <p:tavLst>
                                        <p:tav tm="0">
                                          <p:val>
                                            <p:strVal val="#ppt_x"/>
                                          </p:val>
                                        </p:tav>
                                        <p:tav tm="100000">
                                          <p:val>
                                            <p:strVal val="#ppt_x"/>
                                          </p:val>
                                        </p:tav>
                                      </p:tavLst>
                                    </p:anim>
                                    <p:anim calcmode="lin" valueType="num">
                                      <p:cBhvr additive="base">
                                        <p:cTn id="38"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70" grpId="0" animBg="1"/>
      <p:bldP spid="171" grpId="0" animBg="1"/>
      <p:bldP spid="172" grpId="0" animBg="1"/>
      <p:bldP spid="173" grpId="0" animBg="1"/>
      <p:bldP spid="1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ChangeArrowheads="1"/>
          </p:cNvSpPr>
          <p:nvPr/>
        </p:nvSpPr>
        <p:spPr bwMode="auto">
          <a:xfrm>
            <a:off x="4113213" y="14446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b="1">
                <a:solidFill>
                  <a:srgbClr val="99FF99"/>
                </a:solidFill>
              </a:rPr>
              <a:t> </a:t>
            </a:r>
          </a:p>
        </p:txBody>
      </p:sp>
      <p:sp>
        <p:nvSpPr>
          <p:cNvPr id="412679" name="Text Box 7"/>
          <p:cNvSpPr txBox="1">
            <a:spLocks noChangeArrowheads="1"/>
          </p:cNvSpPr>
          <p:nvPr/>
        </p:nvSpPr>
        <p:spPr bwMode="auto">
          <a:xfrm>
            <a:off x="381000" y="381000"/>
            <a:ext cx="796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a:solidFill>
                  <a:schemeClr val="tx2">
                    <a:lumMod val="50000"/>
                  </a:schemeClr>
                </a:solidFill>
                <a:effectLst>
                  <a:outerShdw blurRad="38100" dist="38100" dir="2700000" algn="tl">
                    <a:srgbClr val="C0C0C0"/>
                  </a:outerShdw>
                </a:effectLst>
                <a:latin typeface="Times New Roman" pitchFamily="18" charset="0"/>
              </a:rPr>
              <a:t>1. KHẢO SÁT SỰ TẠO THÀNH SÓNG DỪNG TRÊN DÂY</a:t>
            </a:r>
          </a:p>
        </p:txBody>
      </p:sp>
      <p:grpSp>
        <p:nvGrpSpPr>
          <p:cNvPr id="412749" name="Group 77"/>
          <p:cNvGrpSpPr>
            <a:grpSpLocks/>
          </p:cNvGrpSpPr>
          <p:nvPr/>
        </p:nvGrpSpPr>
        <p:grpSpPr bwMode="auto">
          <a:xfrm>
            <a:off x="533400" y="1904999"/>
            <a:ext cx="8088313" cy="1485900"/>
            <a:chOff x="313" y="1176"/>
            <a:chExt cx="5095" cy="936"/>
          </a:xfrm>
        </p:grpSpPr>
        <p:sp>
          <p:nvSpPr>
            <p:cNvPr id="412675" name="Rectangle 3"/>
            <p:cNvSpPr>
              <a:spLocks noChangeArrowheads="1"/>
            </p:cNvSpPr>
            <p:nvPr/>
          </p:nvSpPr>
          <p:spPr bwMode="auto">
            <a:xfrm>
              <a:off x="3792" y="1248"/>
              <a:ext cx="29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u="sng">
                  <a:solidFill>
                    <a:srgbClr val="99FF99"/>
                  </a:solidFill>
                </a:rPr>
                <a:t> </a:t>
              </a:r>
              <a:r>
                <a:rPr lang="en-US" sz="4000">
                  <a:solidFill>
                    <a:srgbClr val="99FF99"/>
                  </a:solidFill>
                </a:rPr>
                <a:t> </a:t>
              </a:r>
            </a:p>
          </p:txBody>
        </p:sp>
        <p:grpSp>
          <p:nvGrpSpPr>
            <p:cNvPr id="412683" name="Group 47"/>
            <p:cNvGrpSpPr>
              <a:grpSpLocks/>
            </p:cNvGrpSpPr>
            <p:nvPr/>
          </p:nvGrpSpPr>
          <p:grpSpPr bwMode="auto">
            <a:xfrm>
              <a:off x="721" y="1224"/>
              <a:ext cx="4125" cy="709"/>
              <a:chOff x="1296" y="672"/>
              <a:chExt cx="3855" cy="630"/>
            </a:xfrm>
          </p:grpSpPr>
          <p:grpSp>
            <p:nvGrpSpPr>
              <p:cNvPr id="412684" name="Group 48"/>
              <p:cNvGrpSpPr>
                <a:grpSpLocks/>
              </p:cNvGrpSpPr>
              <p:nvPr/>
            </p:nvGrpSpPr>
            <p:grpSpPr bwMode="auto">
              <a:xfrm>
                <a:off x="1296" y="672"/>
                <a:ext cx="960" cy="630"/>
                <a:chOff x="1341" y="492"/>
                <a:chExt cx="1728" cy="1134"/>
              </a:xfrm>
            </p:grpSpPr>
            <p:sp>
              <p:nvSpPr>
                <p:cNvPr id="412685" name="Line 49"/>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12686" name="Group 50"/>
                <p:cNvGrpSpPr>
                  <a:grpSpLocks/>
                </p:cNvGrpSpPr>
                <p:nvPr/>
              </p:nvGrpSpPr>
              <p:grpSpPr bwMode="auto">
                <a:xfrm>
                  <a:off x="1341" y="492"/>
                  <a:ext cx="1728" cy="564"/>
                  <a:chOff x="1344" y="492"/>
                  <a:chExt cx="1728" cy="564"/>
                </a:xfrm>
              </p:grpSpPr>
              <p:sp>
                <p:nvSpPr>
                  <p:cNvPr id="412687" name="Freeform 51"/>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688" name="Freeform 52"/>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689" name="Freeform 53"/>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690" name="Freeform 54"/>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691" name="Freeform 55"/>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12692" name="Group 56"/>
                <p:cNvGrpSpPr>
                  <a:grpSpLocks/>
                </p:cNvGrpSpPr>
                <p:nvPr/>
              </p:nvGrpSpPr>
              <p:grpSpPr bwMode="auto">
                <a:xfrm flipV="1">
                  <a:off x="1341" y="1062"/>
                  <a:ext cx="1728" cy="564"/>
                  <a:chOff x="1344" y="492"/>
                  <a:chExt cx="1728" cy="564"/>
                </a:xfrm>
              </p:grpSpPr>
              <p:sp>
                <p:nvSpPr>
                  <p:cNvPr id="412693" name="Freeform 57"/>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694" name="Freeform 58"/>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695" name="Freeform 59"/>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696" name="Freeform 60"/>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697" name="Freeform 61"/>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grpSp>
          </p:grpSp>
          <p:grpSp>
            <p:nvGrpSpPr>
              <p:cNvPr id="412698" name="Group 62"/>
              <p:cNvGrpSpPr>
                <a:grpSpLocks/>
              </p:cNvGrpSpPr>
              <p:nvPr/>
            </p:nvGrpSpPr>
            <p:grpSpPr bwMode="auto">
              <a:xfrm>
                <a:off x="2259" y="672"/>
                <a:ext cx="960" cy="630"/>
                <a:chOff x="1341" y="492"/>
                <a:chExt cx="1728" cy="1134"/>
              </a:xfrm>
            </p:grpSpPr>
            <p:sp>
              <p:nvSpPr>
                <p:cNvPr id="412699" name="Line 63"/>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12700" name="Group 64"/>
                <p:cNvGrpSpPr>
                  <a:grpSpLocks/>
                </p:cNvGrpSpPr>
                <p:nvPr/>
              </p:nvGrpSpPr>
              <p:grpSpPr bwMode="auto">
                <a:xfrm>
                  <a:off x="1341" y="492"/>
                  <a:ext cx="1728" cy="564"/>
                  <a:chOff x="1344" y="492"/>
                  <a:chExt cx="1728" cy="564"/>
                </a:xfrm>
              </p:grpSpPr>
              <p:sp>
                <p:nvSpPr>
                  <p:cNvPr id="412701" name="Freeform 65"/>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02" name="Freeform 66"/>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03" name="Freeform 67"/>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04" name="Freeform 68"/>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05" name="Freeform 69"/>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12706" name="Group 70"/>
                <p:cNvGrpSpPr>
                  <a:grpSpLocks/>
                </p:cNvGrpSpPr>
                <p:nvPr/>
              </p:nvGrpSpPr>
              <p:grpSpPr bwMode="auto">
                <a:xfrm flipV="1">
                  <a:off x="1341" y="1062"/>
                  <a:ext cx="1728" cy="564"/>
                  <a:chOff x="1344" y="492"/>
                  <a:chExt cx="1728" cy="564"/>
                </a:xfrm>
              </p:grpSpPr>
              <p:sp>
                <p:nvSpPr>
                  <p:cNvPr id="412707" name="Freeform 71"/>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08" name="Freeform 72"/>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09" name="Freeform 73"/>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10" name="Freeform 74"/>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11" name="Freeform 75"/>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grpSp>
          </p:grpSp>
          <p:grpSp>
            <p:nvGrpSpPr>
              <p:cNvPr id="412712" name="Group 76"/>
              <p:cNvGrpSpPr>
                <a:grpSpLocks/>
              </p:cNvGrpSpPr>
              <p:nvPr/>
            </p:nvGrpSpPr>
            <p:grpSpPr bwMode="auto">
              <a:xfrm>
                <a:off x="3228" y="672"/>
                <a:ext cx="960" cy="630"/>
                <a:chOff x="1341" y="492"/>
                <a:chExt cx="1728" cy="1134"/>
              </a:xfrm>
            </p:grpSpPr>
            <p:sp>
              <p:nvSpPr>
                <p:cNvPr id="412713" name="Line 77"/>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12714" name="Group 78"/>
                <p:cNvGrpSpPr>
                  <a:grpSpLocks/>
                </p:cNvGrpSpPr>
                <p:nvPr/>
              </p:nvGrpSpPr>
              <p:grpSpPr bwMode="auto">
                <a:xfrm>
                  <a:off x="1341" y="492"/>
                  <a:ext cx="1728" cy="564"/>
                  <a:chOff x="1344" y="492"/>
                  <a:chExt cx="1728" cy="564"/>
                </a:xfrm>
              </p:grpSpPr>
              <p:sp>
                <p:nvSpPr>
                  <p:cNvPr id="412715" name="Freeform 79"/>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16" name="Freeform 80"/>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17" name="Freeform 81"/>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18" name="Freeform 82"/>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19" name="Freeform 83"/>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12720" name="Group 84"/>
                <p:cNvGrpSpPr>
                  <a:grpSpLocks/>
                </p:cNvGrpSpPr>
                <p:nvPr/>
              </p:nvGrpSpPr>
              <p:grpSpPr bwMode="auto">
                <a:xfrm flipV="1">
                  <a:off x="1341" y="1062"/>
                  <a:ext cx="1728" cy="564"/>
                  <a:chOff x="1344" y="492"/>
                  <a:chExt cx="1728" cy="564"/>
                </a:xfrm>
              </p:grpSpPr>
              <p:sp>
                <p:nvSpPr>
                  <p:cNvPr id="412721" name="Freeform 85"/>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22" name="Freeform 86"/>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23" name="Freeform 87"/>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24" name="Freeform 88"/>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25" name="Freeform 89"/>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grpSp>
          </p:grpSp>
          <p:grpSp>
            <p:nvGrpSpPr>
              <p:cNvPr id="412726" name="Group 90"/>
              <p:cNvGrpSpPr>
                <a:grpSpLocks/>
              </p:cNvGrpSpPr>
              <p:nvPr/>
            </p:nvGrpSpPr>
            <p:grpSpPr bwMode="auto">
              <a:xfrm>
                <a:off x="4191" y="672"/>
                <a:ext cx="960" cy="630"/>
                <a:chOff x="1341" y="492"/>
                <a:chExt cx="1728" cy="1134"/>
              </a:xfrm>
            </p:grpSpPr>
            <p:sp>
              <p:nvSpPr>
                <p:cNvPr id="412727" name="Line 91"/>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12728" name="Group 92"/>
                <p:cNvGrpSpPr>
                  <a:grpSpLocks/>
                </p:cNvGrpSpPr>
                <p:nvPr/>
              </p:nvGrpSpPr>
              <p:grpSpPr bwMode="auto">
                <a:xfrm>
                  <a:off x="1341" y="492"/>
                  <a:ext cx="1728" cy="564"/>
                  <a:chOff x="1344" y="492"/>
                  <a:chExt cx="1728" cy="564"/>
                </a:xfrm>
              </p:grpSpPr>
              <p:sp>
                <p:nvSpPr>
                  <p:cNvPr id="412729" name="Freeform 93"/>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30" name="Freeform 94"/>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31" name="Freeform 95"/>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32" name="Freeform 96"/>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33" name="Freeform 97"/>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12734" name="Group 98"/>
                <p:cNvGrpSpPr>
                  <a:grpSpLocks/>
                </p:cNvGrpSpPr>
                <p:nvPr/>
              </p:nvGrpSpPr>
              <p:grpSpPr bwMode="auto">
                <a:xfrm flipV="1">
                  <a:off x="1341" y="1062"/>
                  <a:ext cx="1728" cy="564"/>
                  <a:chOff x="1344" y="492"/>
                  <a:chExt cx="1728" cy="564"/>
                </a:xfrm>
              </p:grpSpPr>
              <p:sp>
                <p:nvSpPr>
                  <p:cNvPr id="412735" name="Freeform 99"/>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36" name="Freeform 100"/>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37" name="Freeform 101"/>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38" name="Freeform 102"/>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sp>
                <p:nvSpPr>
                  <p:cNvPr id="412739" name="Freeform 103"/>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endParaRPr lang="en-US"/>
                  </a:p>
                </p:txBody>
              </p:sp>
            </p:grpSp>
          </p:grpSp>
        </p:grpSp>
        <p:grpSp>
          <p:nvGrpSpPr>
            <p:cNvPr id="412740" name="Group 104"/>
            <p:cNvGrpSpPr>
              <a:grpSpLocks/>
            </p:cNvGrpSpPr>
            <p:nvPr/>
          </p:nvGrpSpPr>
          <p:grpSpPr bwMode="auto">
            <a:xfrm>
              <a:off x="596" y="1176"/>
              <a:ext cx="125" cy="805"/>
              <a:chOff x="1152" y="1968"/>
              <a:chExt cx="240" cy="930"/>
            </a:xfrm>
          </p:grpSpPr>
          <p:sp>
            <p:nvSpPr>
              <p:cNvPr id="412741" name="Rectangle 105" descr="Dark upward diagonal"/>
              <p:cNvSpPr>
                <a:spLocks noChangeArrowheads="1"/>
              </p:cNvSpPr>
              <p:nvPr/>
            </p:nvSpPr>
            <p:spPr bwMode="auto">
              <a:xfrm>
                <a:off x="1152" y="1968"/>
                <a:ext cx="240" cy="912"/>
              </a:xfrm>
              <a:prstGeom prst="rect">
                <a:avLst/>
              </a:prstGeom>
              <a:pattFill prst="dkUpDiag">
                <a:fgClr>
                  <a:srgbClr val="00FF99"/>
                </a:fgClr>
                <a:bgClr>
                  <a:schemeClr val="bg1"/>
                </a:bgClr>
              </a:pattFill>
              <a:ln w="9525">
                <a:solidFill>
                  <a:srgbClr val="FF3300"/>
                </a:solidFill>
                <a:miter lim="800000"/>
                <a:headEnd/>
                <a:tailEnd/>
              </a:ln>
            </p:spPr>
            <p:txBody>
              <a:bodyPr wrap="none" anchor="ctr"/>
              <a:lstStyle/>
              <a:p>
                <a:pPr algn="ctr" eaLnBrk="0" hangingPunct="0"/>
                <a:endParaRPr lang="en-US">
                  <a:solidFill>
                    <a:srgbClr val="FF3300"/>
                  </a:solidFill>
                </a:endParaRPr>
              </a:p>
            </p:txBody>
          </p:sp>
          <p:sp>
            <p:nvSpPr>
              <p:cNvPr id="412742" name="Line 106"/>
              <p:cNvSpPr>
                <a:spLocks noChangeShapeType="1"/>
              </p:cNvSpPr>
              <p:nvPr/>
            </p:nvSpPr>
            <p:spPr bwMode="auto">
              <a:xfrm>
                <a:off x="1392" y="1968"/>
                <a:ext cx="0" cy="93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2743" name="Text Box 107"/>
            <p:cNvSpPr txBox="1">
              <a:spLocks noChangeArrowheads="1"/>
            </p:cNvSpPr>
            <p:nvPr/>
          </p:nvSpPr>
          <p:spPr bwMode="auto">
            <a:xfrm>
              <a:off x="313" y="1431"/>
              <a:ext cx="44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2400" b="1">
                  <a:solidFill>
                    <a:srgbClr val="FF3300"/>
                  </a:solidFill>
                </a:rPr>
                <a:t>P</a:t>
              </a:r>
            </a:p>
          </p:txBody>
        </p:sp>
        <p:sp>
          <p:nvSpPr>
            <p:cNvPr id="412744" name="Text Box 108"/>
            <p:cNvSpPr txBox="1">
              <a:spLocks noChangeArrowheads="1"/>
            </p:cNvSpPr>
            <p:nvPr/>
          </p:nvSpPr>
          <p:spPr bwMode="auto">
            <a:xfrm>
              <a:off x="4962" y="1452"/>
              <a:ext cx="44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2400" b="1">
                  <a:solidFill>
                    <a:srgbClr val="FF3300"/>
                  </a:solidFill>
                </a:rPr>
                <a:t>Q</a:t>
              </a:r>
            </a:p>
          </p:txBody>
        </p:sp>
        <p:grpSp>
          <p:nvGrpSpPr>
            <p:cNvPr id="412745" name="Group 109"/>
            <p:cNvGrpSpPr>
              <a:grpSpLocks/>
            </p:cNvGrpSpPr>
            <p:nvPr/>
          </p:nvGrpSpPr>
          <p:grpSpPr bwMode="auto">
            <a:xfrm>
              <a:off x="4848" y="1307"/>
              <a:ext cx="125" cy="805"/>
              <a:chOff x="1152" y="1968"/>
              <a:chExt cx="240" cy="930"/>
            </a:xfrm>
          </p:grpSpPr>
          <p:sp>
            <p:nvSpPr>
              <p:cNvPr id="412746" name="Rectangle 110" descr="Dark upward diagonal"/>
              <p:cNvSpPr>
                <a:spLocks noChangeArrowheads="1"/>
              </p:cNvSpPr>
              <p:nvPr/>
            </p:nvSpPr>
            <p:spPr bwMode="auto">
              <a:xfrm>
                <a:off x="1152" y="1968"/>
                <a:ext cx="240" cy="912"/>
              </a:xfrm>
              <a:prstGeom prst="rect">
                <a:avLst/>
              </a:prstGeom>
              <a:pattFill prst="dkUpDiag">
                <a:fgClr>
                  <a:srgbClr val="00FF99"/>
                </a:fgClr>
                <a:bgClr>
                  <a:schemeClr val="bg1"/>
                </a:bgClr>
              </a:pattFill>
              <a:ln w="9525">
                <a:solidFill>
                  <a:srgbClr val="FF3300"/>
                </a:solidFill>
                <a:miter lim="800000"/>
                <a:headEnd/>
                <a:tailEnd/>
              </a:ln>
            </p:spPr>
            <p:txBody>
              <a:bodyPr wrap="none" anchor="ctr"/>
              <a:lstStyle/>
              <a:p>
                <a:pPr algn="ctr" eaLnBrk="0" hangingPunct="0"/>
                <a:endParaRPr lang="en-US">
                  <a:solidFill>
                    <a:srgbClr val="FF3300"/>
                  </a:solidFill>
                </a:endParaRPr>
              </a:p>
            </p:txBody>
          </p:sp>
          <p:sp>
            <p:nvSpPr>
              <p:cNvPr id="412747" name="Line 111"/>
              <p:cNvSpPr>
                <a:spLocks noChangeShapeType="1"/>
              </p:cNvSpPr>
              <p:nvPr/>
            </p:nvSpPr>
            <p:spPr bwMode="auto">
              <a:xfrm>
                <a:off x="1392" y="1968"/>
                <a:ext cx="0" cy="93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412751" name="Text Box 79"/>
          <p:cNvSpPr txBox="1">
            <a:spLocks noChangeArrowheads="1"/>
          </p:cNvSpPr>
          <p:nvPr/>
        </p:nvSpPr>
        <p:spPr bwMode="auto">
          <a:xfrm>
            <a:off x="690563" y="4191000"/>
            <a:ext cx="796925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200" b="1">
                <a:solidFill>
                  <a:srgbClr val="FF0000"/>
                </a:solidFill>
                <a:effectLst>
                  <a:outerShdw blurRad="38100" dist="38100" dir="2700000" algn="tl">
                    <a:srgbClr val="C0C0C0"/>
                  </a:outerShdw>
                </a:effectLst>
                <a:latin typeface="Times New Roman" pitchFamily="18" charset="0"/>
              </a:rPr>
              <a:t>Vậy: sóng </a:t>
            </a:r>
            <a:r>
              <a:rPr lang="en-US" sz="2200" b="1" smtClean="0">
                <a:solidFill>
                  <a:srgbClr val="FF0000"/>
                </a:solidFill>
                <a:effectLst>
                  <a:outerShdw blurRad="38100" dist="38100" dir="2700000" algn="tl">
                    <a:srgbClr val="C0C0C0"/>
                  </a:outerShdw>
                </a:effectLst>
                <a:latin typeface="Times New Roman" pitchFamily="18" charset="0"/>
              </a:rPr>
              <a:t>dừng là </a:t>
            </a:r>
            <a:r>
              <a:rPr lang="en-US" sz="2200" b="1">
                <a:solidFill>
                  <a:srgbClr val="FF0000"/>
                </a:solidFill>
                <a:effectLst>
                  <a:outerShdw blurRad="38100" dist="38100" dir="2700000" algn="tl">
                    <a:srgbClr val="C0C0C0"/>
                  </a:outerShdw>
                </a:effectLst>
                <a:latin typeface="Times New Roman" pitchFamily="18" charset="0"/>
              </a:rPr>
              <a:t>s</a:t>
            </a:r>
            <a:r>
              <a:rPr lang="en-US" sz="2200" b="1" smtClean="0">
                <a:solidFill>
                  <a:srgbClr val="FF0000"/>
                </a:solidFill>
                <a:effectLst>
                  <a:outerShdw blurRad="38100" dist="38100" dir="2700000" algn="tl">
                    <a:srgbClr val="C0C0C0"/>
                  </a:outerShdw>
                </a:effectLst>
                <a:latin typeface="Times New Roman" pitchFamily="18" charset="0"/>
              </a:rPr>
              <a:t>óng </a:t>
            </a:r>
            <a:r>
              <a:rPr lang="en-US" sz="2200" b="1">
                <a:solidFill>
                  <a:srgbClr val="FF0000"/>
                </a:solidFill>
                <a:effectLst>
                  <a:outerShdw blurRad="38100" dist="38100" dir="2700000" algn="tl">
                    <a:srgbClr val="C0C0C0"/>
                  </a:outerShdw>
                </a:effectLst>
                <a:latin typeface="Times New Roman" pitchFamily="18" charset="0"/>
              </a:rPr>
              <a:t>truyền trên sợi dây trong trường hợp xuất hiện các nút và các </a:t>
            </a:r>
            <a:r>
              <a:rPr lang="en-US" sz="2200" b="1" smtClean="0">
                <a:solidFill>
                  <a:srgbClr val="FF0000"/>
                </a:solidFill>
                <a:effectLst>
                  <a:outerShdw blurRad="38100" dist="38100" dir="2700000" algn="tl">
                    <a:srgbClr val="C0C0C0"/>
                  </a:outerShdw>
                </a:effectLst>
                <a:latin typeface="Times New Roman" pitchFamily="18" charset="0"/>
              </a:rPr>
              <a:t>bụng.</a:t>
            </a:r>
            <a:endParaRPr lang="en-US" sz="2200" b="1">
              <a:solidFill>
                <a:srgbClr val="FF0000"/>
              </a:solidFill>
              <a:effectLst>
                <a:outerShdw blurRad="38100" dist="38100" dir="2700000" algn="tl">
                  <a:srgbClr val="C0C0C0"/>
                </a:outerShdw>
              </a:effectLst>
              <a:latin typeface="Times New Roman" pitchFamily="18" charset="0"/>
            </a:endParaRPr>
          </a:p>
        </p:txBody>
      </p:sp>
      <p:sp>
        <p:nvSpPr>
          <p:cNvPr id="75" name="Line 151"/>
          <p:cNvSpPr>
            <a:spLocks noChangeShapeType="1"/>
          </p:cNvSpPr>
          <p:nvPr/>
        </p:nvSpPr>
        <p:spPr bwMode="auto">
          <a:xfrm flipH="1" flipV="1">
            <a:off x="2811839" y="2529313"/>
            <a:ext cx="498475"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Text Box 63"/>
          <p:cNvSpPr txBox="1">
            <a:spLocks noChangeArrowheads="1"/>
          </p:cNvSpPr>
          <p:nvPr/>
        </p:nvSpPr>
        <p:spPr bwMode="auto">
          <a:xfrm>
            <a:off x="2929314" y="3172059"/>
            <a:ext cx="762000" cy="466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pPr>
            <a:r>
              <a:rPr lang="en-US" sz="2400" b="1">
                <a:solidFill>
                  <a:srgbClr val="0000CC"/>
                </a:solidFill>
                <a:latin typeface="Times New Roman" pitchFamily="18" charset="0"/>
              </a:rPr>
              <a:t>Nút</a:t>
            </a:r>
          </a:p>
        </p:txBody>
      </p:sp>
      <p:sp>
        <p:nvSpPr>
          <p:cNvPr id="77" name="Line 153"/>
          <p:cNvSpPr>
            <a:spLocks noChangeShapeType="1"/>
          </p:cNvSpPr>
          <p:nvPr/>
        </p:nvSpPr>
        <p:spPr bwMode="auto">
          <a:xfrm flipV="1">
            <a:off x="5278804" y="1463675"/>
            <a:ext cx="436196" cy="517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Text Box 63"/>
          <p:cNvSpPr txBox="1">
            <a:spLocks noChangeArrowheads="1"/>
          </p:cNvSpPr>
          <p:nvPr/>
        </p:nvSpPr>
        <p:spPr bwMode="auto">
          <a:xfrm>
            <a:off x="5715000" y="1211262"/>
            <a:ext cx="914400" cy="466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pPr>
            <a:r>
              <a:rPr lang="en-US" sz="2400" b="1">
                <a:solidFill>
                  <a:srgbClr val="0000CC"/>
                </a:solidFill>
                <a:latin typeface="Times New Roman" pitchFamily="18" charset="0"/>
              </a:rPr>
              <a:t>Bụng</a:t>
            </a:r>
          </a:p>
        </p:txBody>
      </p:sp>
      <p:sp>
        <p:nvSpPr>
          <p:cNvPr id="79" name="Text Box 127"/>
          <p:cNvSpPr txBox="1">
            <a:spLocks noChangeArrowheads="1"/>
          </p:cNvSpPr>
          <p:nvPr/>
        </p:nvSpPr>
        <p:spPr bwMode="auto">
          <a:xfrm>
            <a:off x="4452938" y="3225800"/>
            <a:ext cx="1752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sz="2200" b="1"/>
              <a:t>Sóng dừng</a:t>
            </a:r>
          </a:p>
        </p:txBody>
      </p:sp>
    </p:spTree>
    <p:extLst>
      <p:ext uri="{BB962C8B-B14F-4D97-AF65-F5344CB8AC3E}">
        <p14:creationId xmlns:p14="http://schemas.microsoft.com/office/powerpoint/2010/main" val="37845953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2679"/>
                                        </p:tgtEl>
                                        <p:attrNameLst>
                                          <p:attrName>style.visibility</p:attrName>
                                        </p:attrNameLst>
                                      </p:cBhvr>
                                      <p:to>
                                        <p:strVal val="visible"/>
                                      </p:to>
                                    </p:set>
                                    <p:anim calcmode="lin" valueType="num">
                                      <p:cBhvr additive="base">
                                        <p:cTn id="7" dur="500" fill="hold"/>
                                        <p:tgtEl>
                                          <p:spTgt spid="412679"/>
                                        </p:tgtEl>
                                        <p:attrNameLst>
                                          <p:attrName>ppt_x</p:attrName>
                                        </p:attrNameLst>
                                      </p:cBhvr>
                                      <p:tavLst>
                                        <p:tav tm="0">
                                          <p:val>
                                            <p:strVal val="#ppt_x"/>
                                          </p:val>
                                        </p:tav>
                                        <p:tav tm="100000">
                                          <p:val>
                                            <p:strVal val="#ppt_x"/>
                                          </p:val>
                                        </p:tav>
                                      </p:tavLst>
                                    </p:anim>
                                    <p:anim calcmode="lin" valueType="num">
                                      <p:cBhvr additive="base">
                                        <p:cTn id="8" dur="500" fill="hold"/>
                                        <p:tgtEl>
                                          <p:spTgt spid="4126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12749"/>
                                        </p:tgtEl>
                                        <p:attrNameLst>
                                          <p:attrName>style.visibility</p:attrName>
                                        </p:attrNameLst>
                                      </p:cBhvr>
                                      <p:to>
                                        <p:strVal val="visible"/>
                                      </p:to>
                                    </p:set>
                                    <p:animEffect transition="in" filter="fade">
                                      <p:cBhvr>
                                        <p:cTn id="13" dur="500"/>
                                        <p:tgtEl>
                                          <p:spTgt spid="41274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7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7"/>
                                        </p:tgtEl>
                                        <p:attrNameLst>
                                          <p:attrName>style.visibility</p:attrName>
                                        </p:attrNameLst>
                                      </p:cBhvr>
                                      <p:to>
                                        <p:strVal val="visible"/>
                                      </p:to>
                                    </p:set>
                                    <p:anim calcmode="lin" valueType="num">
                                      <p:cBhvr additive="base">
                                        <p:cTn id="24" dur="500" fill="hold"/>
                                        <p:tgtEl>
                                          <p:spTgt spid="77"/>
                                        </p:tgtEl>
                                        <p:attrNameLst>
                                          <p:attrName>ppt_x</p:attrName>
                                        </p:attrNameLst>
                                      </p:cBhvr>
                                      <p:tavLst>
                                        <p:tav tm="0">
                                          <p:val>
                                            <p:strVal val="#ppt_x"/>
                                          </p:val>
                                        </p:tav>
                                        <p:tav tm="100000">
                                          <p:val>
                                            <p:strVal val="#ppt_x"/>
                                          </p:val>
                                        </p:tav>
                                      </p:tavLst>
                                    </p:anim>
                                    <p:anim calcmode="lin" valueType="num">
                                      <p:cBhvr additive="base">
                                        <p:cTn id="25" dur="500" fill="hold"/>
                                        <p:tgtEl>
                                          <p:spTgt spid="7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8"/>
                                        </p:tgtEl>
                                        <p:attrNameLst>
                                          <p:attrName>style.visibility</p:attrName>
                                        </p:attrNameLst>
                                      </p:cBhvr>
                                      <p:to>
                                        <p:strVal val="visible"/>
                                      </p:to>
                                    </p:set>
                                    <p:anim calcmode="lin" valueType="num">
                                      <p:cBhvr additive="base">
                                        <p:cTn id="28" dur="500" fill="hold"/>
                                        <p:tgtEl>
                                          <p:spTgt spid="78"/>
                                        </p:tgtEl>
                                        <p:attrNameLst>
                                          <p:attrName>ppt_x</p:attrName>
                                        </p:attrNameLst>
                                      </p:cBhvr>
                                      <p:tavLst>
                                        <p:tav tm="0">
                                          <p:val>
                                            <p:strVal val="#ppt_x"/>
                                          </p:val>
                                        </p:tav>
                                        <p:tav tm="100000">
                                          <p:val>
                                            <p:strVal val="#ppt_x"/>
                                          </p:val>
                                        </p:tav>
                                      </p:tavLst>
                                    </p:anim>
                                    <p:anim calcmode="lin" valueType="num">
                                      <p:cBhvr additive="base">
                                        <p:cTn id="29"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12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9" grpId="0"/>
      <p:bldP spid="412751" grpId="0"/>
      <p:bldP spid="75" grpId="0" animBg="1"/>
      <p:bldP spid="76" grpId="0" animBg="1"/>
      <p:bldP spid="77" grpId="0" animBg="1"/>
      <p:bldP spid="78" grpId="0" animBg="1"/>
      <p:bldP spid="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 Box 4"/>
          <p:cNvSpPr txBox="1">
            <a:spLocks noChangeArrowheads="1"/>
          </p:cNvSpPr>
          <p:nvPr/>
        </p:nvSpPr>
        <p:spPr bwMode="auto">
          <a:xfrm>
            <a:off x="230714" y="120213"/>
            <a:ext cx="796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a:solidFill>
                  <a:srgbClr val="FF0000"/>
                </a:solidFill>
                <a:effectLst>
                  <a:outerShdw blurRad="38100" dist="38100" dir="2700000" algn="tl">
                    <a:srgbClr val="C0C0C0"/>
                  </a:outerShdw>
                </a:effectLst>
                <a:latin typeface="Times New Roman" pitchFamily="18" charset="0"/>
              </a:rPr>
              <a:t>2</a:t>
            </a:r>
            <a:r>
              <a:rPr lang="en-US" sz="2000" b="1" smtClean="0">
                <a:solidFill>
                  <a:srgbClr val="FF0000"/>
                </a:solidFill>
                <a:effectLst>
                  <a:outerShdw blurRad="38100" dist="38100" dir="2700000" algn="tl">
                    <a:srgbClr val="C0C0C0"/>
                  </a:outerShdw>
                </a:effectLst>
                <a:latin typeface="Times New Roman" pitchFamily="18" charset="0"/>
              </a:rPr>
              <a:t>. </a:t>
            </a:r>
            <a:r>
              <a:rPr lang="en-US" sz="2000" b="1">
                <a:solidFill>
                  <a:srgbClr val="FF0000"/>
                </a:solidFill>
                <a:effectLst>
                  <a:outerShdw blurRad="38100" dist="38100" dir="2700000" algn="tl">
                    <a:srgbClr val="C0C0C0"/>
                  </a:outerShdw>
                </a:effectLst>
                <a:latin typeface="Times New Roman" pitchFamily="18" charset="0"/>
              </a:rPr>
              <a:t>SÓNG DỪNG TRÊN MỘT SỢI DÂY CÓ HAI ĐẦU CỐ ĐỊNH</a:t>
            </a:r>
          </a:p>
        </p:txBody>
      </p:sp>
      <p:sp>
        <p:nvSpPr>
          <p:cNvPr id="91" name="Text Box 5"/>
          <p:cNvSpPr txBox="1">
            <a:spLocks noChangeArrowheads="1"/>
          </p:cNvSpPr>
          <p:nvPr/>
        </p:nvSpPr>
        <p:spPr bwMode="auto">
          <a:xfrm>
            <a:off x="646750" y="4267200"/>
            <a:ext cx="790386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eaLnBrk="0" hangingPunct="0">
              <a:spcBef>
                <a:spcPct val="50000"/>
              </a:spcBef>
              <a:buFontTx/>
              <a:buChar char="-"/>
            </a:pPr>
            <a:r>
              <a:rPr lang="en-US" sz="2200" b="1" smtClean="0">
                <a:effectLst>
                  <a:outerShdw blurRad="38100" dist="38100" dir="2700000" algn="tl">
                    <a:srgbClr val="C0C0C0"/>
                  </a:outerShdw>
                </a:effectLst>
                <a:latin typeface="Times New Roman" pitchFamily="18" charset="0"/>
                <a:sym typeface="Symbol" pitchFamily="18" charset="2"/>
              </a:rPr>
              <a:t>Hai </a:t>
            </a:r>
            <a:r>
              <a:rPr lang="en-US" sz="2200" b="1">
                <a:effectLst>
                  <a:outerShdw blurRad="38100" dist="38100" dir="2700000" algn="tl">
                    <a:srgbClr val="C0C0C0"/>
                  </a:outerShdw>
                </a:effectLst>
                <a:latin typeface="Times New Roman" pitchFamily="18" charset="0"/>
                <a:sym typeface="Symbol" pitchFamily="18" charset="2"/>
              </a:rPr>
              <a:t>bụng liên tiếp cách nhau một khoảng bằng </a:t>
            </a:r>
            <a:r>
              <a:rPr lang="en-US" b="1">
                <a:effectLst>
                  <a:outerShdw blurRad="38100" dist="38100" dir="2700000" algn="tl">
                    <a:srgbClr val="C0C0C0"/>
                  </a:outerShdw>
                </a:effectLst>
                <a:sym typeface="Symbol" pitchFamily="18" charset="2"/>
              </a:rPr>
              <a:t>/</a:t>
            </a:r>
            <a:r>
              <a:rPr lang="en-US" b="1" smtClean="0">
                <a:effectLst>
                  <a:outerShdw blurRad="38100" dist="38100" dir="2700000" algn="tl">
                    <a:srgbClr val="C0C0C0"/>
                  </a:outerShdw>
                </a:effectLst>
                <a:sym typeface="Symbol" pitchFamily="18" charset="2"/>
              </a:rPr>
              <a:t>2</a:t>
            </a:r>
          </a:p>
        </p:txBody>
      </p:sp>
      <p:sp>
        <p:nvSpPr>
          <p:cNvPr id="93" name="Text Box 5"/>
          <p:cNvSpPr txBox="1">
            <a:spLocks noChangeArrowheads="1"/>
          </p:cNvSpPr>
          <p:nvPr/>
        </p:nvSpPr>
        <p:spPr bwMode="auto">
          <a:xfrm>
            <a:off x="684882" y="4978613"/>
            <a:ext cx="796925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200" b="1" smtClean="0">
                <a:effectLst>
                  <a:outerShdw blurRad="38100" dist="38100" dir="2700000" algn="tl">
                    <a:srgbClr val="C0C0C0"/>
                  </a:outerShdw>
                </a:effectLst>
                <a:latin typeface="Times New Roman" pitchFamily="18" charset="0"/>
                <a:cs typeface="Times New Roman" pitchFamily="18" charset="0"/>
                <a:sym typeface="Symbol" pitchFamily="18" charset="2"/>
              </a:rPr>
              <a:t>- Khoảng cách giữa 1 bụng sóng và 1 nút sóng liên tiếp là </a:t>
            </a:r>
            <a:r>
              <a:rPr lang="en-US" sz="2200" b="1">
                <a:effectLst>
                  <a:outerShdw blurRad="38100" dist="38100" dir="2700000" algn="tl">
                    <a:srgbClr val="C0C0C0"/>
                  </a:outerShdw>
                </a:effectLst>
                <a:latin typeface="Times New Roman" pitchFamily="18" charset="0"/>
                <a:sym typeface="Symbol" pitchFamily="18" charset="2"/>
              </a:rPr>
              <a:t>/</a:t>
            </a:r>
            <a:r>
              <a:rPr lang="en-US" sz="2200" b="1" smtClean="0">
                <a:effectLst>
                  <a:outerShdw blurRad="38100" dist="38100" dir="2700000" algn="tl">
                    <a:srgbClr val="C0C0C0"/>
                  </a:outerShdw>
                </a:effectLst>
                <a:latin typeface="Times New Roman" pitchFamily="18" charset="0"/>
                <a:sym typeface="Symbol" pitchFamily="18" charset="2"/>
              </a:rPr>
              <a:t>4</a:t>
            </a:r>
            <a:endParaRPr lang="en-US" sz="2200" b="1">
              <a:effectLst>
                <a:outerShdw blurRad="38100" dist="38100" dir="2700000" algn="tl">
                  <a:srgbClr val="C0C0C0"/>
                </a:outerShdw>
              </a:effectLst>
              <a:latin typeface="Times New Roman" pitchFamily="18" charset="0"/>
              <a:cs typeface="Times New Roman" pitchFamily="18" charset="0"/>
              <a:sym typeface="Symbol" pitchFamily="18" charset="2"/>
            </a:endParaRPr>
          </a:p>
        </p:txBody>
      </p:sp>
      <p:grpSp>
        <p:nvGrpSpPr>
          <p:cNvPr id="242" name="Group 246"/>
          <p:cNvGrpSpPr>
            <a:grpSpLocks/>
          </p:cNvGrpSpPr>
          <p:nvPr/>
        </p:nvGrpSpPr>
        <p:grpSpPr bwMode="auto">
          <a:xfrm>
            <a:off x="653247" y="520635"/>
            <a:ext cx="7686818" cy="3238737"/>
            <a:chOff x="624" y="1248"/>
            <a:chExt cx="4660" cy="1297"/>
          </a:xfrm>
        </p:grpSpPr>
        <p:sp>
          <p:nvSpPr>
            <p:cNvPr id="243" name="Rectangle 3"/>
            <p:cNvSpPr>
              <a:spLocks noChangeArrowheads="1"/>
            </p:cNvSpPr>
            <p:nvPr/>
          </p:nvSpPr>
          <p:spPr bwMode="auto">
            <a:xfrm>
              <a:off x="3813" y="1248"/>
              <a:ext cx="29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u="sng">
                  <a:solidFill>
                    <a:srgbClr val="99FF99"/>
                  </a:solidFill>
                </a:rPr>
                <a:t> </a:t>
              </a:r>
              <a:r>
                <a:rPr lang="en-US" sz="4000">
                  <a:solidFill>
                    <a:srgbClr val="99FF99"/>
                  </a:solidFill>
                </a:rPr>
                <a:t> </a:t>
              </a:r>
            </a:p>
          </p:txBody>
        </p:sp>
        <p:sp>
          <p:nvSpPr>
            <p:cNvPr id="244" name="Line 145"/>
            <p:cNvSpPr>
              <a:spLocks noChangeShapeType="1"/>
            </p:cNvSpPr>
            <p:nvPr/>
          </p:nvSpPr>
          <p:spPr bwMode="auto">
            <a:xfrm>
              <a:off x="933" y="1322"/>
              <a:ext cx="0" cy="6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 name="Line 146"/>
            <p:cNvSpPr>
              <a:spLocks noChangeShapeType="1"/>
            </p:cNvSpPr>
            <p:nvPr/>
          </p:nvSpPr>
          <p:spPr bwMode="auto">
            <a:xfrm>
              <a:off x="2229" y="1329"/>
              <a:ext cx="0" cy="6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 name="Line 147"/>
            <p:cNvSpPr>
              <a:spLocks noChangeShapeType="1"/>
            </p:cNvSpPr>
            <p:nvPr/>
          </p:nvSpPr>
          <p:spPr bwMode="auto">
            <a:xfrm>
              <a:off x="3543" y="1329"/>
              <a:ext cx="0" cy="6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7" name="Group 148"/>
            <p:cNvGrpSpPr>
              <a:grpSpLocks/>
            </p:cNvGrpSpPr>
            <p:nvPr/>
          </p:nvGrpSpPr>
          <p:grpSpPr bwMode="auto">
            <a:xfrm>
              <a:off x="624" y="1346"/>
              <a:ext cx="4660" cy="685"/>
              <a:chOff x="603" y="1215"/>
              <a:chExt cx="4660" cy="624"/>
            </a:xfrm>
          </p:grpSpPr>
          <p:sp>
            <p:nvSpPr>
              <p:cNvPr id="256" name="Rectangle 149"/>
              <p:cNvSpPr>
                <a:spLocks noChangeArrowheads="1"/>
              </p:cNvSpPr>
              <p:nvPr/>
            </p:nvSpPr>
            <p:spPr bwMode="auto">
              <a:xfrm>
                <a:off x="3792" y="1248"/>
                <a:ext cx="2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u="sng">
                    <a:solidFill>
                      <a:srgbClr val="99FF99"/>
                    </a:solidFill>
                  </a:rPr>
                  <a:t> </a:t>
                </a:r>
                <a:r>
                  <a:rPr lang="en-US" sz="4000">
                    <a:solidFill>
                      <a:srgbClr val="99FF99"/>
                    </a:solidFill>
                  </a:rPr>
                  <a:t> </a:t>
                </a:r>
              </a:p>
            </p:txBody>
          </p:sp>
          <p:grpSp>
            <p:nvGrpSpPr>
              <p:cNvPr id="257" name="Group 2"/>
              <p:cNvGrpSpPr>
                <a:grpSpLocks/>
              </p:cNvGrpSpPr>
              <p:nvPr/>
            </p:nvGrpSpPr>
            <p:grpSpPr bwMode="auto">
              <a:xfrm>
                <a:off x="912" y="1296"/>
                <a:ext cx="3984" cy="469"/>
                <a:chOff x="604" y="1474"/>
                <a:chExt cx="4854" cy="819"/>
              </a:xfrm>
            </p:grpSpPr>
            <p:grpSp>
              <p:nvGrpSpPr>
                <p:cNvPr id="261" name="Group 3"/>
                <p:cNvGrpSpPr>
                  <a:grpSpLocks/>
                </p:cNvGrpSpPr>
                <p:nvPr/>
              </p:nvGrpSpPr>
              <p:grpSpPr bwMode="auto">
                <a:xfrm>
                  <a:off x="604" y="1474"/>
                  <a:ext cx="1580" cy="819"/>
                  <a:chOff x="1341" y="492"/>
                  <a:chExt cx="1728" cy="1134"/>
                </a:xfrm>
              </p:grpSpPr>
              <p:sp>
                <p:nvSpPr>
                  <p:cNvPr id="304" name="Line 4"/>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05" name="Group 5"/>
                  <p:cNvGrpSpPr>
                    <a:grpSpLocks/>
                  </p:cNvGrpSpPr>
                  <p:nvPr/>
                </p:nvGrpSpPr>
                <p:grpSpPr bwMode="auto">
                  <a:xfrm>
                    <a:off x="1341" y="492"/>
                    <a:ext cx="1728" cy="564"/>
                    <a:chOff x="1344" y="492"/>
                    <a:chExt cx="1728" cy="564"/>
                  </a:xfrm>
                </p:grpSpPr>
                <p:sp>
                  <p:nvSpPr>
                    <p:cNvPr id="312" name="Freeform 6"/>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313" name="Freeform 7"/>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314" name="Freeform 8"/>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315" name="Freeform 9"/>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316" name="Freeform 10"/>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306" name="Group 11"/>
                  <p:cNvGrpSpPr>
                    <a:grpSpLocks/>
                  </p:cNvGrpSpPr>
                  <p:nvPr/>
                </p:nvGrpSpPr>
                <p:grpSpPr bwMode="auto">
                  <a:xfrm flipV="1">
                    <a:off x="1341" y="1062"/>
                    <a:ext cx="1728" cy="564"/>
                    <a:chOff x="1344" y="492"/>
                    <a:chExt cx="1728" cy="564"/>
                  </a:xfrm>
                </p:grpSpPr>
                <p:sp>
                  <p:nvSpPr>
                    <p:cNvPr id="307" name="Freeform 12"/>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308" name="Freeform 13"/>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309" name="Freeform 14"/>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310" name="Freeform 15"/>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311" name="Freeform 16"/>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grpSp>
            </p:grpSp>
            <p:grpSp>
              <p:nvGrpSpPr>
                <p:cNvPr id="262" name="Group 17"/>
                <p:cNvGrpSpPr>
                  <a:grpSpLocks/>
                </p:cNvGrpSpPr>
                <p:nvPr/>
              </p:nvGrpSpPr>
              <p:grpSpPr bwMode="auto">
                <a:xfrm>
                  <a:off x="2198" y="1474"/>
                  <a:ext cx="1580" cy="819"/>
                  <a:chOff x="1341" y="492"/>
                  <a:chExt cx="1728" cy="1134"/>
                </a:xfrm>
              </p:grpSpPr>
              <p:sp>
                <p:nvSpPr>
                  <p:cNvPr id="291" name="Line 18"/>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92" name="Group 19"/>
                  <p:cNvGrpSpPr>
                    <a:grpSpLocks/>
                  </p:cNvGrpSpPr>
                  <p:nvPr/>
                </p:nvGrpSpPr>
                <p:grpSpPr bwMode="auto">
                  <a:xfrm>
                    <a:off x="1341" y="492"/>
                    <a:ext cx="1728" cy="564"/>
                    <a:chOff x="1344" y="492"/>
                    <a:chExt cx="1728" cy="564"/>
                  </a:xfrm>
                </p:grpSpPr>
                <p:sp>
                  <p:nvSpPr>
                    <p:cNvPr id="299" name="Freeform 20"/>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300" name="Freeform 21"/>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301" name="Freeform 22"/>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302" name="Freeform 23"/>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303" name="Freeform 24"/>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293" name="Group 25"/>
                  <p:cNvGrpSpPr>
                    <a:grpSpLocks/>
                  </p:cNvGrpSpPr>
                  <p:nvPr/>
                </p:nvGrpSpPr>
                <p:grpSpPr bwMode="auto">
                  <a:xfrm flipV="1">
                    <a:off x="1341" y="1062"/>
                    <a:ext cx="1728" cy="564"/>
                    <a:chOff x="1344" y="492"/>
                    <a:chExt cx="1728" cy="564"/>
                  </a:xfrm>
                </p:grpSpPr>
                <p:sp>
                  <p:nvSpPr>
                    <p:cNvPr id="294" name="Freeform 26"/>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95" name="Freeform 27"/>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96" name="Freeform 28"/>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97" name="Freeform 29"/>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98" name="Freeform 30"/>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grpSp>
            </p:grpSp>
            <p:grpSp>
              <p:nvGrpSpPr>
                <p:cNvPr id="263" name="Group 31"/>
                <p:cNvGrpSpPr>
                  <a:grpSpLocks/>
                </p:cNvGrpSpPr>
                <p:nvPr/>
              </p:nvGrpSpPr>
              <p:grpSpPr bwMode="auto">
                <a:xfrm>
                  <a:off x="3783" y="1474"/>
                  <a:ext cx="1580" cy="819"/>
                  <a:chOff x="1341" y="492"/>
                  <a:chExt cx="1728" cy="1134"/>
                </a:xfrm>
              </p:grpSpPr>
              <p:sp>
                <p:nvSpPr>
                  <p:cNvPr id="278" name="Line 32"/>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79" name="Group 33"/>
                  <p:cNvGrpSpPr>
                    <a:grpSpLocks/>
                  </p:cNvGrpSpPr>
                  <p:nvPr/>
                </p:nvGrpSpPr>
                <p:grpSpPr bwMode="auto">
                  <a:xfrm>
                    <a:off x="1341" y="492"/>
                    <a:ext cx="1728" cy="564"/>
                    <a:chOff x="1344" y="492"/>
                    <a:chExt cx="1728" cy="564"/>
                  </a:xfrm>
                </p:grpSpPr>
                <p:sp>
                  <p:nvSpPr>
                    <p:cNvPr id="286" name="Freeform 34"/>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87" name="Freeform 35"/>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88" name="Freeform 36"/>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89" name="Freeform 37"/>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90" name="Freeform 38"/>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280" name="Group 39"/>
                  <p:cNvGrpSpPr>
                    <a:grpSpLocks/>
                  </p:cNvGrpSpPr>
                  <p:nvPr/>
                </p:nvGrpSpPr>
                <p:grpSpPr bwMode="auto">
                  <a:xfrm flipV="1">
                    <a:off x="1341" y="1062"/>
                    <a:ext cx="1728" cy="564"/>
                    <a:chOff x="1344" y="492"/>
                    <a:chExt cx="1728" cy="564"/>
                  </a:xfrm>
                </p:grpSpPr>
                <p:sp>
                  <p:nvSpPr>
                    <p:cNvPr id="281" name="Freeform 40"/>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82" name="Freeform 41"/>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83" name="Freeform 42"/>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84" name="Freeform 43"/>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85" name="Freeform 44"/>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grpSp>
            </p:grpSp>
            <p:grpSp>
              <p:nvGrpSpPr>
                <p:cNvPr id="264" name="Group 45"/>
                <p:cNvGrpSpPr>
                  <a:grpSpLocks/>
                </p:cNvGrpSpPr>
                <p:nvPr/>
              </p:nvGrpSpPr>
              <p:grpSpPr bwMode="auto">
                <a:xfrm>
                  <a:off x="5366" y="1828"/>
                  <a:ext cx="92" cy="108"/>
                  <a:chOff x="2016" y="2138"/>
                  <a:chExt cx="323" cy="567"/>
                </a:xfrm>
              </p:grpSpPr>
              <p:sp>
                <p:nvSpPr>
                  <p:cNvPr id="265" name="Line 46"/>
                  <p:cNvSpPr>
                    <a:spLocks noChangeShapeType="1"/>
                  </p:cNvSpPr>
                  <p:nvPr/>
                </p:nvSpPr>
                <p:spPr bwMode="auto">
                  <a:xfrm>
                    <a:off x="2017" y="2423"/>
                    <a:ext cx="315"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66" name="Group 47"/>
                  <p:cNvGrpSpPr>
                    <a:grpSpLocks/>
                  </p:cNvGrpSpPr>
                  <p:nvPr/>
                </p:nvGrpSpPr>
                <p:grpSpPr bwMode="auto">
                  <a:xfrm>
                    <a:off x="2016" y="2138"/>
                    <a:ext cx="323" cy="285"/>
                    <a:chOff x="2016" y="2138"/>
                    <a:chExt cx="323" cy="285"/>
                  </a:xfrm>
                </p:grpSpPr>
                <p:sp>
                  <p:nvSpPr>
                    <p:cNvPr id="273" name="Freeform 48"/>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 name="T6" fmla="*/ 0 w 321"/>
                        <a:gd name="T7" fmla="*/ 0 h 48"/>
                        <a:gd name="T8" fmla="*/ 321 w 321"/>
                        <a:gd name="T9" fmla="*/ 48 h 48"/>
                      </a:gdLst>
                      <a:ahLst/>
                      <a:cxnLst>
                        <a:cxn ang="T4">
                          <a:pos x="T0" y="T1"/>
                        </a:cxn>
                        <a:cxn ang="T5">
                          <a:pos x="T2" y="T3"/>
                        </a:cxn>
                      </a:cxnLst>
                      <a:rect l="T6" t="T7" r="T8" b="T9"/>
                      <a:pathLst>
                        <a:path w="321" h="48">
                          <a:moveTo>
                            <a:pt x="0" y="48"/>
                          </a:moveTo>
                          <a:cubicBezTo>
                            <a:pt x="53" y="40"/>
                            <a:pt x="268" y="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74" name="Freeform 49"/>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 name="T6" fmla="*/ 0 w 320"/>
                        <a:gd name="T7" fmla="*/ 0 h 101"/>
                        <a:gd name="T8" fmla="*/ 320 w 320"/>
                        <a:gd name="T9" fmla="*/ 101 h 101"/>
                      </a:gdLst>
                      <a:ahLst/>
                      <a:cxnLst>
                        <a:cxn ang="T4">
                          <a:pos x="T0" y="T1"/>
                        </a:cxn>
                        <a:cxn ang="T5">
                          <a:pos x="T2" y="T3"/>
                        </a:cxn>
                      </a:cxnLst>
                      <a:rect l="T6" t="T7" r="T8" b="T9"/>
                      <a:pathLst>
                        <a:path w="320" h="101">
                          <a:moveTo>
                            <a:pt x="0" y="101"/>
                          </a:moveTo>
                          <a:cubicBezTo>
                            <a:pt x="53" y="84"/>
                            <a:pt x="267" y="17"/>
                            <a:pt x="320"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75" name="Freeform 50"/>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 name="T6" fmla="*/ 0 w 321"/>
                        <a:gd name="T7" fmla="*/ 0 h 159"/>
                        <a:gd name="T8" fmla="*/ 321 w 321"/>
                        <a:gd name="T9" fmla="*/ 159 h 159"/>
                      </a:gdLst>
                      <a:ahLst/>
                      <a:cxnLst>
                        <a:cxn ang="T4">
                          <a:pos x="T0" y="T1"/>
                        </a:cxn>
                        <a:cxn ang="T5">
                          <a:pos x="T2" y="T3"/>
                        </a:cxn>
                      </a:cxnLst>
                      <a:rect l="T6" t="T7" r="T8" b="T9"/>
                      <a:pathLst>
                        <a:path w="321" h="159">
                          <a:moveTo>
                            <a:pt x="0" y="159"/>
                          </a:moveTo>
                          <a:cubicBezTo>
                            <a:pt x="53" y="133"/>
                            <a:pt x="268" y="26"/>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76" name="Freeform 51"/>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 name="T6" fmla="*/ 0 w 323"/>
                        <a:gd name="T7" fmla="*/ 0 h 222"/>
                        <a:gd name="T8" fmla="*/ 323 w 323"/>
                        <a:gd name="T9" fmla="*/ 222 h 222"/>
                      </a:gdLst>
                      <a:ahLst/>
                      <a:cxnLst>
                        <a:cxn ang="T4">
                          <a:pos x="T0" y="T1"/>
                        </a:cxn>
                        <a:cxn ang="T5">
                          <a:pos x="T2" y="T3"/>
                        </a:cxn>
                      </a:cxnLst>
                      <a:rect l="T6" t="T7" r="T8" b="T9"/>
                      <a:pathLst>
                        <a:path w="323" h="222">
                          <a:moveTo>
                            <a:pt x="0" y="222"/>
                          </a:moveTo>
                          <a:cubicBezTo>
                            <a:pt x="54" y="185"/>
                            <a:pt x="269" y="37"/>
                            <a:pt x="323"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77" name="Freeform 52"/>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 name="T6" fmla="*/ 0 w 321"/>
                        <a:gd name="T7" fmla="*/ 0 h 285"/>
                        <a:gd name="T8" fmla="*/ 321 w 321"/>
                        <a:gd name="T9" fmla="*/ 285 h 285"/>
                      </a:gdLst>
                      <a:ahLst/>
                      <a:cxnLst>
                        <a:cxn ang="T4">
                          <a:pos x="T0" y="T1"/>
                        </a:cxn>
                        <a:cxn ang="T5">
                          <a:pos x="T2" y="T3"/>
                        </a:cxn>
                      </a:cxnLst>
                      <a:rect l="T6" t="T7" r="T8" b="T9"/>
                      <a:pathLst>
                        <a:path w="321" h="285">
                          <a:moveTo>
                            <a:pt x="0" y="285"/>
                          </a:moveTo>
                          <a:cubicBezTo>
                            <a:pt x="54" y="238"/>
                            <a:pt x="268" y="4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267" name="Group 53"/>
                  <p:cNvGrpSpPr>
                    <a:grpSpLocks/>
                  </p:cNvGrpSpPr>
                  <p:nvPr/>
                </p:nvGrpSpPr>
                <p:grpSpPr bwMode="auto">
                  <a:xfrm flipV="1">
                    <a:off x="2016" y="2420"/>
                    <a:ext cx="323" cy="285"/>
                    <a:chOff x="2016" y="2138"/>
                    <a:chExt cx="323" cy="285"/>
                  </a:xfrm>
                </p:grpSpPr>
                <p:sp>
                  <p:nvSpPr>
                    <p:cNvPr id="268" name="Freeform 54"/>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 name="T6" fmla="*/ 0 w 321"/>
                        <a:gd name="T7" fmla="*/ 0 h 48"/>
                        <a:gd name="T8" fmla="*/ 321 w 321"/>
                        <a:gd name="T9" fmla="*/ 48 h 48"/>
                      </a:gdLst>
                      <a:ahLst/>
                      <a:cxnLst>
                        <a:cxn ang="T4">
                          <a:pos x="T0" y="T1"/>
                        </a:cxn>
                        <a:cxn ang="T5">
                          <a:pos x="T2" y="T3"/>
                        </a:cxn>
                      </a:cxnLst>
                      <a:rect l="T6" t="T7" r="T8" b="T9"/>
                      <a:pathLst>
                        <a:path w="321" h="48">
                          <a:moveTo>
                            <a:pt x="0" y="48"/>
                          </a:moveTo>
                          <a:cubicBezTo>
                            <a:pt x="53" y="40"/>
                            <a:pt x="268" y="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69" name="Freeform 55"/>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 name="T6" fmla="*/ 0 w 320"/>
                        <a:gd name="T7" fmla="*/ 0 h 101"/>
                        <a:gd name="T8" fmla="*/ 320 w 320"/>
                        <a:gd name="T9" fmla="*/ 101 h 101"/>
                      </a:gdLst>
                      <a:ahLst/>
                      <a:cxnLst>
                        <a:cxn ang="T4">
                          <a:pos x="T0" y="T1"/>
                        </a:cxn>
                        <a:cxn ang="T5">
                          <a:pos x="T2" y="T3"/>
                        </a:cxn>
                      </a:cxnLst>
                      <a:rect l="T6" t="T7" r="T8" b="T9"/>
                      <a:pathLst>
                        <a:path w="320" h="101">
                          <a:moveTo>
                            <a:pt x="0" y="101"/>
                          </a:moveTo>
                          <a:cubicBezTo>
                            <a:pt x="53" y="84"/>
                            <a:pt x="267" y="17"/>
                            <a:pt x="320"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70" name="Freeform 56"/>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 name="T6" fmla="*/ 0 w 321"/>
                        <a:gd name="T7" fmla="*/ 0 h 159"/>
                        <a:gd name="T8" fmla="*/ 321 w 321"/>
                        <a:gd name="T9" fmla="*/ 159 h 159"/>
                      </a:gdLst>
                      <a:ahLst/>
                      <a:cxnLst>
                        <a:cxn ang="T4">
                          <a:pos x="T0" y="T1"/>
                        </a:cxn>
                        <a:cxn ang="T5">
                          <a:pos x="T2" y="T3"/>
                        </a:cxn>
                      </a:cxnLst>
                      <a:rect l="T6" t="T7" r="T8" b="T9"/>
                      <a:pathLst>
                        <a:path w="321" h="159">
                          <a:moveTo>
                            <a:pt x="0" y="159"/>
                          </a:moveTo>
                          <a:cubicBezTo>
                            <a:pt x="53" y="133"/>
                            <a:pt x="268" y="26"/>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71" name="Freeform 57"/>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 name="T6" fmla="*/ 0 w 323"/>
                        <a:gd name="T7" fmla="*/ 0 h 222"/>
                        <a:gd name="T8" fmla="*/ 323 w 323"/>
                        <a:gd name="T9" fmla="*/ 222 h 222"/>
                      </a:gdLst>
                      <a:ahLst/>
                      <a:cxnLst>
                        <a:cxn ang="T4">
                          <a:pos x="T0" y="T1"/>
                        </a:cxn>
                        <a:cxn ang="T5">
                          <a:pos x="T2" y="T3"/>
                        </a:cxn>
                      </a:cxnLst>
                      <a:rect l="T6" t="T7" r="T8" b="T9"/>
                      <a:pathLst>
                        <a:path w="323" h="222">
                          <a:moveTo>
                            <a:pt x="0" y="222"/>
                          </a:moveTo>
                          <a:cubicBezTo>
                            <a:pt x="54" y="185"/>
                            <a:pt x="269" y="37"/>
                            <a:pt x="323"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72" name="Freeform 58"/>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 name="T6" fmla="*/ 0 w 321"/>
                        <a:gd name="T7" fmla="*/ 0 h 285"/>
                        <a:gd name="T8" fmla="*/ 321 w 321"/>
                        <a:gd name="T9" fmla="*/ 285 h 285"/>
                      </a:gdLst>
                      <a:ahLst/>
                      <a:cxnLst>
                        <a:cxn ang="T4">
                          <a:pos x="T0" y="T1"/>
                        </a:cxn>
                        <a:cxn ang="T5">
                          <a:pos x="T2" y="T3"/>
                        </a:cxn>
                      </a:cxnLst>
                      <a:rect l="T6" t="T7" r="T8" b="T9"/>
                      <a:pathLst>
                        <a:path w="321" h="285">
                          <a:moveTo>
                            <a:pt x="0" y="285"/>
                          </a:moveTo>
                          <a:cubicBezTo>
                            <a:pt x="54" y="238"/>
                            <a:pt x="268" y="4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grpSp>
            </p:grpSp>
          </p:grpSp>
          <p:sp>
            <p:nvSpPr>
              <p:cNvPr id="258" name="Line 207"/>
              <p:cNvSpPr>
                <a:spLocks noChangeShapeType="1"/>
              </p:cNvSpPr>
              <p:nvPr/>
            </p:nvSpPr>
            <p:spPr bwMode="auto">
              <a:xfrm>
                <a:off x="4821" y="1215"/>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9" name="Text Box 62"/>
              <p:cNvSpPr txBox="1">
                <a:spLocks noChangeArrowheads="1"/>
              </p:cNvSpPr>
              <p:nvPr/>
            </p:nvSpPr>
            <p:spPr bwMode="auto">
              <a:xfrm>
                <a:off x="4903" y="1463"/>
                <a:ext cx="360"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2400" b="1">
                    <a:solidFill>
                      <a:srgbClr val="0000CC"/>
                    </a:solidFill>
                    <a:latin typeface="VNI-Times" pitchFamily="2" charset="0"/>
                  </a:rPr>
                  <a:t>Q</a:t>
                </a:r>
              </a:p>
            </p:txBody>
          </p:sp>
          <p:sp>
            <p:nvSpPr>
              <p:cNvPr id="260" name="Text Box 62"/>
              <p:cNvSpPr txBox="1">
                <a:spLocks noChangeArrowheads="1"/>
              </p:cNvSpPr>
              <p:nvPr/>
            </p:nvSpPr>
            <p:spPr bwMode="auto">
              <a:xfrm>
                <a:off x="603" y="1468"/>
                <a:ext cx="360"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2400" b="1">
                    <a:solidFill>
                      <a:srgbClr val="0000CC"/>
                    </a:solidFill>
                    <a:latin typeface="VNI-Times" pitchFamily="2" charset="0"/>
                  </a:rPr>
                  <a:t>P</a:t>
                </a:r>
              </a:p>
            </p:txBody>
          </p:sp>
        </p:grpSp>
        <p:sp>
          <p:nvSpPr>
            <p:cNvPr id="248" name="AutoShape 212"/>
            <p:cNvSpPr>
              <a:spLocks noChangeAspect="1" noChangeArrowheads="1" noTextEdit="1"/>
            </p:cNvSpPr>
            <p:nvPr/>
          </p:nvSpPr>
          <p:spPr bwMode="auto">
            <a:xfrm>
              <a:off x="1413" y="1979"/>
              <a:ext cx="339"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9" name="Line 223"/>
            <p:cNvSpPr>
              <a:spLocks noChangeShapeType="1"/>
            </p:cNvSpPr>
            <p:nvPr/>
          </p:nvSpPr>
          <p:spPr bwMode="auto">
            <a:xfrm>
              <a:off x="2901" y="1824"/>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 name="Line 225"/>
            <p:cNvSpPr>
              <a:spLocks noChangeShapeType="1"/>
            </p:cNvSpPr>
            <p:nvPr/>
          </p:nvSpPr>
          <p:spPr bwMode="auto">
            <a:xfrm>
              <a:off x="4197" y="1836"/>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 name="AutoShape 227"/>
            <p:cNvSpPr>
              <a:spLocks noChangeAspect="1" noChangeArrowheads="1" noTextEdit="1"/>
            </p:cNvSpPr>
            <p:nvPr/>
          </p:nvSpPr>
          <p:spPr bwMode="auto">
            <a:xfrm>
              <a:off x="3443" y="2047"/>
              <a:ext cx="322"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 name="Line 232"/>
            <p:cNvSpPr>
              <a:spLocks noChangeShapeType="1"/>
            </p:cNvSpPr>
            <p:nvPr/>
          </p:nvSpPr>
          <p:spPr bwMode="auto">
            <a:xfrm>
              <a:off x="933" y="1968"/>
              <a:ext cx="1296"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3" name="Line 233"/>
            <p:cNvSpPr>
              <a:spLocks noChangeShapeType="1"/>
            </p:cNvSpPr>
            <p:nvPr/>
          </p:nvSpPr>
          <p:spPr bwMode="auto">
            <a:xfrm>
              <a:off x="2901" y="2064"/>
              <a:ext cx="1296"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4" name="Line 234"/>
            <p:cNvSpPr>
              <a:spLocks noChangeShapeType="1"/>
            </p:cNvSpPr>
            <p:nvPr/>
          </p:nvSpPr>
          <p:spPr bwMode="auto">
            <a:xfrm flipV="1">
              <a:off x="3538" y="1980"/>
              <a:ext cx="659" cy="4"/>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p>
          </p:txBody>
        </p:sp>
        <p:sp>
          <p:nvSpPr>
            <p:cNvPr id="255" name="AutoShape 236"/>
            <p:cNvSpPr>
              <a:spLocks noChangeAspect="1" noChangeArrowheads="1" noTextEdit="1"/>
            </p:cNvSpPr>
            <p:nvPr/>
          </p:nvSpPr>
          <p:spPr bwMode="auto">
            <a:xfrm>
              <a:off x="4368" y="2027"/>
              <a:ext cx="322"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317" name="Line 153"/>
          <p:cNvSpPr>
            <a:spLocks noChangeShapeType="1"/>
          </p:cNvSpPr>
          <p:nvPr/>
        </p:nvSpPr>
        <p:spPr bwMode="auto">
          <a:xfrm flipV="1">
            <a:off x="6438933" y="520635"/>
            <a:ext cx="533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 name="Text Box 63"/>
          <p:cNvSpPr txBox="1">
            <a:spLocks noChangeArrowheads="1"/>
          </p:cNvSpPr>
          <p:nvPr/>
        </p:nvSpPr>
        <p:spPr bwMode="auto">
          <a:xfrm>
            <a:off x="6972333" y="401870"/>
            <a:ext cx="1007932"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pPr>
            <a:r>
              <a:rPr lang="en-US" sz="2400" b="1">
                <a:solidFill>
                  <a:srgbClr val="0000CC"/>
                </a:solidFill>
                <a:latin typeface="Times New Roman" pitchFamily="18" charset="0"/>
              </a:rPr>
              <a:t>Bụng</a:t>
            </a:r>
          </a:p>
        </p:txBody>
      </p:sp>
      <mc:AlternateContent xmlns:mc="http://schemas.openxmlformats.org/markup-compatibility/2006" xmlns:a14="http://schemas.microsoft.com/office/drawing/2010/main">
        <mc:Choice Requires="a14">
          <p:sp>
            <p:nvSpPr>
              <p:cNvPr id="319" name="Rectangle 318"/>
              <p:cNvSpPr/>
              <p:nvPr/>
            </p:nvSpPr>
            <p:spPr>
              <a:xfrm>
                <a:off x="2156855" y="2595958"/>
                <a:ext cx="365806" cy="6165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𝜆</m:t>
                          </m:r>
                        </m:num>
                        <m:den>
                          <m:r>
                            <a:rPr lang="en-US">
                              <a:latin typeface="Cambria Math"/>
                            </a:rPr>
                            <m:t>2</m:t>
                          </m:r>
                        </m:den>
                      </m:f>
                    </m:oMath>
                  </m:oMathPara>
                </a14:m>
                <a:endParaRPr lang="en-US"/>
              </a:p>
            </p:txBody>
          </p:sp>
        </mc:Choice>
        <mc:Fallback xmlns="">
          <p:sp>
            <p:nvSpPr>
              <p:cNvPr id="319" name="Rectangle 318"/>
              <p:cNvSpPr>
                <a:spLocks noRot="1" noChangeAspect="1" noMove="1" noResize="1" noEditPoints="1" noAdjustHandles="1" noChangeArrowheads="1" noChangeShapeType="1" noTextEdit="1"/>
              </p:cNvSpPr>
              <p:nvPr/>
            </p:nvSpPr>
            <p:spPr>
              <a:xfrm>
                <a:off x="2156855" y="2595958"/>
                <a:ext cx="365806" cy="61651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0" name="Rectangle 319"/>
              <p:cNvSpPr/>
              <p:nvPr/>
            </p:nvSpPr>
            <p:spPr>
              <a:xfrm>
                <a:off x="5308480" y="2873036"/>
                <a:ext cx="365806" cy="6165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𝜆</m:t>
                          </m:r>
                        </m:num>
                        <m:den>
                          <m:r>
                            <a:rPr lang="en-US">
                              <a:latin typeface="Cambria Math"/>
                            </a:rPr>
                            <m:t>2</m:t>
                          </m:r>
                        </m:den>
                      </m:f>
                    </m:oMath>
                  </m:oMathPara>
                </a14:m>
                <a:endParaRPr lang="en-US"/>
              </a:p>
            </p:txBody>
          </p:sp>
        </mc:Choice>
        <mc:Fallback xmlns="">
          <p:sp>
            <p:nvSpPr>
              <p:cNvPr id="320" name="Rectangle 319"/>
              <p:cNvSpPr>
                <a:spLocks noRot="1" noChangeAspect="1" noMove="1" noResize="1" noEditPoints="1" noAdjustHandles="1" noChangeArrowheads="1" noChangeShapeType="1" noTextEdit="1"/>
              </p:cNvSpPr>
              <p:nvPr/>
            </p:nvSpPr>
            <p:spPr>
              <a:xfrm>
                <a:off x="5308480" y="2873036"/>
                <a:ext cx="365806" cy="616515"/>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1" name="Rectangle 320"/>
              <p:cNvSpPr/>
              <p:nvPr/>
            </p:nvSpPr>
            <p:spPr>
              <a:xfrm>
                <a:off x="6007627" y="1628296"/>
                <a:ext cx="365806" cy="6165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𝜆</m:t>
                          </m:r>
                        </m:num>
                        <m:den>
                          <m:r>
                            <a:rPr lang="en-US">
                              <a:latin typeface="Cambria Math"/>
                            </a:rPr>
                            <m:t>4</m:t>
                          </m:r>
                        </m:den>
                      </m:f>
                    </m:oMath>
                  </m:oMathPara>
                </a14:m>
                <a:endParaRPr lang="en-US"/>
              </a:p>
            </p:txBody>
          </p:sp>
        </mc:Choice>
        <mc:Fallback xmlns="">
          <p:sp>
            <p:nvSpPr>
              <p:cNvPr id="321" name="Rectangle 320"/>
              <p:cNvSpPr>
                <a:spLocks noRot="1" noChangeAspect="1" noMove="1" noResize="1" noEditPoints="1" noAdjustHandles="1" noChangeArrowheads="1" noChangeShapeType="1" noTextEdit="1"/>
              </p:cNvSpPr>
              <p:nvPr/>
            </p:nvSpPr>
            <p:spPr>
              <a:xfrm>
                <a:off x="6007627" y="1628296"/>
                <a:ext cx="365806" cy="616515"/>
              </a:xfrm>
              <a:prstGeom prst="rect">
                <a:avLst/>
              </a:prstGeom>
              <a:blipFill rotWithShape="1">
                <a:blip r:embed="rId5"/>
                <a:stretch>
                  <a:fillRect/>
                </a:stretch>
              </a:blipFill>
            </p:spPr>
            <p:txBody>
              <a:bodyPr/>
              <a:lstStyle/>
              <a:p>
                <a:r>
                  <a:rPr lang="en-US">
                    <a:noFill/>
                  </a:rPr>
                  <a:t> </a:t>
                </a:r>
              </a:p>
            </p:txBody>
          </p:sp>
        </mc:Fallback>
      </mc:AlternateContent>
      <p:sp>
        <p:nvSpPr>
          <p:cNvPr id="322" name="Text Box 63"/>
          <p:cNvSpPr txBox="1">
            <a:spLocks noChangeArrowheads="1"/>
          </p:cNvSpPr>
          <p:nvPr/>
        </p:nvSpPr>
        <p:spPr bwMode="auto">
          <a:xfrm>
            <a:off x="4546480" y="713028"/>
            <a:ext cx="762000" cy="466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pPr>
            <a:r>
              <a:rPr lang="en-US" sz="2400" b="1">
                <a:solidFill>
                  <a:srgbClr val="0000CC"/>
                </a:solidFill>
                <a:latin typeface="Times New Roman" pitchFamily="18" charset="0"/>
              </a:rPr>
              <a:t>Nút</a:t>
            </a:r>
          </a:p>
        </p:txBody>
      </p:sp>
      <p:sp>
        <p:nvSpPr>
          <p:cNvPr id="323" name="Line 233"/>
          <p:cNvSpPr>
            <a:spLocks noChangeShapeType="1"/>
          </p:cNvSpPr>
          <p:nvPr/>
        </p:nvSpPr>
        <p:spPr bwMode="auto">
          <a:xfrm>
            <a:off x="1157412" y="1044575"/>
            <a:ext cx="43297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p>
        </p:txBody>
      </p:sp>
      <mc:AlternateContent xmlns:mc="http://schemas.openxmlformats.org/markup-compatibility/2006" xmlns:a14="http://schemas.microsoft.com/office/drawing/2010/main">
        <mc:Choice Requires="a14">
          <p:sp>
            <p:nvSpPr>
              <p:cNvPr id="324" name="Rectangle 323"/>
              <p:cNvSpPr/>
              <p:nvPr/>
            </p:nvSpPr>
            <p:spPr>
              <a:xfrm>
                <a:off x="2670791" y="793868"/>
                <a:ext cx="3577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𝜆</m:t>
                      </m:r>
                    </m:oMath>
                  </m:oMathPara>
                </a14:m>
                <a:endParaRPr lang="en-US"/>
              </a:p>
            </p:txBody>
          </p:sp>
        </mc:Choice>
        <mc:Fallback xmlns="">
          <p:sp>
            <p:nvSpPr>
              <p:cNvPr id="324" name="Rectangle 323"/>
              <p:cNvSpPr>
                <a:spLocks noRot="1" noChangeAspect="1" noMove="1" noResize="1" noEditPoints="1" noAdjustHandles="1" noChangeArrowheads="1" noChangeShapeType="1" noTextEdit="1"/>
              </p:cNvSpPr>
              <p:nvPr/>
            </p:nvSpPr>
            <p:spPr>
              <a:xfrm>
                <a:off x="2670791" y="793868"/>
                <a:ext cx="357790" cy="369332"/>
              </a:xfrm>
              <a:prstGeom prst="rect">
                <a:avLst/>
              </a:prstGeom>
              <a:blipFill rotWithShape="1">
                <a:blip r:embed="rId6"/>
                <a:stretch>
                  <a:fillRect/>
                </a:stretch>
              </a:blipFill>
            </p:spPr>
            <p:txBody>
              <a:bodyPr/>
              <a:lstStyle/>
              <a:p>
                <a:r>
                  <a:rPr lang="en-US">
                    <a:noFill/>
                  </a:rPr>
                  <a:t> </a:t>
                </a:r>
              </a:p>
            </p:txBody>
          </p:sp>
        </mc:Fallback>
      </mc:AlternateContent>
      <p:sp>
        <p:nvSpPr>
          <p:cNvPr id="325" name="Line 151"/>
          <p:cNvSpPr>
            <a:spLocks noChangeShapeType="1"/>
          </p:cNvSpPr>
          <p:nvPr/>
        </p:nvSpPr>
        <p:spPr bwMode="auto">
          <a:xfrm flipH="1" flipV="1">
            <a:off x="4988661" y="1090781"/>
            <a:ext cx="471321" cy="55097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 name="Text Box 7"/>
          <p:cNvSpPr txBox="1">
            <a:spLocks noChangeArrowheads="1"/>
          </p:cNvSpPr>
          <p:nvPr/>
        </p:nvSpPr>
        <p:spPr bwMode="auto">
          <a:xfrm>
            <a:off x="684882" y="3554307"/>
            <a:ext cx="796925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eaLnBrk="0" hangingPunct="0">
              <a:spcBef>
                <a:spcPct val="50000"/>
              </a:spcBef>
              <a:buFontTx/>
              <a:buChar char="-"/>
            </a:pPr>
            <a:r>
              <a:rPr lang="en-US" sz="2200" b="1">
                <a:effectLst>
                  <a:outerShdw blurRad="38100" dist="38100" dir="2700000" algn="tl">
                    <a:srgbClr val="C0C0C0"/>
                  </a:outerShdw>
                </a:effectLst>
                <a:latin typeface="Times New Roman" pitchFamily="18" charset="0"/>
              </a:rPr>
              <a:t>Hai nút liên tiếp cách nhau một khoảng bằng </a:t>
            </a:r>
            <a:r>
              <a:rPr lang="en-US" sz="2200" b="1">
                <a:effectLst>
                  <a:outerShdw blurRad="38100" dist="38100" dir="2700000" algn="tl">
                    <a:srgbClr val="C0C0C0"/>
                  </a:outerShdw>
                </a:effectLst>
                <a:latin typeface="Times New Roman" pitchFamily="18" charset="0"/>
                <a:sym typeface="Symbol" pitchFamily="18" charset="2"/>
              </a:rPr>
              <a:t>/2</a:t>
            </a:r>
          </a:p>
        </p:txBody>
      </p:sp>
    </p:spTree>
    <p:extLst>
      <p:ext uri="{BB962C8B-B14F-4D97-AF65-F5344CB8AC3E}">
        <p14:creationId xmlns:p14="http://schemas.microsoft.com/office/powerpoint/2010/main" val="13593779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additive="base">
                                        <p:cTn id="7" dur="500" fill="hold"/>
                                        <p:tgtEl>
                                          <p:spTgt spid="89"/>
                                        </p:tgtEl>
                                        <p:attrNameLst>
                                          <p:attrName>ppt_x</p:attrName>
                                        </p:attrNameLst>
                                      </p:cBhvr>
                                      <p:tavLst>
                                        <p:tav tm="0">
                                          <p:val>
                                            <p:strVal val="#ppt_x"/>
                                          </p:val>
                                        </p:tav>
                                        <p:tav tm="100000">
                                          <p:val>
                                            <p:strVal val="#ppt_x"/>
                                          </p:val>
                                        </p:tav>
                                      </p:tavLst>
                                    </p:anim>
                                    <p:anim calcmode="lin" valueType="num">
                                      <p:cBhvr additive="base">
                                        <p:cTn id="8"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2"/>
                                        </p:tgtEl>
                                        <p:attrNameLst>
                                          <p:attrName>style.visibility</p:attrName>
                                        </p:attrNameLst>
                                      </p:cBhvr>
                                      <p:to>
                                        <p:strVal val="visible"/>
                                      </p:to>
                                    </p:set>
                                    <p:anim calcmode="lin" valueType="num">
                                      <p:cBhvr additive="base">
                                        <p:cTn id="13" dur="500" fill="hold"/>
                                        <p:tgtEl>
                                          <p:spTgt spid="242"/>
                                        </p:tgtEl>
                                        <p:attrNameLst>
                                          <p:attrName>ppt_x</p:attrName>
                                        </p:attrNameLst>
                                      </p:cBhvr>
                                      <p:tavLst>
                                        <p:tav tm="0">
                                          <p:val>
                                            <p:strVal val="#ppt_x"/>
                                          </p:val>
                                        </p:tav>
                                        <p:tav tm="100000">
                                          <p:val>
                                            <p:strVal val="#ppt_x"/>
                                          </p:val>
                                        </p:tav>
                                      </p:tavLst>
                                    </p:anim>
                                    <p:anim calcmode="lin" valueType="num">
                                      <p:cBhvr additive="base">
                                        <p:cTn id="14" dur="500" fill="hold"/>
                                        <p:tgtEl>
                                          <p:spTgt spid="24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22"/>
                                        </p:tgtEl>
                                        <p:attrNameLst>
                                          <p:attrName>style.visibility</p:attrName>
                                        </p:attrNameLst>
                                      </p:cBhvr>
                                      <p:to>
                                        <p:strVal val="visible"/>
                                      </p:to>
                                    </p:set>
                                    <p:anim calcmode="lin" valueType="num">
                                      <p:cBhvr additive="base">
                                        <p:cTn id="17" dur="500" fill="hold"/>
                                        <p:tgtEl>
                                          <p:spTgt spid="322"/>
                                        </p:tgtEl>
                                        <p:attrNameLst>
                                          <p:attrName>ppt_x</p:attrName>
                                        </p:attrNameLst>
                                      </p:cBhvr>
                                      <p:tavLst>
                                        <p:tav tm="0">
                                          <p:val>
                                            <p:strVal val="#ppt_x"/>
                                          </p:val>
                                        </p:tav>
                                        <p:tav tm="100000">
                                          <p:val>
                                            <p:strVal val="#ppt_x"/>
                                          </p:val>
                                        </p:tav>
                                      </p:tavLst>
                                    </p:anim>
                                    <p:anim calcmode="lin" valueType="num">
                                      <p:cBhvr additive="base">
                                        <p:cTn id="18" dur="500" fill="hold"/>
                                        <p:tgtEl>
                                          <p:spTgt spid="32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18"/>
                                        </p:tgtEl>
                                        <p:attrNameLst>
                                          <p:attrName>style.visibility</p:attrName>
                                        </p:attrNameLst>
                                      </p:cBhvr>
                                      <p:to>
                                        <p:strVal val="visible"/>
                                      </p:to>
                                    </p:set>
                                    <p:anim calcmode="lin" valueType="num">
                                      <p:cBhvr additive="base">
                                        <p:cTn id="21" dur="500" fill="hold"/>
                                        <p:tgtEl>
                                          <p:spTgt spid="318"/>
                                        </p:tgtEl>
                                        <p:attrNameLst>
                                          <p:attrName>ppt_x</p:attrName>
                                        </p:attrNameLst>
                                      </p:cBhvr>
                                      <p:tavLst>
                                        <p:tav tm="0">
                                          <p:val>
                                            <p:strVal val="#ppt_x"/>
                                          </p:val>
                                        </p:tav>
                                        <p:tav tm="100000">
                                          <p:val>
                                            <p:strVal val="#ppt_x"/>
                                          </p:val>
                                        </p:tav>
                                      </p:tavLst>
                                    </p:anim>
                                    <p:anim calcmode="lin" valueType="num">
                                      <p:cBhvr additive="base">
                                        <p:cTn id="22" dur="500" fill="hold"/>
                                        <p:tgtEl>
                                          <p:spTgt spid="31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17"/>
                                        </p:tgtEl>
                                        <p:attrNameLst>
                                          <p:attrName>style.visibility</p:attrName>
                                        </p:attrNameLst>
                                      </p:cBhvr>
                                      <p:to>
                                        <p:strVal val="visible"/>
                                      </p:to>
                                    </p:set>
                                    <p:anim calcmode="lin" valueType="num">
                                      <p:cBhvr additive="base">
                                        <p:cTn id="25" dur="500" fill="hold"/>
                                        <p:tgtEl>
                                          <p:spTgt spid="317"/>
                                        </p:tgtEl>
                                        <p:attrNameLst>
                                          <p:attrName>ppt_x</p:attrName>
                                        </p:attrNameLst>
                                      </p:cBhvr>
                                      <p:tavLst>
                                        <p:tav tm="0">
                                          <p:val>
                                            <p:strVal val="#ppt_x"/>
                                          </p:val>
                                        </p:tav>
                                        <p:tav tm="100000">
                                          <p:val>
                                            <p:strVal val="#ppt_x"/>
                                          </p:val>
                                        </p:tav>
                                      </p:tavLst>
                                    </p:anim>
                                    <p:anim calcmode="lin" valueType="num">
                                      <p:cBhvr additive="base">
                                        <p:cTn id="26" dur="500" fill="hold"/>
                                        <p:tgtEl>
                                          <p:spTgt spid="31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25"/>
                                        </p:tgtEl>
                                        <p:attrNameLst>
                                          <p:attrName>style.visibility</p:attrName>
                                        </p:attrNameLst>
                                      </p:cBhvr>
                                      <p:to>
                                        <p:strVal val="visible"/>
                                      </p:to>
                                    </p:set>
                                    <p:anim calcmode="lin" valueType="num">
                                      <p:cBhvr additive="base">
                                        <p:cTn id="29" dur="500" fill="hold"/>
                                        <p:tgtEl>
                                          <p:spTgt spid="325"/>
                                        </p:tgtEl>
                                        <p:attrNameLst>
                                          <p:attrName>ppt_x</p:attrName>
                                        </p:attrNameLst>
                                      </p:cBhvr>
                                      <p:tavLst>
                                        <p:tav tm="0">
                                          <p:val>
                                            <p:strVal val="#ppt_x"/>
                                          </p:val>
                                        </p:tav>
                                        <p:tav tm="100000">
                                          <p:val>
                                            <p:strVal val="#ppt_x"/>
                                          </p:val>
                                        </p:tav>
                                      </p:tavLst>
                                    </p:anim>
                                    <p:anim calcmode="lin" valueType="num">
                                      <p:cBhvr additive="base">
                                        <p:cTn id="30" dur="500" fill="hold"/>
                                        <p:tgtEl>
                                          <p:spTgt spid="32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23"/>
                                        </p:tgtEl>
                                        <p:attrNameLst>
                                          <p:attrName>style.visibility</p:attrName>
                                        </p:attrNameLst>
                                      </p:cBhvr>
                                      <p:to>
                                        <p:strVal val="visible"/>
                                      </p:to>
                                    </p:set>
                                    <p:anim calcmode="lin" valueType="num">
                                      <p:cBhvr additive="base">
                                        <p:cTn id="35" dur="500" fill="hold"/>
                                        <p:tgtEl>
                                          <p:spTgt spid="323"/>
                                        </p:tgtEl>
                                        <p:attrNameLst>
                                          <p:attrName>ppt_x</p:attrName>
                                        </p:attrNameLst>
                                      </p:cBhvr>
                                      <p:tavLst>
                                        <p:tav tm="0">
                                          <p:val>
                                            <p:strVal val="#ppt_x"/>
                                          </p:val>
                                        </p:tav>
                                        <p:tav tm="100000">
                                          <p:val>
                                            <p:strVal val="#ppt_x"/>
                                          </p:val>
                                        </p:tav>
                                      </p:tavLst>
                                    </p:anim>
                                    <p:anim calcmode="lin" valueType="num">
                                      <p:cBhvr additive="base">
                                        <p:cTn id="36" dur="500" fill="hold"/>
                                        <p:tgtEl>
                                          <p:spTgt spid="32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24"/>
                                        </p:tgtEl>
                                        <p:attrNameLst>
                                          <p:attrName>style.visibility</p:attrName>
                                        </p:attrNameLst>
                                      </p:cBhvr>
                                      <p:to>
                                        <p:strVal val="visible"/>
                                      </p:to>
                                    </p:set>
                                    <p:anim calcmode="lin" valueType="num">
                                      <p:cBhvr additive="base">
                                        <p:cTn id="41" dur="500" fill="hold"/>
                                        <p:tgtEl>
                                          <p:spTgt spid="324"/>
                                        </p:tgtEl>
                                        <p:attrNameLst>
                                          <p:attrName>ppt_x</p:attrName>
                                        </p:attrNameLst>
                                      </p:cBhvr>
                                      <p:tavLst>
                                        <p:tav tm="0">
                                          <p:val>
                                            <p:strVal val="#ppt_x"/>
                                          </p:val>
                                        </p:tav>
                                        <p:tav tm="100000">
                                          <p:val>
                                            <p:strVal val="#ppt_x"/>
                                          </p:val>
                                        </p:tav>
                                      </p:tavLst>
                                    </p:anim>
                                    <p:anim calcmode="lin" valueType="num">
                                      <p:cBhvr additive="base">
                                        <p:cTn id="42" dur="500" fill="hold"/>
                                        <p:tgtEl>
                                          <p:spTgt spid="32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19"/>
                                        </p:tgtEl>
                                        <p:attrNameLst>
                                          <p:attrName>style.visibility</p:attrName>
                                        </p:attrNameLst>
                                      </p:cBhvr>
                                      <p:to>
                                        <p:strVal val="visible"/>
                                      </p:to>
                                    </p:set>
                                    <p:anim calcmode="lin" valueType="num">
                                      <p:cBhvr additive="base">
                                        <p:cTn id="47" dur="500" fill="hold"/>
                                        <p:tgtEl>
                                          <p:spTgt spid="319"/>
                                        </p:tgtEl>
                                        <p:attrNameLst>
                                          <p:attrName>ppt_x</p:attrName>
                                        </p:attrNameLst>
                                      </p:cBhvr>
                                      <p:tavLst>
                                        <p:tav tm="0">
                                          <p:val>
                                            <p:strVal val="#ppt_x"/>
                                          </p:val>
                                        </p:tav>
                                        <p:tav tm="100000">
                                          <p:val>
                                            <p:strVal val="#ppt_x"/>
                                          </p:val>
                                        </p:tav>
                                      </p:tavLst>
                                    </p:anim>
                                    <p:anim calcmode="lin" valueType="num">
                                      <p:cBhvr additive="base">
                                        <p:cTn id="48" dur="500" fill="hold"/>
                                        <p:tgtEl>
                                          <p:spTgt spid="3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92"/>
                                        </p:tgtEl>
                                        <p:attrNameLst>
                                          <p:attrName>style.visibility</p:attrName>
                                        </p:attrNameLst>
                                      </p:cBhvr>
                                      <p:to>
                                        <p:strVal val="visible"/>
                                      </p:to>
                                    </p:set>
                                    <p:anim calcmode="lin" valueType="num">
                                      <p:cBhvr additive="base">
                                        <p:cTn id="53" dur="500" fill="hold"/>
                                        <p:tgtEl>
                                          <p:spTgt spid="92"/>
                                        </p:tgtEl>
                                        <p:attrNameLst>
                                          <p:attrName>ppt_x</p:attrName>
                                        </p:attrNameLst>
                                      </p:cBhvr>
                                      <p:tavLst>
                                        <p:tav tm="0">
                                          <p:val>
                                            <p:strVal val="#ppt_x"/>
                                          </p:val>
                                        </p:tav>
                                        <p:tav tm="100000">
                                          <p:val>
                                            <p:strVal val="#ppt_x"/>
                                          </p:val>
                                        </p:tav>
                                      </p:tavLst>
                                    </p:anim>
                                    <p:anim calcmode="lin" valueType="num">
                                      <p:cBhvr additive="base">
                                        <p:cTn id="54"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20"/>
                                        </p:tgtEl>
                                        <p:attrNameLst>
                                          <p:attrName>style.visibility</p:attrName>
                                        </p:attrNameLst>
                                      </p:cBhvr>
                                      <p:to>
                                        <p:strVal val="visible"/>
                                      </p:to>
                                    </p:set>
                                    <p:anim calcmode="lin" valueType="num">
                                      <p:cBhvr additive="base">
                                        <p:cTn id="59" dur="500" fill="hold"/>
                                        <p:tgtEl>
                                          <p:spTgt spid="320"/>
                                        </p:tgtEl>
                                        <p:attrNameLst>
                                          <p:attrName>ppt_x</p:attrName>
                                        </p:attrNameLst>
                                      </p:cBhvr>
                                      <p:tavLst>
                                        <p:tav tm="0">
                                          <p:val>
                                            <p:strVal val="#ppt_x"/>
                                          </p:val>
                                        </p:tav>
                                        <p:tav tm="100000">
                                          <p:val>
                                            <p:strVal val="#ppt_x"/>
                                          </p:val>
                                        </p:tav>
                                      </p:tavLst>
                                    </p:anim>
                                    <p:anim calcmode="lin" valueType="num">
                                      <p:cBhvr additive="base">
                                        <p:cTn id="60" dur="500" fill="hold"/>
                                        <p:tgtEl>
                                          <p:spTgt spid="32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91"/>
                                        </p:tgtEl>
                                        <p:attrNameLst>
                                          <p:attrName>style.visibility</p:attrName>
                                        </p:attrNameLst>
                                      </p:cBhvr>
                                      <p:to>
                                        <p:strVal val="visible"/>
                                      </p:to>
                                    </p:set>
                                    <p:anim calcmode="lin" valueType="num">
                                      <p:cBhvr additive="base">
                                        <p:cTn id="65" dur="500" fill="hold"/>
                                        <p:tgtEl>
                                          <p:spTgt spid="91"/>
                                        </p:tgtEl>
                                        <p:attrNameLst>
                                          <p:attrName>ppt_x</p:attrName>
                                        </p:attrNameLst>
                                      </p:cBhvr>
                                      <p:tavLst>
                                        <p:tav tm="0">
                                          <p:val>
                                            <p:strVal val="#ppt_x"/>
                                          </p:val>
                                        </p:tav>
                                        <p:tav tm="100000">
                                          <p:val>
                                            <p:strVal val="#ppt_x"/>
                                          </p:val>
                                        </p:tav>
                                      </p:tavLst>
                                    </p:anim>
                                    <p:anim calcmode="lin" valueType="num">
                                      <p:cBhvr additive="base">
                                        <p:cTn id="66"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21"/>
                                        </p:tgtEl>
                                        <p:attrNameLst>
                                          <p:attrName>style.visibility</p:attrName>
                                        </p:attrNameLst>
                                      </p:cBhvr>
                                      <p:to>
                                        <p:strVal val="visible"/>
                                      </p:to>
                                    </p:set>
                                    <p:anim calcmode="lin" valueType="num">
                                      <p:cBhvr additive="base">
                                        <p:cTn id="71" dur="500" fill="hold"/>
                                        <p:tgtEl>
                                          <p:spTgt spid="321"/>
                                        </p:tgtEl>
                                        <p:attrNameLst>
                                          <p:attrName>ppt_x</p:attrName>
                                        </p:attrNameLst>
                                      </p:cBhvr>
                                      <p:tavLst>
                                        <p:tav tm="0">
                                          <p:val>
                                            <p:strVal val="#ppt_x"/>
                                          </p:val>
                                        </p:tav>
                                        <p:tav tm="100000">
                                          <p:val>
                                            <p:strVal val="#ppt_x"/>
                                          </p:val>
                                        </p:tav>
                                      </p:tavLst>
                                    </p:anim>
                                    <p:anim calcmode="lin" valueType="num">
                                      <p:cBhvr additive="base">
                                        <p:cTn id="72" dur="500" fill="hold"/>
                                        <p:tgtEl>
                                          <p:spTgt spid="32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93"/>
                                        </p:tgtEl>
                                        <p:attrNameLst>
                                          <p:attrName>style.visibility</p:attrName>
                                        </p:attrNameLst>
                                      </p:cBhvr>
                                      <p:to>
                                        <p:strVal val="visible"/>
                                      </p:to>
                                    </p:set>
                                    <p:anim calcmode="lin" valueType="num">
                                      <p:cBhvr additive="base">
                                        <p:cTn id="77" dur="500" fill="hold"/>
                                        <p:tgtEl>
                                          <p:spTgt spid="93"/>
                                        </p:tgtEl>
                                        <p:attrNameLst>
                                          <p:attrName>ppt_x</p:attrName>
                                        </p:attrNameLst>
                                      </p:cBhvr>
                                      <p:tavLst>
                                        <p:tav tm="0">
                                          <p:val>
                                            <p:strVal val="#ppt_x"/>
                                          </p:val>
                                        </p:tav>
                                        <p:tav tm="100000">
                                          <p:val>
                                            <p:strVal val="#ppt_x"/>
                                          </p:val>
                                        </p:tav>
                                      </p:tavLst>
                                    </p:anim>
                                    <p:anim calcmode="lin" valueType="num">
                                      <p:cBhvr additive="base">
                                        <p:cTn id="78"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1" grpId="0"/>
      <p:bldP spid="93" grpId="0"/>
      <p:bldP spid="317" grpId="0" animBg="1"/>
      <p:bldP spid="318" grpId="0" animBg="1"/>
      <p:bldP spid="319" grpId="0"/>
      <p:bldP spid="320" grpId="0"/>
      <p:bldP spid="321" grpId="0"/>
      <p:bldP spid="322" grpId="0" animBg="1"/>
      <p:bldP spid="323" grpId="0" animBg="1"/>
      <p:bldP spid="324" grpId="0"/>
      <p:bldP spid="325" grpId="0" animBg="1"/>
      <p:bldP spid="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ChangeArrowheads="1"/>
          </p:cNvSpPr>
          <p:nvPr/>
        </p:nvSpPr>
        <p:spPr bwMode="auto">
          <a:xfrm>
            <a:off x="4113213" y="14446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b="1">
                <a:solidFill>
                  <a:srgbClr val="99FF99"/>
                </a:solidFill>
              </a:rPr>
              <a:t> </a:t>
            </a:r>
          </a:p>
        </p:txBody>
      </p:sp>
      <p:sp>
        <p:nvSpPr>
          <p:cNvPr id="422915" name="Rectangle 3"/>
          <p:cNvSpPr>
            <a:spLocks noChangeArrowheads="1"/>
          </p:cNvSpPr>
          <p:nvPr/>
        </p:nvSpPr>
        <p:spPr bwMode="auto">
          <a:xfrm>
            <a:off x="6019800" y="19812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u="sng">
                <a:solidFill>
                  <a:srgbClr val="99FF99"/>
                </a:solidFill>
              </a:rPr>
              <a:t> </a:t>
            </a:r>
            <a:r>
              <a:rPr lang="en-US" sz="4000">
                <a:solidFill>
                  <a:srgbClr val="99FF99"/>
                </a:solidFill>
              </a:rPr>
              <a:t> </a:t>
            </a:r>
          </a:p>
        </p:txBody>
      </p:sp>
      <p:sp>
        <p:nvSpPr>
          <p:cNvPr id="422916" name="Text Box 4"/>
          <p:cNvSpPr txBox="1">
            <a:spLocks noChangeArrowheads="1"/>
          </p:cNvSpPr>
          <p:nvPr/>
        </p:nvSpPr>
        <p:spPr bwMode="auto">
          <a:xfrm>
            <a:off x="128588" y="304799"/>
            <a:ext cx="796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a:solidFill>
                  <a:srgbClr val="FF0000"/>
                </a:solidFill>
                <a:effectLst>
                  <a:outerShdw blurRad="38100" dist="38100" dir="2700000" algn="tl">
                    <a:srgbClr val="C0C0C0"/>
                  </a:outerShdw>
                </a:effectLst>
                <a:latin typeface="Times New Roman" pitchFamily="18" charset="0"/>
              </a:rPr>
              <a:t>2</a:t>
            </a:r>
            <a:r>
              <a:rPr lang="en-US" sz="2000" b="1" smtClean="0">
                <a:solidFill>
                  <a:srgbClr val="FF0000"/>
                </a:solidFill>
                <a:effectLst>
                  <a:outerShdw blurRad="38100" dist="38100" dir="2700000" algn="tl">
                    <a:srgbClr val="C0C0C0"/>
                  </a:outerShdw>
                </a:effectLst>
                <a:latin typeface="Times New Roman" pitchFamily="18" charset="0"/>
              </a:rPr>
              <a:t>. </a:t>
            </a:r>
            <a:r>
              <a:rPr lang="en-US" sz="2000" b="1">
                <a:solidFill>
                  <a:srgbClr val="FF0000"/>
                </a:solidFill>
                <a:effectLst>
                  <a:outerShdw blurRad="38100" dist="38100" dir="2700000" algn="tl">
                    <a:srgbClr val="C0C0C0"/>
                  </a:outerShdw>
                </a:effectLst>
                <a:latin typeface="Times New Roman" pitchFamily="18" charset="0"/>
              </a:rPr>
              <a:t>SÓNG DỪNG TRÊN MỘT SỢI DÂY CÓ HAI ĐẦU CỐ ĐỊNH</a:t>
            </a:r>
          </a:p>
        </p:txBody>
      </p:sp>
      <p:sp>
        <p:nvSpPr>
          <p:cNvPr id="422917" name="Text Box 5"/>
          <p:cNvSpPr txBox="1">
            <a:spLocks noChangeArrowheads="1"/>
          </p:cNvSpPr>
          <p:nvPr/>
        </p:nvSpPr>
        <p:spPr bwMode="auto">
          <a:xfrm>
            <a:off x="599209" y="1078022"/>
            <a:ext cx="7740650"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200" b="1" smtClean="0">
                <a:effectLst>
                  <a:outerShdw blurRad="38100" dist="38100" dir="2700000" algn="tl">
                    <a:srgbClr val="C0C0C0"/>
                  </a:outerShdw>
                </a:effectLst>
                <a:latin typeface="Times New Roman" pitchFamily="18" charset="0"/>
              </a:rPr>
              <a:t>Điều kiện để có sóng dừng trên sợi dây có hai đầu cố định là chiều dài của sợi dây phải bằng một số nguyên nửa lần bước sóng</a:t>
            </a:r>
          </a:p>
          <a:p>
            <a:pPr eaLnBrk="0" hangingPunct="0">
              <a:spcBef>
                <a:spcPct val="50000"/>
              </a:spcBef>
            </a:pPr>
            <a:endParaRPr lang="en-US" b="1">
              <a:effectLst>
                <a:outerShdw blurRad="38100" dist="38100" dir="2700000" algn="tl">
                  <a:srgbClr val="C0C0C0"/>
                </a:outerShdw>
              </a:effectLst>
              <a:sym typeface="Symbol" pitchFamily="18" charset="2"/>
            </a:endParaRPr>
          </a:p>
        </p:txBody>
      </p:sp>
      <p:sp>
        <p:nvSpPr>
          <p:cNvPr id="150" name="Text Box 4"/>
          <p:cNvSpPr txBox="1">
            <a:spLocks noChangeArrowheads="1"/>
          </p:cNvSpPr>
          <p:nvPr/>
        </p:nvSpPr>
        <p:spPr bwMode="auto">
          <a:xfrm>
            <a:off x="4983726" y="4312110"/>
            <a:ext cx="31639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b="1">
                <a:latin typeface="Times New Roman" pitchFamily="18" charset="0"/>
                <a:cs typeface="Times New Roman" pitchFamily="18" charset="0"/>
              </a:rPr>
              <a:t>k+1: là số nút sóng.</a:t>
            </a:r>
          </a:p>
        </p:txBody>
      </p:sp>
      <p:sp>
        <p:nvSpPr>
          <p:cNvPr id="151" name="Text Box 4"/>
          <p:cNvSpPr txBox="1">
            <a:spLocks noChangeArrowheads="1"/>
          </p:cNvSpPr>
          <p:nvPr/>
        </p:nvSpPr>
        <p:spPr bwMode="auto">
          <a:xfrm>
            <a:off x="5298988" y="3925726"/>
            <a:ext cx="302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b="1">
                <a:latin typeface="Times New Roman" pitchFamily="18" charset="0"/>
                <a:cs typeface="Times New Roman" pitchFamily="18" charset="0"/>
              </a:rPr>
              <a:t>k: là số bụng sóng.</a:t>
            </a:r>
          </a:p>
        </p:txBody>
      </p:sp>
      <mc:AlternateContent xmlns:mc="http://schemas.openxmlformats.org/markup-compatibility/2006" xmlns:a14="http://schemas.microsoft.com/office/drawing/2010/main">
        <mc:Choice Requires="a14">
          <p:sp>
            <p:nvSpPr>
              <p:cNvPr id="152" name="Text Box 4"/>
              <p:cNvSpPr txBox="1">
                <a:spLocks noChangeArrowheads="1"/>
              </p:cNvSpPr>
              <p:nvPr/>
            </p:nvSpPr>
            <p:spPr bwMode="auto">
              <a:xfrm>
                <a:off x="5403273" y="3523639"/>
                <a:ext cx="3796563" cy="461665"/>
              </a:xfrm>
              <a:prstGeom prst="rect">
                <a:avLst/>
              </a:prstGeom>
              <a:noFill/>
              <a:ln>
                <a:noFill/>
              </a:ln>
              <a:effectLst/>
              <a:extLst>
                <a:ext uri="{909E8E84-426E-40DD-AFC4-6F175D3DCCD1}">
                  <a14:hiddenFill>
                    <a:solidFill>
                      <a:schemeClr val="accent1"/>
                    </a:solidFill>
                  </a14:hiddenFill>
                </a:ext>
                <a:ext uri="{91240B29-F687-4F45-9708-019B960494DF}">
                  <a14:hiddenLine w="9525" algn="ctr">
                    <a:solidFill>
                      <a:schemeClr val="tx1"/>
                    </a:solidFill>
                    <a:miter lim="800000"/>
                    <a:headEnd type="none" w="sm" len="sm"/>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r>
                  <a:rPr lang="en-US" sz="2400" b="1">
                    <a:latin typeface="Times New Roman" pitchFamily="18" charset="0"/>
                    <a:cs typeface="Times New Roman" pitchFamily="18" charset="0"/>
                  </a:rPr>
                  <a:t> </a:t>
                </a:r>
                <a14:m>
                  <m:oMath xmlns:m="http://schemas.openxmlformats.org/officeDocument/2006/math">
                    <m:r>
                      <a:rPr lang="en-US" sz="2400" b="1" i="1">
                        <a:latin typeface="Cambria Math"/>
                      </a:rPr>
                      <m:t>𝝀</m:t>
                    </m:r>
                  </m:oMath>
                </a14:m>
                <a:r>
                  <a:rPr lang="en-US" sz="2400" b="1">
                    <a:latin typeface="Times New Roman" pitchFamily="18" charset="0"/>
                    <a:cs typeface="Times New Roman" pitchFamily="18" charset="0"/>
                  </a:rPr>
                  <a:t>: là bước sóng ( m) </a:t>
                </a:r>
              </a:p>
            </p:txBody>
          </p:sp>
        </mc:Choice>
        <mc:Fallback xmlns="">
          <p:sp>
            <p:nvSpPr>
              <p:cNvPr id="152" name="Text Box 4"/>
              <p:cNvSpPr txBox="1">
                <a:spLocks noRot="1" noChangeAspect="1" noMove="1" noResize="1" noEditPoints="1" noAdjustHandles="1" noChangeArrowheads="1" noChangeShapeType="1" noTextEdit="1"/>
              </p:cNvSpPr>
              <p:nvPr/>
            </p:nvSpPr>
            <p:spPr bwMode="auto">
              <a:xfrm>
                <a:off x="5403273" y="3523639"/>
                <a:ext cx="3796563" cy="461665"/>
              </a:xfrm>
              <a:prstGeom prst="rect">
                <a:avLst/>
              </a:prstGeom>
              <a:blipFill rotWithShape="1">
                <a:blip r:embed="rId3"/>
                <a:stretch>
                  <a:fillRect t="-10526" b="-2894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3" name="Rectangle 2"/>
          <p:cNvSpPr/>
          <p:nvPr/>
        </p:nvSpPr>
        <p:spPr>
          <a:xfrm>
            <a:off x="3990016" y="3101876"/>
            <a:ext cx="5151381" cy="461665"/>
          </a:xfrm>
          <a:prstGeom prst="rect">
            <a:avLst/>
          </a:prstGeom>
        </p:spPr>
        <p:txBody>
          <a:bodyPr wrap="square">
            <a:spAutoFit/>
          </a:bodyPr>
          <a:lstStyle/>
          <a:p>
            <a:pPr algn="ctr"/>
            <a:r>
              <a:rPr lang="en-US" sz="2400" b="1">
                <a:latin typeface="Times New Roman" pitchFamily="18" charset="0"/>
                <a:cs typeface="Times New Roman" pitchFamily="18" charset="0"/>
              </a:rPr>
              <a:t>Trong đó: l là chiều dài sợi dây ( m)</a:t>
            </a:r>
          </a:p>
        </p:txBody>
      </p:sp>
      <p:grpSp>
        <p:nvGrpSpPr>
          <p:cNvPr id="153" name="Group 246"/>
          <p:cNvGrpSpPr>
            <a:grpSpLocks/>
          </p:cNvGrpSpPr>
          <p:nvPr/>
        </p:nvGrpSpPr>
        <p:grpSpPr bwMode="auto">
          <a:xfrm>
            <a:off x="-1" y="3835534"/>
            <a:ext cx="4983727" cy="3236240"/>
            <a:chOff x="624" y="1248"/>
            <a:chExt cx="4660" cy="1296"/>
          </a:xfrm>
        </p:grpSpPr>
        <p:sp>
          <p:nvSpPr>
            <p:cNvPr id="154" name="Rectangle 3"/>
            <p:cNvSpPr>
              <a:spLocks noChangeArrowheads="1"/>
            </p:cNvSpPr>
            <p:nvPr/>
          </p:nvSpPr>
          <p:spPr bwMode="auto">
            <a:xfrm>
              <a:off x="3813" y="1248"/>
              <a:ext cx="29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u="sng">
                  <a:solidFill>
                    <a:srgbClr val="99FF99"/>
                  </a:solidFill>
                </a:rPr>
                <a:t> </a:t>
              </a:r>
              <a:r>
                <a:rPr lang="en-US" sz="4000">
                  <a:solidFill>
                    <a:srgbClr val="99FF99"/>
                  </a:solidFill>
                </a:rPr>
                <a:t> </a:t>
              </a:r>
            </a:p>
          </p:txBody>
        </p:sp>
        <p:sp>
          <p:nvSpPr>
            <p:cNvPr id="155" name="Line 145"/>
            <p:cNvSpPr>
              <a:spLocks noChangeShapeType="1"/>
            </p:cNvSpPr>
            <p:nvPr/>
          </p:nvSpPr>
          <p:spPr bwMode="auto">
            <a:xfrm>
              <a:off x="933" y="1322"/>
              <a:ext cx="0" cy="6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6" name="Line 146"/>
            <p:cNvSpPr>
              <a:spLocks noChangeShapeType="1"/>
            </p:cNvSpPr>
            <p:nvPr/>
          </p:nvSpPr>
          <p:spPr bwMode="auto">
            <a:xfrm>
              <a:off x="2229" y="1329"/>
              <a:ext cx="0" cy="6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 name="Line 147"/>
            <p:cNvSpPr>
              <a:spLocks noChangeShapeType="1"/>
            </p:cNvSpPr>
            <p:nvPr/>
          </p:nvSpPr>
          <p:spPr bwMode="auto">
            <a:xfrm>
              <a:off x="3543" y="1329"/>
              <a:ext cx="0" cy="6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58" name="Group 148"/>
            <p:cNvGrpSpPr>
              <a:grpSpLocks/>
            </p:cNvGrpSpPr>
            <p:nvPr/>
          </p:nvGrpSpPr>
          <p:grpSpPr bwMode="auto">
            <a:xfrm>
              <a:off x="624" y="1346"/>
              <a:ext cx="4660" cy="685"/>
              <a:chOff x="603" y="1215"/>
              <a:chExt cx="4660" cy="624"/>
            </a:xfrm>
          </p:grpSpPr>
          <p:sp>
            <p:nvSpPr>
              <p:cNvPr id="179" name="Rectangle 149"/>
              <p:cNvSpPr>
                <a:spLocks noChangeArrowheads="1"/>
              </p:cNvSpPr>
              <p:nvPr/>
            </p:nvSpPr>
            <p:spPr bwMode="auto">
              <a:xfrm>
                <a:off x="3792" y="1248"/>
                <a:ext cx="2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FF66"/>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u="sng">
                    <a:solidFill>
                      <a:srgbClr val="99FF99"/>
                    </a:solidFill>
                  </a:rPr>
                  <a:t> </a:t>
                </a:r>
                <a:r>
                  <a:rPr lang="en-US" sz="4000">
                    <a:solidFill>
                      <a:srgbClr val="99FF99"/>
                    </a:solidFill>
                  </a:rPr>
                  <a:t> </a:t>
                </a:r>
              </a:p>
            </p:txBody>
          </p:sp>
          <p:grpSp>
            <p:nvGrpSpPr>
              <p:cNvPr id="180" name="Group 2"/>
              <p:cNvGrpSpPr>
                <a:grpSpLocks/>
              </p:cNvGrpSpPr>
              <p:nvPr/>
            </p:nvGrpSpPr>
            <p:grpSpPr bwMode="auto">
              <a:xfrm>
                <a:off x="912" y="1296"/>
                <a:ext cx="3984" cy="469"/>
                <a:chOff x="604" y="1474"/>
                <a:chExt cx="4854" cy="819"/>
              </a:xfrm>
            </p:grpSpPr>
            <p:grpSp>
              <p:nvGrpSpPr>
                <p:cNvPr id="184" name="Group 3"/>
                <p:cNvGrpSpPr>
                  <a:grpSpLocks/>
                </p:cNvGrpSpPr>
                <p:nvPr/>
              </p:nvGrpSpPr>
              <p:grpSpPr bwMode="auto">
                <a:xfrm>
                  <a:off x="604" y="1474"/>
                  <a:ext cx="1580" cy="819"/>
                  <a:chOff x="1341" y="492"/>
                  <a:chExt cx="1728" cy="1134"/>
                </a:xfrm>
              </p:grpSpPr>
              <p:sp>
                <p:nvSpPr>
                  <p:cNvPr id="227" name="Line 4"/>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8" name="Group 5"/>
                  <p:cNvGrpSpPr>
                    <a:grpSpLocks/>
                  </p:cNvGrpSpPr>
                  <p:nvPr/>
                </p:nvGrpSpPr>
                <p:grpSpPr bwMode="auto">
                  <a:xfrm>
                    <a:off x="1341" y="492"/>
                    <a:ext cx="1728" cy="564"/>
                    <a:chOff x="1344" y="492"/>
                    <a:chExt cx="1728" cy="564"/>
                  </a:xfrm>
                </p:grpSpPr>
                <p:sp>
                  <p:nvSpPr>
                    <p:cNvPr id="235" name="Freeform 6"/>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36" name="Freeform 7"/>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37" name="Freeform 8"/>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38" name="Freeform 9"/>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39" name="Freeform 10"/>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229" name="Group 11"/>
                  <p:cNvGrpSpPr>
                    <a:grpSpLocks/>
                  </p:cNvGrpSpPr>
                  <p:nvPr/>
                </p:nvGrpSpPr>
                <p:grpSpPr bwMode="auto">
                  <a:xfrm flipV="1">
                    <a:off x="1341" y="1062"/>
                    <a:ext cx="1728" cy="564"/>
                    <a:chOff x="1344" y="492"/>
                    <a:chExt cx="1728" cy="564"/>
                  </a:xfrm>
                </p:grpSpPr>
                <p:sp>
                  <p:nvSpPr>
                    <p:cNvPr id="230" name="Freeform 12"/>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31" name="Freeform 13"/>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32" name="Freeform 14"/>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33" name="Freeform 15"/>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34" name="Freeform 16"/>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grpSp>
            </p:grpSp>
            <p:grpSp>
              <p:nvGrpSpPr>
                <p:cNvPr id="185" name="Group 17"/>
                <p:cNvGrpSpPr>
                  <a:grpSpLocks/>
                </p:cNvGrpSpPr>
                <p:nvPr/>
              </p:nvGrpSpPr>
              <p:grpSpPr bwMode="auto">
                <a:xfrm>
                  <a:off x="2198" y="1474"/>
                  <a:ext cx="1580" cy="819"/>
                  <a:chOff x="1341" y="492"/>
                  <a:chExt cx="1728" cy="1134"/>
                </a:xfrm>
              </p:grpSpPr>
              <p:sp>
                <p:nvSpPr>
                  <p:cNvPr id="214" name="Line 18"/>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15" name="Group 19"/>
                  <p:cNvGrpSpPr>
                    <a:grpSpLocks/>
                  </p:cNvGrpSpPr>
                  <p:nvPr/>
                </p:nvGrpSpPr>
                <p:grpSpPr bwMode="auto">
                  <a:xfrm>
                    <a:off x="1341" y="492"/>
                    <a:ext cx="1728" cy="564"/>
                    <a:chOff x="1344" y="492"/>
                    <a:chExt cx="1728" cy="564"/>
                  </a:xfrm>
                </p:grpSpPr>
                <p:sp>
                  <p:nvSpPr>
                    <p:cNvPr id="222" name="Freeform 20"/>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23" name="Freeform 21"/>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24" name="Freeform 22"/>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25" name="Freeform 23"/>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26" name="Freeform 24"/>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216" name="Group 25"/>
                  <p:cNvGrpSpPr>
                    <a:grpSpLocks/>
                  </p:cNvGrpSpPr>
                  <p:nvPr/>
                </p:nvGrpSpPr>
                <p:grpSpPr bwMode="auto">
                  <a:xfrm flipV="1">
                    <a:off x="1341" y="1062"/>
                    <a:ext cx="1728" cy="564"/>
                    <a:chOff x="1344" y="492"/>
                    <a:chExt cx="1728" cy="564"/>
                  </a:xfrm>
                </p:grpSpPr>
                <p:sp>
                  <p:nvSpPr>
                    <p:cNvPr id="217" name="Freeform 26"/>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18" name="Freeform 27"/>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19" name="Freeform 28"/>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20" name="Freeform 29"/>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21" name="Freeform 30"/>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grpSp>
            </p:grpSp>
            <p:grpSp>
              <p:nvGrpSpPr>
                <p:cNvPr id="186" name="Group 31"/>
                <p:cNvGrpSpPr>
                  <a:grpSpLocks/>
                </p:cNvGrpSpPr>
                <p:nvPr/>
              </p:nvGrpSpPr>
              <p:grpSpPr bwMode="auto">
                <a:xfrm>
                  <a:off x="3783" y="1474"/>
                  <a:ext cx="1580" cy="819"/>
                  <a:chOff x="1341" y="492"/>
                  <a:chExt cx="1728" cy="1134"/>
                </a:xfrm>
              </p:grpSpPr>
              <p:sp>
                <p:nvSpPr>
                  <p:cNvPr id="201" name="Line 32"/>
                  <p:cNvSpPr>
                    <a:spLocks noChangeShapeType="1"/>
                  </p:cNvSpPr>
                  <p:nvPr/>
                </p:nvSpPr>
                <p:spPr bwMode="auto">
                  <a:xfrm>
                    <a:off x="1342" y="1056"/>
                    <a:ext cx="1727"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2" name="Group 33"/>
                  <p:cNvGrpSpPr>
                    <a:grpSpLocks/>
                  </p:cNvGrpSpPr>
                  <p:nvPr/>
                </p:nvGrpSpPr>
                <p:grpSpPr bwMode="auto">
                  <a:xfrm>
                    <a:off x="1341" y="492"/>
                    <a:ext cx="1728" cy="564"/>
                    <a:chOff x="1344" y="492"/>
                    <a:chExt cx="1728" cy="564"/>
                  </a:xfrm>
                </p:grpSpPr>
                <p:sp>
                  <p:nvSpPr>
                    <p:cNvPr id="209" name="Freeform 34"/>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10" name="Freeform 35"/>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11" name="Freeform 36"/>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12" name="Freeform 37"/>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13" name="Freeform 38"/>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203" name="Group 39"/>
                  <p:cNvGrpSpPr>
                    <a:grpSpLocks/>
                  </p:cNvGrpSpPr>
                  <p:nvPr/>
                </p:nvGrpSpPr>
                <p:grpSpPr bwMode="auto">
                  <a:xfrm flipV="1">
                    <a:off x="1341" y="1062"/>
                    <a:ext cx="1728" cy="564"/>
                    <a:chOff x="1344" y="492"/>
                    <a:chExt cx="1728" cy="564"/>
                  </a:xfrm>
                </p:grpSpPr>
                <p:sp>
                  <p:nvSpPr>
                    <p:cNvPr id="204" name="Freeform 40"/>
                    <p:cNvSpPr>
                      <a:spLocks/>
                    </p:cNvSpPr>
                    <p:nvPr/>
                  </p:nvSpPr>
                  <p:spPr bwMode="auto">
                    <a:xfrm>
                      <a:off x="1344" y="960"/>
                      <a:ext cx="1728" cy="96"/>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05" name="Freeform 41"/>
                    <p:cNvSpPr>
                      <a:spLocks/>
                    </p:cNvSpPr>
                    <p:nvPr/>
                  </p:nvSpPr>
                  <p:spPr bwMode="auto">
                    <a:xfrm>
                      <a:off x="1344" y="858"/>
                      <a:ext cx="1728" cy="19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06" name="Freeform 42"/>
                    <p:cNvSpPr>
                      <a:spLocks/>
                    </p:cNvSpPr>
                    <p:nvPr/>
                  </p:nvSpPr>
                  <p:spPr bwMode="auto">
                    <a:xfrm>
                      <a:off x="1344" y="738"/>
                      <a:ext cx="1728" cy="31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07" name="Freeform 43"/>
                    <p:cNvSpPr>
                      <a:spLocks/>
                    </p:cNvSpPr>
                    <p:nvPr/>
                  </p:nvSpPr>
                  <p:spPr bwMode="auto">
                    <a:xfrm>
                      <a:off x="1344" y="618"/>
                      <a:ext cx="1728" cy="438"/>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208" name="Freeform 44"/>
                    <p:cNvSpPr>
                      <a:spLocks/>
                    </p:cNvSpPr>
                    <p:nvPr/>
                  </p:nvSpPr>
                  <p:spPr bwMode="auto">
                    <a:xfrm>
                      <a:off x="1344" y="492"/>
                      <a:ext cx="1728" cy="564"/>
                    </a:xfrm>
                    <a:custGeom>
                      <a:avLst/>
                      <a:gdLst>
                        <a:gd name="T0" fmla="*/ 0 w 1728"/>
                        <a:gd name="T1" fmla="*/ 240 h 240"/>
                        <a:gd name="T2" fmla="*/ 864 w 1728"/>
                        <a:gd name="T3" fmla="*/ 0 h 240"/>
                        <a:gd name="T4" fmla="*/ 1728 w 1728"/>
                        <a:gd name="T5" fmla="*/ 240 h 240"/>
                        <a:gd name="T6" fmla="*/ 0 60000 65536"/>
                        <a:gd name="T7" fmla="*/ 0 60000 65536"/>
                        <a:gd name="T8" fmla="*/ 0 60000 65536"/>
                        <a:gd name="T9" fmla="*/ 0 w 1728"/>
                        <a:gd name="T10" fmla="*/ 0 h 240"/>
                        <a:gd name="T11" fmla="*/ 1728 w 1728"/>
                        <a:gd name="T12" fmla="*/ 240 h 240"/>
                      </a:gdLst>
                      <a:ahLst/>
                      <a:cxnLst>
                        <a:cxn ang="T6">
                          <a:pos x="T0" y="T1"/>
                        </a:cxn>
                        <a:cxn ang="T7">
                          <a:pos x="T2" y="T3"/>
                        </a:cxn>
                        <a:cxn ang="T8">
                          <a:pos x="T4" y="T5"/>
                        </a:cxn>
                      </a:cxnLst>
                      <a:rect l="T9" t="T10" r="T11" b="T12"/>
                      <a:pathLst>
                        <a:path w="1728" h="240">
                          <a:moveTo>
                            <a:pt x="0" y="240"/>
                          </a:moveTo>
                          <a:cubicBezTo>
                            <a:pt x="288" y="120"/>
                            <a:pt x="576" y="0"/>
                            <a:pt x="864" y="0"/>
                          </a:cubicBezTo>
                          <a:cubicBezTo>
                            <a:pt x="1152" y="0"/>
                            <a:pt x="1440" y="120"/>
                            <a:pt x="1728" y="24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grpSp>
            </p:grpSp>
            <p:grpSp>
              <p:nvGrpSpPr>
                <p:cNvPr id="187" name="Group 45"/>
                <p:cNvGrpSpPr>
                  <a:grpSpLocks/>
                </p:cNvGrpSpPr>
                <p:nvPr/>
              </p:nvGrpSpPr>
              <p:grpSpPr bwMode="auto">
                <a:xfrm>
                  <a:off x="5366" y="1828"/>
                  <a:ext cx="92" cy="108"/>
                  <a:chOff x="2016" y="2138"/>
                  <a:chExt cx="323" cy="567"/>
                </a:xfrm>
              </p:grpSpPr>
              <p:sp>
                <p:nvSpPr>
                  <p:cNvPr id="188" name="Line 46"/>
                  <p:cNvSpPr>
                    <a:spLocks noChangeShapeType="1"/>
                  </p:cNvSpPr>
                  <p:nvPr/>
                </p:nvSpPr>
                <p:spPr bwMode="auto">
                  <a:xfrm>
                    <a:off x="2017" y="2423"/>
                    <a:ext cx="315"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89" name="Group 47"/>
                  <p:cNvGrpSpPr>
                    <a:grpSpLocks/>
                  </p:cNvGrpSpPr>
                  <p:nvPr/>
                </p:nvGrpSpPr>
                <p:grpSpPr bwMode="auto">
                  <a:xfrm>
                    <a:off x="2016" y="2138"/>
                    <a:ext cx="323" cy="285"/>
                    <a:chOff x="2016" y="2138"/>
                    <a:chExt cx="323" cy="285"/>
                  </a:xfrm>
                </p:grpSpPr>
                <p:sp>
                  <p:nvSpPr>
                    <p:cNvPr id="196" name="Freeform 48"/>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 name="T6" fmla="*/ 0 w 321"/>
                        <a:gd name="T7" fmla="*/ 0 h 48"/>
                        <a:gd name="T8" fmla="*/ 321 w 321"/>
                        <a:gd name="T9" fmla="*/ 48 h 48"/>
                      </a:gdLst>
                      <a:ahLst/>
                      <a:cxnLst>
                        <a:cxn ang="T4">
                          <a:pos x="T0" y="T1"/>
                        </a:cxn>
                        <a:cxn ang="T5">
                          <a:pos x="T2" y="T3"/>
                        </a:cxn>
                      </a:cxnLst>
                      <a:rect l="T6" t="T7" r="T8" b="T9"/>
                      <a:pathLst>
                        <a:path w="321" h="48">
                          <a:moveTo>
                            <a:pt x="0" y="48"/>
                          </a:moveTo>
                          <a:cubicBezTo>
                            <a:pt x="53" y="40"/>
                            <a:pt x="268" y="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97" name="Freeform 49"/>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 name="T6" fmla="*/ 0 w 320"/>
                        <a:gd name="T7" fmla="*/ 0 h 101"/>
                        <a:gd name="T8" fmla="*/ 320 w 320"/>
                        <a:gd name="T9" fmla="*/ 101 h 101"/>
                      </a:gdLst>
                      <a:ahLst/>
                      <a:cxnLst>
                        <a:cxn ang="T4">
                          <a:pos x="T0" y="T1"/>
                        </a:cxn>
                        <a:cxn ang="T5">
                          <a:pos x="T2" y="T3"/>
                        </a:cxn>
                      </a:cxnLst>
                      <a:rect l="T6" t="T7" r="T8" b="T9"/>
                      <a:pathLst>
                        <a:path w="320" h="101">
                          <a:moveTo>
                            <a:pt x="0" y="101"/>
                          </a:moveTo>
                          <a:cubicBezTo>
                            <a:pt x="53" y="84"/>
                            <a:pt x="267" y="17"/>
                            <a:pt x="320"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98" name="Freeform 50"/>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 name="T6" fmla="*/ 0 w 321"/>
                        <a:gd name="T7" fmla="*/ 0 h 159"/>
                        <a:gd name="T8" fmla="*/ 321 w 321"/>
                        <a:gd name="T9" fmla="*/ 159 h 159"/>
                      </a:gdLst>
                      <a:ahLst/>
                      <a:cxnLst>
                        <a:cxn ang="T4">
                          <a:pos x="T0" y="T1"/>
                        </a:cxn>
                        <a:cxn ang="T5">
                          <a:pos x="T2" y="T3"/>
                        </a:cxn>
                      </a:cxnLst>
                      <a:rect l="T6" t="T7" r="T8" b="T9"/>
                      <a:pathLst>
                        <a:path w="321" h="159">
                          <a:moveTo>
                            <a:pt x="0" y="159"/>
                          </a:moveTo>
                          <a:cubicBezTo>
                            <a:pt x="53" y="133"/>
                            <a:pt x="268" y="26"/>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99" name="Freeform 51"/>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 name="T6" fmla="*/ 0 w 323"/>
                        <a:gd name="T7" fmla="*/ 0 h 222"/>
                        <a:gd name="T8" fmla="*/ 323 w 323"/>
                        <a:gd name="T9" fmla="*/ 222 h 222"/>
                      </a:gdLst>
                      <a:ahLst/>
                      <a:cxnLst>
                        <a:cxn ang="T4">
                          <a:pos x="T0" y="T1"/>
                        </a:cxn>
                        <a:cxn ang="T5">
                          <a:pos x="T2" y="T3"/>
                        </a:cxn>
                      </a:cxnLst>
                      <a:rect l="T6" t="T7" r="T8" b="T9"/>
                      <a:pathLst>
                        <a:path w="323" h="222">
                          <a:moveTo>
                            <a:pt x="0" y="222"/>
                          </a:moveTo>
                          <a:cubicBezTo>
                            <a:pt x="54" y="185"/>
                            <a:pt x="269" y="37"/>
                            <a:pt x="323"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0" name="Freeform 52"/>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 name="T6" fmla="*/ 0 w 321"/>
                        <a:gd name="T7" fmla="*/ 0 h 285"/>
                        <a:gd name="T8" fmla="*/ 321 w 321"/>
                        <a:gd name="T9" fmla="*/ 285 h 285"/>
                      </a:gdLst>
                      <a:ahLst/>
                      <a:cxnLst>
                        <a:cxn ang="T4">
                          <a:pos x="T0" y="T1"/>
                        </a:cxn>
                        <a:cxn ang="T5">
                          <a:pos x="T2" y="T3"/>
                        </a:cxn>
                      </a:cxnLst>
                      <a:rect l="T6" t="T7" r="T8" b="T9"/>
                      <a:pathLst>
                        <a:path w="321" h="285">
                          <a:moveTo>
                            <a:pt x="0" y="285"/>
                          </a:moveTo>
                          <a:cubicBezTo>
                            <a:pt x="54" y="238"/>
                            <a:pt x="268" y="4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90" name="Group 53"/>
                  <p:cNvGrpSpPr>
                    <a:grpSpLocks/>
                  </p:cNvGrpSpPr>
                  <p:nvPr/>
                </p:nvGrpSpPr>
                <p:grpSpPr bwMode="auto">
                  <a:xfrm flipV="1">
                    <a:off x="2016" y="2420"/>
                    <a:ext cx="323" cy="285"/>
                    <a:chOff x="2016" y="2138"/>
                    <a:chExt cx="323" cy="285"/>
                  </a:xfrm>
                </p:grpSpPr>
                <p:sp>
                  <p:nvSpPr>
                    <p:cNvPr id="191" name="Freeform 54"/>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 name="T6" fmla="*/ 0 w 321"/>
                        <a:gd name="T7" fmla="*/ 0 h 48"/>
                        <a:gd name="T8" fmla="*/ 321 w 321"/>
                        <a:gd name="T9" fmla="*/ 48 h 48"/>
                      </a:gdLst>
                      <a:ahLst/>
                      <a:cxnLst>
                        <a:cxn ang="T4">
                          <a:pos x="T0" y="T1"/>
                        </a:cxn>
                        <a:cxn ang="T5">
                          <a:pos x="T2" y="T3"/>
                        </a:cxn>
                      </a:cxnLst>
                      <a:rect l="T6" t="T7" r="T8" b="T9"/>
                      <a:pathLst>
                        <a:path w="321" h="48">
                          <a:moveTo>
                            <a:pt x="0" y="48"/>
                          </a:moveTo>
                          <a:cubicBezTo>
                            <a:pt x="53" y="40"/>
                            <a:pt x="268" y="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192" name="Freeform 55"/>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 name="T6" fmla="*/ 0 w 320"/>
                        <a:gd name="T7" fmla="*/ 0 h 101"/>
                        <a:gd name="T8" fmla="*/ 320 w 320"/>
                        <a:gd name="T9" fmla="*/ 101 h 101"/>
                      </a:gdLst>
                      <a:ahLst/>
                      <a:cxnLst>
                        <a:cxn ang="T4">
                          <a:pos x="T0" y="T1"/>
                        </a:cxn>
                        <a:cxn ang="T5">
                          <a:pos x="T2" y="T3"/>
                        </a:cxn>
                      </a:cxnLst>
                      <a:rect l="T6" t="T7" r="T8" b="T9"/>
                      <a:pathLst>
                        <a:path w="320" h="101">
                          <a:moveTo>
                            <a:pt x="0" y="101"/>
                          </a:moveTo>
                          <a:cubicBezTo>
                            <a:pt x="53" y="84"/>
                            <a:pt x="267" y="17"/>
                            <a:pt x="320"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193" name="Freeform 56"/>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 name="T6" fmla="*/ 0 w 321"/>
                        <a:gd name="T7" fmla="*/ 0 h 159"/>
                        <a:gd name="T8" fmla="*/ 321 w 321"/>
                        <a:gd name="T9" fmla="*/ 159 h 159"/>
                      </a:gdLst>
                      <a:ahLst/>
                      <a:cxnLst>
                        <a:cxn ang="T4">
                          <a:pos x="T0" y="T1"/>
                        </a:cxn>
                        <a:cxn ang="T5">
                          <a:pos x="T2" y="T3"/>
                        </a:cxn>
                      </a:cxnLst>
                      <a:rect l="T6" t="T7" r="T8" b="T9"/>
                      <a:pathLst>
                        <a:path w="321" h="159">
                          <a:moveTo>
                            <a:pt x="0" y="159"/>
                          </a:moveTo>
                          <a:cubicBezTo>
                            <a:pt x="53" y="133"/>
                            <a:pt x="268" y="26"/>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194" name="Freeform 57"/>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 name="T6" fmla="*/ 0 w 323"/>
                        <a:gd name="T7" fmla="*/ 0 h 222"/>
                        <a:gd name="T8" fmla="*/ 323 w 323"/>
                        <a:gd name="T9" fmla="*/ 222 h 222"/>
                      </a:gdLst>
                      <a:ahLst/>
                      <a:cxnLst>
                        <a:cxn ang="T4">
                          <a:pos x="T0" y="T1"/>
                        </a:cxn>
                        <a:cxn ang="T5">
                          <a:pos x="T2" y="T3"/>
                        </a:cxn>
                      </a:cxnLst>
                      <a:rect l="T6" t="T7" r="T8" b="T9"/>
                      <a:pathLst>
                        <a:path w="323" h="222">
                          <a:moveTo>
                            <a:pt x="0" y="222"/>
                          </a:moveTo>
                          <a:cubicBezTo>
                            <a:pt x="54" y="185"/>
                            <a:pt x="269" y="37"/>
                            <a:pt x="323"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sp>
                  <p:nvSpPr>
                    <p:cNvPr id="195" name="Freeform 58"/>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 name="T6" fmla="*/ 0 w 321"/>
                        <a:gd name="T7" fmla="*/ 0 h 285"/>
                        <a:gd name="T8" fmla="*/ 321 w 321"/>
                        <a:gd name="T9" fmla="*/ 285 h 285"/>
                      </a:gdLst>
                      <a:ahLst/>
                      <a:cxnLst>
                        <a:cxn ang="T4">
                          <a:pos x="T0" y="T1"/>
                        </a:cxn>
                        <a:cxn ang="T5">
                          <a:pos x="T2" y="T3"/>
                        </a:cxn>
                      </a:cxnLst>
                      <a:rect l="T6" t="T7" r="T8" b="T9"/>
                      <a:pathLst>
                        <a:path w="321" h="285">
                          <a:moveTo>
                            <a:pt x="0" y="285"/>
                          </a:moveTo>
                          <a:cubicBezTo>
                            <a:pt x="54" y="238"/>
                            <a:pt x="268" y="48"/>
                            <a:pt x="321" y="0"/>
                          </a:cubicBezTo>
                        </a:path>
                      </a:pathLst>
                    </a:cu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rot="10800000"/>
                    <a:lstStyle/>
                    <a:p>
                      <a:pPr algn="ctr"/>
                      <a:endParaRPr lang="en-US"/>
                    </a:p>
                  </p:txBody>
                </p:sp>
              </p:grpSp>
            </p:grpSp>
          </p:grpSp>
          <p:sp>
            <p:nvSpPr>
              <p:cNvPr id="181" name="Line 207"/>
              <p:cNvSpPr>
                <a:spLocks noChangeShapeType="1"/>
              </p:cNvSpPr>
              <p:nvPr/>
            </p:nvSpPr>
            <p:spPr bwMode="auto">
              <a:xfrm>
                <a:off x="4821" y="1215"/>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2" name="Text Box 62"/>
              <p:cNvSpPr txBox="1">
                <a:spLocks noChangeArrowheads="1"/>
              </p:cNvSpPr>
              <p:nvPr/>
            </p:nvSpPr>
            <p:spPr bwMode="auto">
              <a:xfrm>
                <a:off x="4903" y="1463"/>
                <a:ext cx="360"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2400" b="1">
                    <a:solidFill>
                      <a:srgbClr val="0000CC"/>
                    </a:solidFill>
                    <a:latin typeface="VNI-Times" pitchFamily="2" charset="0"/>
                  </a:rPr>
                  <a:t>Q</a:t>
                </a:r>
              </a:p>
            </p:txBody>
          </p:sp>
          <p:sp>
            <p:nvSpPr>
              <p:cNvPr id="183" name="Text Box 62"/>
              <p:cNvSpPr txBox="1">
                <a:spLocks noChangeArrowheads="1"/>
              </p:cNvSpPr>
              <p:nvPr/>
            </p:nvSpPr>
            <p:spPr bwMode="auto">
              <a:xfrm>
                <a:off x="603" y="1468"/>
                <a:ext cx="360"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2400" b="1">
                    <a:solidFill>
                      <a:srgbClr val="0000CC"/>
                    </a:solidFill>
                    <a:latin typeface="VNI-Times" pitchFamily="2" charset="0"/>
                  </a:rPr>
                  <a:t>P</a:t>
                </a:r>
              </a:p>
            </p:txBody>
          </p:sp>
        </p:grpSp>
        <p:grpSp>
          <p:nvGrpSpPr>
            <p:cNvPr id="159" name="Group 211"/>
            <p:cNvGrpSpPr>
              <a:grpSpLocks noChangeAspect="1"/>
            </p:cNvGrpSpPr>
            <p:nvPr/>
          </p:nvGrpSpPr>
          <p:grpSpPr bwMode="auto">
            <a:xfrm>
              <a:off x="1413" y="1968"/>
              <a:ext cx="339" cy="535"/>
              <a:chOff x="5534" y="608"/>
              <a:chExt cx="322" cy="784"/>
            </a:xfrm>
          </p:grpSpPr>
          <p:sp>
            <p:nvSpPr>
              <p:cNvPr id="175" name="AutoShape 212"/>
              <p:cNvSpPr>
                <a:spLocks noChangeAspect="1" noChangeArrowheads="1" noTextEdit="1"/>
              </p:cNvSpPr>
              <p:nvPr/>
            </p:nvSpPr>
            <p:spPr bwMode="auto">
              <a:xfrm>
                <a:off x="5534" y="624"/>
                <a:ext cx="32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6" name="Line 213"/>
              <p:cNvSpPr>
                <a:spLocks noChangeShapeType="1"/>
              </p:cNvSpPr>
              <p:nvPr/>
            </p:nvSpPr>
            <p:spPr bwMode="auto">
              <a:xfrm>
                <a:off x="5578" y="858"/>
                <a:ext cx="117" cy="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7" name="Rectangle 214"/>
              <p:cNvSpPr>
                <a:spLocks noChangeArrowheads="1"/>
              </p:cNvSpPr>
              <p:nvPr/>
            </p:nvSpPr>
            <p:spPr bwMode="auto">
              <a:xfrm>
                <a:off x="5617" y="873"/>
                <a:ext cx="14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200">
                    <a:solidFill>
                      <a:srgbClr val="000000"/>
                    </a:solidFill>
                    <a:latin typeface="Times New Roman" pitchFamily="18" charset="0"/>
                  </a:rPr>
                  <a:t>2</a:t>
                </a:r>
                <a:endParaRPr lang="en-US" sz="2200"/>
              </a:p>
            </p:txBody>
          </p:sp>
          <p:sp>
            <p:nvSpPr>
              <p:cNvPr id="178" name="Rectangle 215"/>
              <p:cNvSpPr>
                <a:spLocks noChangeArrowheads="1"/>
              </p:cNvSpPr>
              <p:nvPr/>
            </p:nvSpPr>
            <p:spPr bwMode="auto">
              <a:xfrm>
                <a:off x="5599" y="608"/>
                <a:ext cx="9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i="1">
                    <a:solidFill>
                      <a:srgbClr val="000000"/>
                    </a:solidFill>
                    <a:latin typeface="Symbol" pitchFamily="18" charset="2"/>
                  </a:rPr>
                  <a:t>l</a:t>
                </a:r>
                <a:endParaRPr lang="en-US" sz="2200"/>
              </a:p>
            </p:txBody>
          </p:sp>
        </p:grpSp>
        <p:sp>
          <p:nvSpPr>
            <p:cNvPr id="160" name="Line 223"/>
            <p:cNvSpPr>
              <a:spLocks noChangeShapeType="1"/>
            </p:cNvSpPr>
            <p:nvPr/>
          </p:nvSpPr>
          <p:spPr bwMode="auto">
            <a:xfrm>
              <a:off x="2901" y="1824"/>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 name="Line 225"/>
            <p:cNvSpPr>
              <a:spLocks noChangeShapeType="1"/>
            </p:cNvSpPr>
            <p:nvPr/>
          </p:nvSpPr>
          <p:spPr bwMode="auto">
            <a:xfrm>
              <a:off x="4197" y="1836"/>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2" name="Group 226"/>
            <p:cNvGrpSpPr>
              <a:grpSpLocks noChangeAspect="1"/>
            </p:cNvGrpSpPr>
            <p:nvPr/>
          </p:nvGrpSpPr>
          <p:grpSpPr bwMode="auto">
            <a:xfrm>
              <a:off x="3443" y="2036"/>
              <a:ext cx="322" cy="508"/>
              <a:chOff x="5534" y="608"/>
              <a:chExt cx="322" cy="784"/>
            </a:xfrm>
          </p:grpSpPr>
          <p:sp>
            <p:nvSpPr>
              <p:cNvPr id="171" name="AutoShape 227"/>
              <p:cNvSpPr>
                <a:spLocks noChangeAspect="1" noChangeArrowheads="1" noTextEdit="1"/>
              </p:cNvSpPr>
              <p:nvPr/>
            </p:nvSpPr>
            <p:spPr bwMode="auto">
              <a:xfrm>
                <a:off x="5534" y="624"/>
                <a:ext cx="32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2" name="Line 228"/>
              <p:cNvSpPr>
                <a:spLocks noChangeShapeType="1"/>
              </p:cNvSpPr>
              <p:nvPr/>
            </p:nvSpPr>
            <p:spPr bwMode="auto">
              <a:xfrm>
                <a:off x="5584" y="893"/>
                <a:ext cx="212"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 name="Rectangle 229"/>
              <p:cNvSpPr>
                <a:spLocks noChangeArrowheads="1"/>
              </p:cNvSpPr>
              <p:nvPr/>
            </p:nvSpPr>
            <p:spPr bwMode="auto">
              <a:xfrm>
                <a:off x="5620" y="903"/>
                <a:ext cx="148"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200">
                    <a:solidFill>
                      <a:srgbClr val="000000"/>
                    </a:solidFill>
                    <a:latin typeface="Times New Roman" pitchFamily="18" charset="0"/>
                  </a:rPr>
                  <a:t>2</a:t>
                </a:r>
                <a:endParaRPr lang="en-US" sz="2200"/>
              </a:p>
            </p:txBody>
          </p:sp>
          <p:sp>
            <p:nvSpPr>
              <p:cNvPr id="174" name="Rectangle 230"/>
              <p:cNvSpPr>
                <a:spLocks noChangeArrowheads="1"/>
              </p:cNvSpPr>
              <p:nvPr/>
            </p:nvSpPr>
            <p:spPr bwMode="auto">
              <a:xfrm>
                <a:off x="5599" y="608"/>
                <a:ext cx="97"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i="1">
                    <a:solidFill>
                      <a:srgbClr val="000000"/>
                    </a:solidFill>
                    <a:latin typeface="Symbol" pitchFamily="18" charset="2"/>
                  </a:rPr>
                  <a:t>l</a:t>
                </a:r>
                <a:endParaRPr lang="en-US" sz="2200"/>
              </a:p>
            </p:txBody>
          </p:sp>
        </p:grpSp>
        <p:sp>
          <p:nvSpPr>
            <p:cNvPr id="163" name="Line 232"/>
            <p:cNvSpPr>
              <a:spLocks noChangeShapeType="1"/>
            </p:cNvSpPr>
            <p:nvPr/>
          </p:nvSpPr>
          <p:spPr bwMode="auto">
            <a:xfrm>
              <a:off x="933" y="1968"/>
              <a:ext cx="1296"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4" name="Line 233"/>
            <p:cNvSpPr>
              <a:spLocks noChangeShapeType="1"/>
            </p:cNvSpPr>
            <p:nvPr/>
          </p:nvSpPr>
          <p:spPr bwMode="auto">
            <a:xfrm>
              <a:off x="2901" y="2064"/>
              <a:ext cx="1296"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5" name="Line 234"/>
            <p:cNvSpPr>
              <a:spLocks noChangeShapeType="1"/>
            </p:cNvSpPr>
            <p:nvPr/>
          </p:nvSpPr>
          <p:spPr bwMode="auto">
            <a:xfrm>
              <a:off x="4197" y="1968"/>
              <a:ext cx="624"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166" name="Group 235"/>
            <p:cNvGrpSpPr>
              <a:grpSpLocks noChangeAspect="1"/>
            </p:cNvGrpSpPr>
            <p:nvPr/>
          </p:nvGrpSpPr>
          <p:grpSpPr bwMode="auto">
            <a:xfrm>
              <a:off x="4368" y="2016"/>
              <a:ext cx="322" cy="508"/>
              <a:chOff x="5534" y="608"/>
              <a:chExt cx="322" cy="784"/>
            </a:xfrm>
          </p:grpSpPr>
          <p:sp>
            <p:nvSpPr>
              <p:cNvPr id="167" name="AutoShape 236"/>
              <p:cNvSpPr>
                <a:spLocks noChangeAspect="1" noChangeArrowheads="1" noTextEdit="1"/>
              </p:cNvSpPr>
              <p:nvPr/>
            </p:nvSpPr>
            <p:spPr bwMode="auto">
              <a:xfrm>
                <a:off x="5534" y="624"/>
                <a:ext cx="32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8" name="Line 237"/>
              <p:cNvSpPr>
                <a:spLocks noChangeShapeType="1"/>
              </p:cNvSpPr>
              <p:nvPr/>
            </p:nvSpPr>
            <p:spPr bwMode="auto">
              <a:xfrm>
                <a:off x="5556" y="874"/>
                <a:ext cx="212"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 name="Rectangle 238"/>
              <p:cNvSpPr>
                <a:spLocks noChangeArrowheads="1"/>
              </p:cNvSpPr>
              <p:nvPr/>
            </p:nvSpPr>
            <p:spPr bwMode="auto">
              <a:xfrm>
                <a:off x="5603" y="859"/>
                <a:ext cx="148"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200">
                    <a:solidFill>
                      <a:srgbClr val="000000"/>
                    </a:solidFill>
                    <a:latin typeface="Times New Roman" pitchFamily="18" charset="0"/>
                  </a:rPr>
                  <a:t>4</a:t>
                </a:r>
                <a:endParaRPr lang="en-US" sz="2200"/>
              </a:p>
            </p:txBody>
          </p:sp>
          <p:sp>
            <p:nvSpPr>
              <p:cNvPr id="170" name="Rectangle 239"/>
              <p:cNvSpPr>
                <a:spLocks noChangeArrowheads="1"/>
              </p:cNvSpPr>
              <p:nvPr/>
            </p:nvSpPr>
            <p:spPr bwMode="auto">
              <a:xfrm>
                <a:off x="5599" y="608"/>
                <a:ext cx="97"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i="1">
                    <a:solidFill>
                      <a:srgbClr val="000000"/>
                    </a:solidFill>
                    <a:latin typeface="Symbol" pitchFamily="18" charset="2"/>
                  </a:rPr>
                  <a:t>l</a:t>
                </a:r>
                <a:endParaRPr lang="en-US" sz="2200"/>
              </a:p>
            </p:txBody>
          </p:sp>
        </p:grpSp>
      </p:grpSp>
      <p:sp>
        <p:nvSpPr>
          <p:cNvPr id="2" name="Rectangle 1"/>
          <p:cNvSpPr/>
          <p:nvPr/>
        </p:nvSpPr>
        <p:spPr>
          <a:xfrm>
            <a:off x="616726" y="666402"/>
            <a:ext cx="2082621" cy="461665"/>
          </a:xfrm>
          <a:prstGeom prst="rect">
            <a:avLst/>
          </a:prstGeom>
        </p:spPr>
        <p:txBody>
          <a:bodyPr wrap="none">
            <a:spAutoFit/>
          </a:bodyPr>
          <a:lstStyle/>
          <a:p>
            <a:pPr marL="457200" indent="-457200" eaLnBrk="0" hangingPunct="0">
              <a:spcBef>
                <a:spcPct val="50000"/>
              </a:spcBef>
              <a:buAutoNum type="alphaLcPeriod"/>
            </a:pPr>
            <a:r>
              <a:rPr lang="en-US" sz="2400" b="1">
                <a:latin typeface="Times New Roman" pitchFamily="18" charset="0"/>
              </a:rPr>
              <a:t>Điều kiện: </a:t>
            </a:r>
          </a:p>
        </p:txBody>
      </p:sp>
      <p:sp>
        <p:nvSpPr>
          <p:cNvPr id="240" name="Rectangle 239"/>
          <p:cNvSpPr/>
          <p:nvPr/>
        </p:nvSpPr>
        <p:spPr>
          <a:xfrm>
            <a:off x="616726" y="2370683"/>
            <a:ext cx="2063385" cy="461665"/>
          </a:xfrm>
          <a:prstGeom prst="rect">
            <a:avLst/>
          </a:prstGeom>
        </p:spPr>
        <p:txBody>
          <a:bodyPr wrap="none">
            <a:spAutoFit/>
          </a:bodyPr>
          <a:lstStyle/>
          <a:p>
            <a:pPr eaLnBrk="0" hangingPunct="0">
              <a:spcBef>
                <a:spcPct val="50000"/>
              </a:spcBef>
            </a:pPr>
            <a:r>
              <a:rPr lang="en-US" sz="2400" b="1" smtClean="0">
                <a:latin typeface="Times New Roman" pitchFamily="18" charset="0"/>
              </a:rPr>
              <a:t>b. Công thức: </a:t>
            </a:r>
            <a:endParaRPr lang="en-US" sz="2400" b="1">
              <a:latin typeface="Times New Roman" pitchFamily="18" charset="0"/>
            </a:endParaRPr>
          </a:p>
        </p:txBody>
      </p:sp>
      <mc:AlternateContent xmlns:mc="http://schemas.openxmlformats.org/markup-compatibility/2006" xmlns:a14="http://schemas.microsoft.com/office/drawing/2010/main">
        <mc:Choice Requires="a14">
          <p:sp>
            <p:nvSpPr>
              <p:cNvPr id="4" name="Rectangle 3"/>
              <p:cNvSpPr/>
              <p:nvPr/>
            </p:nvSpPr>
            <p:spPr>
              <a:xfrm>
                <a:off x="3262930" y="2293257"/>
                <a:ext cx="4834908" cy="808619"/>
              </a:xfrm>
              <a:prstGeom prst="rect">
                <a:avLst/>
              </a:prstGeom>
            </p:spPr>
            <p:txBody>
              <a:bodyPr wrap="square">
                <a:spAutoFit/>
              </a:bodyPr>
              <a:lstStyle/>
              <a:p>
                <a14:m>
                  <m:oMath xmlns:m="http://schemas.openxmlformats.org/officeDocument/2006/math">
                    <m:r>
                      <a:rPr lang="en-US" sz="3200" i="1">
                        <a:latin typeface="Cambria Math"/>
                      </a:rPr>
                      <m:t>𝑙</m:t>
                    </m:r>
                    <m:r>
                      <a:rPr lang="en-US" sz="3200">
                        <a:latin typeface="Cambria Math"/>
                      </a:rPr>
                      <m:t>=</m:t>
                    </m:r>
                    <m:r>
                      <a:rPr lang="en-US" sz="3200" i="1">
                        <a:latin typeface="Cambria Math"/>
                      </a:rPr>
                      <m:t>𝑘</m:t>
                    </m:r>
                    <m:f>
                      <m:fPr>
                        <m:ctrlPr>
                          <a:rPr lang="en-US" sz="3200" i="1">
                            <a:latin typeface="Cambria Math"/>
                          </a:rPr>
                        </m:ctrlPr>
                      </m:fPr>
                      <m:num>
                        <m:r>
                          <a:rPr lang="en-US" sz="3200" i="1">
                            <a:latin typeface="Cambria Math"/>
                          </a:rPr>
                          <m:t>𝜆</m:t>
                        </m:r>
                      </m:num>
                      <m:den>
                        <m:r>
                          <a:rPr lang="en-US" sz="3200">
                            <a:latin typeface="Cambria Math"/>
                          </a:rPr>
                          <m:t>2</m:t>
                        </m:r>
                      </m:den>
                    </m:f>
                  </m:oMath>
                </a14:m>
                <a:r>
                  <a:rPr lang="en-US" sz="3200" smtClean="0">
                    <a:latin typeface="Times New Roman" pitchFamily="18" charset="0"/>
                    <a:cs typeface="Times New Roman" pitchFamily="18" charset="0"/>
                  </a:rPr>
                  <a:t>  với k= 1,2,.....</a:t>
                </a:r>
                <a:endParaRPr lang="en-US" sz="320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3262930" y="2293257"/>
                <a:ext cx="4834908" cy="808619"/>
              </a:xfrm>
              <a:prstGeom prst="rect">
                <a:avLst/>
              </a:prstGeom>
              <a:blipFill rotWithShape="1">
                <a:blip r:embed="rId4"/>
                <a:stretch>
                  <a:fillRect b="-10526"/>
                </a:stretch>
              </a:blipFill>
            </p:spPr>
            <p:txBody>
              <a:bodyPr/>
              <a:lstStyle/>
              <a:p>
                <a:r>
                  <a:rPr lang="en-US">
                    <a:noFill/>
                  </a:rPr>
                  <a:t> </a:t>
                </a:r>
              </a:p>
            </p:txBody>
          </p:sp>
        </mc:Fallback>
      </mc:AlternateContent>
    </p:spTree>
    <p:extLst>
      <p:ext uri="{BB962C8B-B14F-4D97-AF65-F5344CB8AC3E}">
        <p14:creationId xmlns:p14="http://schemas.microsoft.com/office/powerpoint/2010/main" val="11144536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2916"/>
                                        </p:tgtEl>
                                        <p:attrNameLst>
                                          <p:attrName>style.visibility</p:attrName>
                                        </p:attrNameLst>
                                      </p:cBhvr>
                                      <p:to>
                                        <p:strVal val="visible"/>
                                      </p:to>
                                    </p:set>
                                    <p:anim calcmode="lin" valueType="num">
                                      <p:cBhvr additive="base">
                                        <p:cTn id="7" dur="500" fill="hold"/>
                                        <p:tgtEl>
                                          <p:spTgt spid="422916"/>
                                        </p:tgtEl>
                                        <p:attrNameLst>
                                          <p:attrName>ppt_x</p:attrName>
                                        </p:attrNameLst>
                                      </p:cBhvr>
                                      <p:tavLst>
                                        <p:tav tm="0">
                                          <p:val>
                                            <p:strVal val="#ppt_x"/>
                                          </p:val>
                                        </p:tav>
                                        <p:tav tm="100000">
                                          <p:val>
                                            <p:strVal val="#ppt_x"/>
                                          </p:val>
                                        </p:tav>
                                      </p:tavLst>
                                    </p:anim>
                                    <p:anim calcmode="lin" valueType="num">
                                      <p:cBhvr additive="base">
                                        <p:cTn id="8" dur="500" fill="hold"/>
                                        <p:tgtEl>
                                          <p:spTgt spid="4229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
                                        </p:tgtEl>
                                        <p:attrNameLst>
                                          <p:attrName>style.visibility</p:attrName>
                                        </p:attrNameLst>
                                      </p:cBhvr>
                                      <p:to>
                                        <p:strVal val="visible"/>
                                      </p:to>
                                    </p:set>
                                    <p:anim calcmode="lin" valueType="num">
                                      <p:cBhvr additive="base">
                                        <p:cTn id="19" dur="500" fill="hold"/>
                                        <p:tgtEl>
                                          <p:spTgt spid="153"/>
                                        </p:tgtEl>
                                        <p:attrNameLst>
                                          <p:attrName>ppt_x</p:attrName>
                                        </p:attrNameLst>
                                      </p:cBhvr>
                                      <p:tavLst>
                                        <p:tav tm="0">
                                          <p:val>
                                            <p:strVal val="#ppt_x"/>
                                          </p:val>
                                        </p:tav>
                                        <p:tav tm="100000">
                                          <p:val>
                                            <p:strVal val="#ppt_x"/>
                                          </p:val>
                                        </p:tav>
                                      </p:tavLst>
                                    </p:anim>
                                    <p:anim calcmode="lin" valueType="num">
                                      <p:cBhvr additive="base">
                                        <p:cTn id="20" dur="500" fill="hold"/>
                                        <p:tgtEl>
                                          <p:spTgt spid="15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22917"/>
                                        </p:tgtEl>
                                        <p:attrNameLst>
                                          <p:attrName>style.visibility</p:attrName>
                                        </p:attrNameLst>
                                      </p:cBhvr>
                                      <p:to>
                                        <p:strVal val="visible"/>
                                      </p:to>
                                    </p:set>
                                    <p:animEffect transition="in" filter="wipe(down)">
                                      <p:cBhvr>
                                        <p:cTn id="25" dur="500"/>
                                        <p:tgtEl>
                                          <p:spTgt spid="42291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40"/>
                                        </p:tgtEl>
                                        <p:attrNameLst>
                                          <p:attrName>style.visibility</p:attrName>
                                        </p:attrNameLst>
                                      </p:cBhvr>
                                      <p:to>
                                        <p:strVal val="visible"/>
                                      </p:to>
                                    </p:set>
                                    <p:animEffect transition="in" filter="fade">
                                      <p:cBhvr>
                                        <p:cTn id="30" dur="1000"/>
                                        <p:tgtEl>
                                          <p:spTgt spid="240"/>
                                        </p:tgtEl>
                                      </p:cBhvr>
                                    </p:animEffect>
                                    <p:anim calcmode="lin" valueType="num">
                                      <p:cBhvr>
                                        <p:cTn id="31" dur="1000" fill="hold"/>
                                        <p:tgtEl>
                                          <p:spTgt spid="240"/>
                                        </p:tgtEl>
                                        <p:attrNameLst>
                                          <p:attrName>ppt_x</p:attrName>
                                        </p:attrNameLst>
                                      </p:cBhvr>
                                      <p:tavLst>
                                        <p:tav tm="0">
                                          <p:val>
                                            <p:strVal val="#ppt_x"/>
                                          </p:val>
                                        </p:tav>
                                        <p:tav tm="100000">
                                          <p:val>
                                            <p:strVal val="#ppt_x"/>
                                          </p:val>
                                        </p:tav>
                                      </p:tavLst>
                                    </p:anim>
                                    <p:anim calcmode="lin" valueType="num">
                                      <p:cBhvr>
                                        <p:cTn id="32" dur="1000" fill="hold"/>
                                        <p:tgtEl>
                                          <p:spTgt spid="240"/>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heel(1)">
                                      <p:cBhvr>
                                        <p:cTn id="42" dur="20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52"/>
                                        </p:tgtEl>
                                        <p:attrNameLst>
                                          <p:attrName>style.visibility</p:attrName>
                                        </p:attrNameLst>
                                      </p:cBhvr>
                                      <p:to>
                                        <p:strVal val="visible"/>
                                      </p:to>
                                    </p:set>
                                    <p:animEffect transition="in" filter="fade">
                                      <p:cBhvr>
                                        <p:cTn id="47" dur="1000"/>
                                        <p:tgtEl>
                                          <p:spTgt spid="152"/>
                                        </p:tgtEl>
                                      </p:cBhvr>
                                    </p:animEffect>
                                    <p:anim calcmode="lin" valueType="num">
                                      <p:cBhvr>
                                        <p:cTn id="48" dur="1000" fill="hold"/>
                                        <p:tgtEl>
                                          <p:spTgt spid="152"/>
                                        </p:tgtEl>
                                        <p:attrNameLst>
                                          <p:attrName>ppt_x</p:attrName>
                                        </p:attrNameLst>
                                      </p:cBhvr>
                                      <p:tavLst>
                                        <p:tav tm="0">
                                          <p:val>
                                            <p:strVal val="#ppt_x"/>
                                          </p:val>
                                        </p:tav>
                                        <p:tav tm="100000">
                                          <p:val>
                                            <p:strVal val="#ppt_x"/>
                                          </p:val>
                                        </p:tav>
                                      </p:tavLst>
                                    </p:anim>
                                    <p:anim calcmode="lin" valueType="num">
                                      <p:cBhvr>
                                        <p:cTn id="49" dur="1000" fill="hold"/>
                                        <p:tgtEl>
                                          <p:spTgt spid="152"/>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51"/>
                                        </p:tgtEl>
                                        <p:attrNameLst>
                                          <p:attrName>style.visibility</p:attrName>
                                        </p:attrNameLst>
                                      </p:cBhvr>
                                      <p:to>
                                        <p:strVal val="visible"/>
                                      </p:to>
                                    </p:set>
                                    <p:animEffect transition="in" filter="fade">
                                      <p:cBhvr>
                                        <p:cTn id="54" dur="1000"/>
                                        <p:tgtEl>
                                          <p:spTgt spid="151"/>
                                        </p:tgtEl>
                                      </p:cBhvr>
                                    </p:animEffect>
                                    <p:anim calcmode="lin" valueType="num">
                                      <p:cBhvr>
                                        <p:cTn id="55" dur="1000" fill="hold"/>
                                        <p:tgtEl>
                                          <p:spTgt spid="151"/>
                                        </p:tgtEl>
                                        <p:attrNameLst>
                                          <p:attrName>ppt_x</p:attrName>
                                        </p:attrNameLst>
                                      </p:cBhvr>
                                      <p:tavLst>
                                        <p:tav tm="0">
                                          <p:val>
                                            <p:strVal val="#ppt_x"/>
                                          </p:val>
                                        </p:tav>
                                        <p:tav tm="100000">
                                          <p:val>
                                            <p:strVal val="#ppt_x"/>
                                          </p:val>
                                        </p:tav>
                                      </p:tavLst>
                                    </p:anim>
                                    <p:anim calcmode="lin" valueType="num">
                                      <p:cBhvr>
                                        <p:cTn id="56" dur="1000" fill="hold"/>
                                        <p:tgtEl>
                                          <p:spTgt spid="15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50"/>
                                        </p:tgtEl>
                                        <p:attrNameLst>
                                          <p:attrName>style.visibility</p:attrName>
                                        </p:attrNameLst>
                                      </p:cBhvr>
                                      <p:to>
                                        <p:strVal val="visible"/>
                                      </p:to>
                                    </p:set>
                                    <p:animEffect transition="in" filter="fade">
                                      <p:cBhvr>
                                        <p:cTn id="61" dur="1000"/>
                                        <p:tgtEl>
                                          <p:spTgt spid="150"/>
                                        </p:tgtEl>
                                      </p:cBhvr>
                                    </p:animEffect>
                                    <p:anim calcmode="lin" valueType="num">
                                      <p:cBhvr>
                                        <p:cTn id="62" dur="1000" fill="hold"/>
                                        <p:tgtEl>
                                          <p:spTgt spid="150"/>
                                        </p:tgtEl>
                                        <p:attrNameLst>
                                          <p:attrName>ppt_x</p:attrName>
                                        </p:attrNameLst>
                                      </p:cBhvr>
                                      <p:tavLst>
                                        <p:tav tm="0">
                                          <p:val>
                                            <p:strVal val="#ppt_x"/>
                                          </p:val>
                                        </p:tav>
                                        <p:tav tm="100000">
                                          <p:val>
                                            <p:strVal val="#ppt_x"/>
                                          </p:val>
                                        </p:tav>
                                      </p:tavLst>
                                    </p:anim>
                                    <p:anim calcmode="lin" valueType="num">
                                      <p:cBhvr>
                                        <p:cTn id="63" dur="1000" fill="hold"/>
                                        <p:tgtEl>
                                          <p:spTgt spid="1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16" grpId="0"/>
      <p:bldP spid="422917" grpId="0"/>
      <p:bldP spid="150" grpId="0"/>
      <p:bldP spid="151" grpId="0"/>
      <p:bldP spid="152" grpId="0"/>
      <p:bldP spid="3" grpId="0"/>
      <p:bldP spid="2" grpId="0"/>
      <p:bldP spid="240"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TotalTime>
  <Words>837</Words>
  <Application>Microsoft Office PowerPoint</Application>
  <PresentationFormat>On-screen Show (4:3)</PresentationFormat>
  <Paragraphs>162</Paragraphs>
  <Slides>14</Slides>
  <Notes>9</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Nguyen</cp:lastModifiedBy>
  <cp:revision>63</cp:revision>
  <dcterms:created xsi:type="dcterms:W3CDTF">2020-10-20T03:07:36Z</dcterms:created>
  <dcterms:modified xsi:type="dcterms:W3CDTF">2020-11-24T07:57:34Z</dcterms:modified>
</cp:coreProperties>
</file>